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5" r:id="rId4"/>
    <p:sldId id="269" r:id="rId5"/>
    <p:sldId id="262" r:id="rId6"/>
    <p:sldId id="263" r:id="rId7"/>
    <p:sldId id="261" r:id="rId8"/>
    <p:sldId id="267" r:id="rId9"/>
    <p:sldId id="259" r:id="rId10"/>
    <p:sldId id="266" r:id="rId11"/>
    <p:sldId id="271" r:id="rId12"/>
    <p:sldId id="272" r:id="rId13"/>
    <p:sldId id="275" r:id="rId14"/>
    <p:sldId id="278" r:id="rId15"/>
    <p:sldId id="277" r:id="rId16"/>
    <p:sldId id="270" r:id="rId17"/>
    <p:sldId id="273" r:id="rId18"/>
    <p:sldId id="27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1403"/>
    <a:srgbClr val="00FF00"/>
    <a:srgbClr val="FF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 varScale="1">
        <p:scale>
          <a:sx n="86" d="100"/>
          <a:sy n="86" d="100"/>
        </p:scale>
        <p:origin x="8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2EB9AB-A15C-49CA-8AEB-E28B2FDE03D1}" type="datetimeFigureOut">
              <a:rPr lang="ru-RU"/>
              <a:pPr>
                <a:defRPr/>
              </a:pPr>
              <a:t>05.05.2022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F2A7B44-0738-41CD-9BB0-B1ADE64B6CF3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7970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44D5D-46EE-410E-BEBF-4C854064D9BA}" type="datetime1">
              <a:rPr lang="ru-RU"/>
              <a:pPr>
                <a:defRPr/>
              </a:pPr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EEA12-6ACB-4402-AD88-1C3651040BE1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779622952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1E613-03A8-4D6C-928D-870719F62297}" type="datetime1">
              <a:rPr lang="ru-RU"/>
              <a:pPr>
                <a:defRPr/>
              </a:pPr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81642-F601-4800-AD13-8F21667D68CB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2049286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6E354-5784-44CD-B862-430BE2E3872B}" type="datetime1">
              <a:rPr lang="ru-RU"/>
              <a:pPr>
                <a:defRPr/>
              </a:pPr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E9AAE-AF09-4D80-8AFA-6C96AD0C4915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6573147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1E4FE-AE51-444C-8122-BE1410D9C3F7}" type="datetime1">
              <a:rPr lang="ru-RU"/>
              <a:pPr>
                <a:defRPr/>
              </a:pPr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0D9D7-B9DC-45B7-9B8F-E4EE0F397CB4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549602769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E7E8F-42A4-422B-9EC0-B007A43A98BC}" type="datetime1">
              <a:rPr lang="ru-RU"/>
              <a:pPr>
                <a:defRPr/>
              </a:pPr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4E920-B418-440C-8D51-9F6125B65E0E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66088294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26ECC-4B5B-41CF-ADBF-D5206C59E634}" type="datetime1">
              <a:rPr lang="ru-RU"/>
              <a:pPr>
                <a:defRPr/>
              </a:pPr>
              <a:t>05.05.2022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9D46D-917B-4DBC-8F2B-AD0C23502EDB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11805630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A33D9-D6C8-4A65-823E-44E3123D4CB8}" type="datetime1">
              <a:rPr lang="ru-RU"/>
              <a:pPr>
                <a:defRPr/>
              </a:pPr>
              <a:t>05.05.2022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ED54C-798B-4534-9350-015C29B5D5F7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16041372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3CCFA-C547-424A-942B-C0A677951DB8}" type="datetime1">
              <a:rPr lang="ru-RU"/>
              <a:pPr>
                <a:defRPr/>
              </a:pPr>
              <a:t>05.05.2022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10BC9-8E71-4C7B-9CA3-65175D3106C4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174150649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0CA5A-2691-45C0-95E7-7FE774D31ACD}" type="datetime1">
              <a:rPr lang="ru-RU"/>
              <a:pPr>
                <a:defRPr/>
              </a:pPr>
              <a:t>05.05.2022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BB713-15A8-4E6E-B3F2-9A0C40F17FF4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945843840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E2FB2-B9B5-4922-A806-82E34CB18949}" type="datetime1">
              <a:rPr lang="ru-RU"/>
              <a:pPr>
                <a:defRPr/>
              </a:pPr>
              <a:t>05.05.2022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3FCA9-DBE6-4C0F-9D26-3C678B6D0081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31670395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594EC-A287-4DB5-9557-78D7E63E62AD}" type="datetime1">
              <a:rPr lang="ru-RU"/>
              <a:pPr>
                <a:defRPr/>
              </a:pPr>
              <a:t>05.05.2022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DE5FE-C826-4956-A689-7BF67300168B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773392669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74223A-1BF5-4461-AA38-6D7B93566945}" type="datetime1">
              <a:rPr lang="ru-RU"/>
              <a:pPr>
                <a:defRPr/>
              </a:pPr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DEEBCA7-3C7F-49C3-B42D-F000038E3854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11560" y="2307778"/>
            <a:ext cx="7632848" cy="1470025"/>
          </a:xfrm>
        </p:spPr>
        <p:txBody>
          <a:bodyPr/>
          <a:lstStyle/>
          <a:p>
            <a:r>
              <a:rPr lang="uk-UA" altLang="uk-UA" sz="4800" b="1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Повторення теореми </a:t>
            </a:r>
            <a:r>
              <a:rPr lang="uk-UA" altLang="uk-UA" sz="4800" b="1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про три перпендикуляри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193044"/>
            <a:ext cx="7145833" cy="1396195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800" dirty="0" err="1" smtClean="0">
                <a:solidFill>
                  <a:srgbClr val="7030A0"/>
                </a:solidFill>
              </a:rPr>
              <a:t>Геометрія</a:t>
            </a:r>
            <a:r>
              <a:rPr lang="ru-RU" sz="2800" dirty="0" smtClean="0">
                <a:solidFill>
                  <a:srgbClr val="7030A0"/>
                </a:solidFill>
              </a:rPr>
              <a:t> 10 </a:t>
            </a:r>
            <a:r>
              <a:rPr lang="ru-RU" sz="2800" dirty="0" err="1" smtClean="0">
                <a:solidFill>
                  <a:srgbClr val="7030A0"/>
                </a:solidFill>
              </a:rPr>
              <a:t>клас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7030A0"/>
                </a:solidFill>
              </a:rPr>
              <a:t>11.05.2022р</a:t>
            </a:r>
            <a:r>
              <a:rPr lang="ru-RU" sz="2400" dirty="0" smtClean="0">
                <a:solidFill>
                  <a:srgbClr val="7030A0"/>
                </a:solidFill>
              </a:rPr>
              <a:t>.</a:t>
            </a:r>
            <a:endParaRPr lang="ru-RU" sz="2400" dirty="0" smtClean="0">
              <a:solidFill>
                <a:srgbClr val="7030A0"/>
              </a:solidFill>
            </a:endParaRPr>
          </a:p>
        </p:txBody>
      </p:sp>
      <p:pic>
        <p:nvPicPr>
          <p:cNvPr id="2052" name="Picture 5" descr="H:\Documents and Settings\Aida\Рабочий стол\текстуры и фоны, клипарты\idpenc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93082">
            <a:off x="1082377" y="1633451"/>
            <a:ext cx="2598737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H:\Documents and Settings\Aida\Рабочий стол\текстуры и фоны, клипарты\новеньки картинки\pencil rolling h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71384"/>
            <a:ext cx="26971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8809"/>
            <a:ext cx="8229600" cy="1143000"/>
          </a:xfrm>
        </p:spPr>
        <p:txBody>
          <a:bodyPr/>
          <a:lstStyle/>
          <a:p>
            <a:pPr algn="l"/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Виконання письмових вправ</a:t>
            </a:r>
            <a:endParaRPr lang="uk-UA" sz="3200" b="1" i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428736"/>
            <a:ext cx="8686800" cy="4525963"/>
          </a:xfrm>
        </p:spPr>
        <p:txBody>
          <a:bodyPr/>
          <a:lstStyle/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2800" b="1" i="1" dirty="0" smtClean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Вправа 1.</a:t>
            </a:r>
            <a:r>
              <a:rPr lang="uk-UA" sz="2800" dirty="0" smtClean="0"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малюнку </a:t>
            </a:r>
            <a:r>
              <a:rPr lang="en-US" sz="2800" i="1" dirty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DM</a:t>
            </a:r>
            <a:r>
              <a:rPr lang="ru-RU" sz="2800" dirty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перпендикуляр до площини квадрата </a:t>
            </a:r>
            <a:r>
              <a:rPr lang="en-US" sz="2800" i="1" dirty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</a:t>
            </a:r>
            <a:r>
              <a:rPr lang="ru-RU" sz="2800" dirty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ru-RU" sz="2800" dirty="0" err="1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Доведіть</a:t>
            </a:r>
            <a:r>
              <a:rPr lang="ru-RU" sz="2800" dirty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ОМ</a:t>
            </a:r>
            <a:r>
              <a:rPr lang="ru-RU" sz="2800" dirty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Cambria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⊥</a:t>
            </a:r>
            <a:r>
              <a:rPr lang="uk-UA" sz="2800" dirty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</a:t>
            </a:r>
            <a:r>
              <a:rPr lang="ru-RU" sz="2800" i="1" dirty="0" smtClean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D9D7-B9DC-45B7-9B8F-E4EE0F397CB4}" type="slidenum">
              <a:rPr lang="ru-RU" altLang="uk-UA" smtClean="0"/>
              <a:pPr/>
              <a:t>10</a:t>
            </a:fld>
            <a:endParaRPr lang="ru-RU" altLang="uk-UA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5" r="71233" b="1500"/>
          <a:stretch/>
        </p:blipFill>
        <p:spPr bwMode="auto">
          <a:xfrm>
            <a:off x="2357422" y="2643182"/>
            <a:ext cx="4102746" cy="27860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23938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80" y="-99392"/>
            <a:ext cx="8229600" cy="1028062"/>
          </a:xfrm>
        </p:spPr>
        <p:txBody>
          <a:bodyPr/>
          <a:lstStyle/>
          <a:p>
            <a:pPr algn="l"/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Виконання письмових вправ</a:t>
            </a:r>
            <a:endParaRPr lang="uk-UA" sz="3200" b="1" i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85860"/>
            <a:ext cx="8858280" cy="4525963"/>
          </a:xfrm>
        </p:spPr>
        <p:txBody>
          <a:bodyPr/>
          <a:lstStyle/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2800" b="1" i="1" dirty="0" smtClean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Вправа 2.</a:t>
            </a:r>
            <a:r>
              <a:rPr lang="uk-UA" sz="2800" dirty="0" smtClean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  		</a:t>
            </a: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2800" i="1" dirty="0" smtClean="0">
                <a:solidFill>
                  <a:schemeClr val="tx2"/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uk-UA" sz="2800" b="1" i="1" dirty="0" smtClean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Дано</a:t>
            </a:r>
            <a:r>
              <a:rPr lang="uk-UA" sz="2800" b="1" i="1" dirty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uk-UA" sz="2800" b="1" dirty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 </a:t>
            </a:r>
            <a:r>
              <a:rPr lang="uk-UA" sz="2800" i="1" dirty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АВС</a:t>
            </a:r>
            <a:r>
              <a:rPr lang="uk-UA" sz="2800" dirty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800" i="1" dirty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uk-UA" sz="2800" dirty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30</a:t>
            </a:r>
            <a:r>
              <a:rPr lang="uk-UA" sz="2800" baseline="30000" dirty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uk-UA" sz="2800" dirty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uk-UA" sz="2800" dirty="0" smtClean="0"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2800" i="1" dirty="0" smtClean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r>
              <a:rPr lang="ru-RU" sz="2800" i="1" dirty="0" err="1" smtClean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ru-RU" sz="2800" dirty="0" smtClean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60</a:t>
            </a:r>
            <a:r>
              <a:rPr lang="uk-UA" sz="2800" baseline="30000" dirty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uk-UA" sz="2800" dirty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uk-UA" sz="2800" i="1" dirty="0" smtClean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 </a:t>
            </a:r>
            <a:r>
              <a:rPr lang="ru-RU" sz="2800" dirty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</a:t>
            </a:r>
            <a:r>
              <a:rPr lang="ru-RU" sz="2800" dirty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ru-RU" sz="2800" i="1" dirty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АВС</a:t>
            </a:r>
            <a:r>
              <a:rPr lang="ru-RU" sz="2800" dirty="0" smtClean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ru-RU" sz="2800" b="1" i="1" dirty="0" smtClean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</a:t>
            </a:r>
            <a:r>
              <a:rPr lang="uk-UA" sz="2800" b="1" i="1" dirty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вести</a:t>
            </a:r>
            <a:r>
              <a:rPr lang="ru-RU" sz="2800" b="1" i="1" dirty="0" smtClean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 </a:t>
            </a:r>
            <a:r>
              <a:rPr lang="ru-RU" sz="2800" b="1" i="1" dirty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МВ</a:t>
            </a:r>
            <a:r>
              <a:rPr lang="ru-RU" sz="2800" b="1" dirty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</a:t>
            </a:r>
            <a:r>
              <a:rPr lang="ru-RU" sz="2800" b="1" dirty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</a:t>
            </a:r>
            <a:endParaRPr lang="uk-UA" sz="2000" b="1" dirty="0"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D9D7-B9DC-45B7-9B8F-E4EE0F397CB4}" type="slidenum">
              <a:rPr lang="ru-RU" altLang="uk-UA" smtClean="0"/>
              <a:pPr/>
              <a:t>11</a:t>
            </a:fld>
            <a:endParaRPr lang="ru-RU" altLang="uk-UA"/>
          </a:p>
        </p:txBody>
      </p:sp>
      <p:pic>
        <p:nvPicPr>
          <p:cNvPr id="7" name="Рисунок 6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214554"/>
            <a:ext cx="4900618" cy="3357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28987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028062"/>
          </a:xfrm>
        </p:spPr>
        <p:txBody>
          <a:bodyPr/>
          <a:lstStyle/>
          <a:p>
            <a:pPr algn="l"/>
            <a:r>
              <a:rPr lang="uk-UA" sz="3600" b="1" i="1" dirty="0" smtClean="0">
                <a:solidFill>
                  <a:srgbClr val="FF0000"/>
                </a:solidFill>
              </a:rPr>
              <a:t>   </a:t>
            </a:r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uk-UA" sz="32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А</a:t>
            </a:r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лгоритм</a:t>
            </a:r>
            <a:endParaRPr lang="uk-UA" sz="3200" b="1" i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4525963"/>
          </a:xfrm>
        </p:spPr>
        <p:txBody>
          <a:bodyPr/>
          <a:lstStyle/>
          <a:p>
            <a:pPr marL="0" indent="0">
              <a:buNone/>
            </a:pPr>
            <a:r>
              <a:rPr lang="uk-UA" sz="2800" i="1" dirty="0" smtClean="0">
                <a:solidFill>
                  <a:srgbClr val="B51403"/>
                </a:solidFill>
                <a:latin typeface="Cambria" pitchFamily="18" charset="0"/>
              </a:rPr>
              <a:t>Знаходження </a:t>
            </a:r>
            <a:r>
              <a:rPr lang="uk-UA" sz="2800" i="1" dirty="0">
                <a:solidFill>
                  <a:srgbClr val="B51403"/>
                </a:solidFill>
                <a:latin typeface="Cambria" pitchFamily="18" charset="0"/>
              </a:rPr>
              <a:t>відстані від точки, яка не належить  площині, до прямої, яка розташована в </a:t>
            </a:r>
            <a:r>
              <a:rPr lang="uk-UA" sz="2800" i="1" dirty="0" smtClean="0">
                <a:solidFill>
                  <a:srgbClr val="B51403"/>
                </a:solidFill>
                <a:latin typeface="Cambria" pitchFamily="18" charset="0"/>
              </a:rPr>
              <a:t>площині:</a:t>
            </a:r>
            <a:endParaRPr lang="uk-UA" sz="2800" i="1" dirty="0">
              <a:solidFill>
                <a:srgbClr val="B51403"/>
              </a:solidFill>
              <a:latin typeface="Cambria" pitchFamily="18" charset="0"/>
            </a:endParaRPr>
          </a:p>
          <a:p>
            <a:pPr marL="0" lvl="0" indent="0">
              <a:lnSpc>
                <a:spcPts val="2600"/>
              </a:lnSpc>
              <a:buNone/>
            </a:pPr>
            <a:r>
              <a:rPr lang="uk-UA" sz="2400" dirty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  1) Знайти </a:t>
            </a:r>
            <a:r>
              <a:rPr lang="uk-UA" sz="2400" dirty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перпендикуляр, проведений із даної точки </a:t>
            </a:r>
            <a:r>
              <a:rPr lang="uk-UA" sz="2400" dirty="0" smtClean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 до</a:t>
            </a:r>
          </a:p>
          <a:p>
            <a:pPr marL="0" lvl="0" indent="0">
              <a:lnSpc>
                <a:spcPts val="2600"/>
              </a:lnSpc>
              <a:buNone/>
            </a:pPr>
            <a:r>
              <a:rPr lang="uk-UA" sz="2400" dirty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       площини</a:t>
            </a:r>
            <a:r>
              <a:rPr lang="uk-UA" sz="2400" dirty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ts val="2600"/>
              </a:lnSpc>
              <a:buNone/>
            </a:pPr>
            <a:r>
              <a:rPr lang="uk-UA" sz="2400" dirty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  2) Вказати </a:t>
            </a:r>
            <a:r>
              <a:rPr lang="uk-UA" sz="2400" dirty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похилу і її проекцію.</a:t>
            </a:r>
          </a:p>
          <a:p>
            <a:pPr marL="0" lvl="0" indent="0">
              <a:lnSpc>
                <a:spcPts val="2600"/>
              </a:lnSpc>
              <a:buNone/>
            </a:pPr>
            <a:r>
              <a:rPr lang="uk-UA" sz="2400" dirty="0" smtClean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   3) Довести</a:t>
            </a:r>
            <a:r>
              <a:rPr lang="uk-UA" sz="2400" dirty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, що пряма перпендикулярна </a:t>
            </a:r>
            <a:r>
              <a:rPr lang="uk-UA" sz="2400" dirty="0" smtClean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проекції похилої </a:t>
            </a:r>
          </a:p>
          <a:p>
            <a:pPr marL="0" lvl="0" indent="0">
              <a:lnSpc>
                <a:spcPts val="2600"/>
              </a:lnSpc>
              <a:buNone/>
            </a:pPr>
            <a:r>
              <a:rPr lang="uk-UA" sz="2400" dirty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       і</a:t>
            </a:r>
            <a:r>
              <a:rPr lang="uk-UA" sz="2400" dirty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, опираючись на теорему про три </a:t>
            </a:r>
            <a:r>
              <a:rPr lang="uk-UA" sz="2400" dirty="0" smtClean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перпендикуляри</a:t>
            </a:r>
            <a:r>
              <a:rPr lang="uk-UA" sz="2400" dirty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, </a:t>
            </a:r>
            <a:endParaRPr lang="uk-UA" sz="2400" dirty="0" smtClean="0">
              <a:solidFill>
                <a:schemeClr val="tx2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ts val="2600"/>
              </a:lnSpc>
              <a:buNone/>
            </a:pPr>
            <a:r>
              <a:rPr lang="uk-UA" sz="2400" dirty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       стверджувати </a:t>
            </a:r>
            <a:r>
              <a:rPr lang="uk-UA" sz="2400" dirty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, що пряма перпендикулярна </a:t>
            </a:r>
            <a:r>
              <a:rPr lang="uk-UA" sz="2400" dirty="0" smtClean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 похилій</a:t>
            </a:r>
            <a:r>
              <a:rPr lang="uk-UA" sz="2400" dirty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ts val="2600"/>
              </a:lnSpc>
              <a:buNone/>
            </a:pPr>
            <a:r>
              <a:rPr lang="uk-UA" sz="2400" dirty="0" smtClean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   4) Похила </a:t>
            </a:r>
            <a:r>
              <a:rPr lang="uk-UA" sz="2400" dirty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перпендикулярна до прямої, а це означає, що </a:t>
            </a:r>
            <a:endParaRPr lang="uk-UA" sz="2400" dirty="0" smtClean="0">
              <a:solidFill>
                <a:schemeClr val="tx2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ts val="2600"/>
              </a:lnSpc>
              <a:buNone/>
            </a:pPr>
            <a:r>
              <a:rPr lang="uk-UA" sz="2400" dirty="0" smtClean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        довжина </a:t>
            </a:r>
            <a:r>
              <a:rPr lang="uk-UA" sz="2400" dirty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похилої і є відстанню від точки до прямої.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D9D7-B9DC-45B7-9B8F-E4EE0F397CB4}" type="slidenum">
              <a:rPr lang="ru-RU" altLang="uk-UA" smtClean="0"/>
              <a:pPr/>
              <a:t>12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298157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137" y="126876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uk-UA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4800" b="1" i="1" dirty="0" smtClean="0">
                <a:solidFill>
                  <a:srgbClr val="7030A0"/>
                </a:solidFill>
                <a:latin typeface="Cambria" pitchFamily="18" charset="0"/>
                <a:cs typeface="Times New Roman" panose="02020603050405020304" pitchFamily="18" charset="0"/>
              </a:rPr>
              <a:t>Розв’язуйте </a:t>
            </a:r>
            <a:r>
              <a:rPr lang="uk-UA" sz="4800" b="1" i="1" dirty="0" smtClean="0">
                <a:solidFill>
                  <a:srgbClr val="7030A0"/>
                </a:solidFill>
                <a:latin typeface="Cambria" pitchFamily="18" charset="0"/>
                <a:cs typeface="Times New Roman" panose="02020603050405020304" pitchFamily="18" charset="0"/>
              </a:rPr>
              <a:t>задачі</a:t>
            </a:r>
          </a:p>
          <a:p>
            <a:pPr marL="0" indent="0" algn="ctr">
              <a:buNone/>
            </a:pPr>
            <a:endParaRPr lang="uk-UA" sz="4800" b="1" i="1" dirty="0" smtClean="0">
              <a:solidFill>
                <a:srgbClr val="B514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4800" b="1" i="1" dirty="0">
              <a:solidFill>
                <a:srgbClr val="B514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D9D7-B9DC-45B7-9B8F-E4EE0F397CB4}" type="slidenum">
              <a:rPr lang="ru-RU" altLang="uk-UA" smtClean="0"/>
              <a:pPr/>
              <a:t>13</a:t>
            </a:fld>
            <a:endParaRPr lang="ru-RU" altLang="uk-UA"/>
          </a:p>
        </p:txBody>
      </p:sp>
      <p:pic>
        <p:nvPicPr>
          <p:cNvPr id="2056" name="Picture 8" descr="Результат пошуку зображень за запитом &quot;розв'язуємо задачі картинки&quot;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48124"/>
            <a:ext cx="2857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4415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-396552" y="1525143"/>
            <a:ext cx="2952328" cy="212373"/>
          </a:xfrm>
        </p:spPr>
        <p:txBody>
          <a:bodyPr/>
          <a:lstStyle/>
          <a:p>
            <a:r>
              <a:rPr lang="uk-UA" sz="2400" b="1" i="1" dirty="0" smtClean="0">
                <a:solidFill>
                  <a:srgbClr val="C00000"/>
                </a:solidFill>
              </a:rPr>
              <a:t>Задача 1</a:t>
            </a:r>
            <a:endParaRPr lang="uk-UA" sz="2400" b="1" i="1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B713-15A8-4E6E-B3F2-9A0C40F17FF4}" type="slidenum">
              <a:rPr lang="ru-RU" altLang="uk-UA" smtClean="0"/>
              <a:pPr/>
              <a:t>14</a:t>
            </a:fld>
            <a:endParaRPr lang="ru-RU" alt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759" y="1876475"/>
            <a:ext cx="8136904" cy="15997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15808" y="3624699"/>
            <a:ext cx="1327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>
                <a:solidFill>
                  <a:srgbClr val="B51403"/>
                </a:solidFill>
                <a:latin typeface="+mj-lt"/>
              </a:rPr>
              <a:t>Задача</a:t>
            </a:r>
            <a:r>
              <a:rPr lang="uk-UA" b="1" i="1" dirty="0">
                <a:solidFill>
                  <a:srgbClr val="C00000"/>
                </a:solidFill>
              </a:rPr>
              <a:t> </a:t>
            </a:r>
            <a:r>
              <a:rPr lang="uk-UA" b="1" i="1" dirty="0" smtClean="0">
                <a:solidFill>
                  <a:srgbClr val="C00000"/>
                </a:solidFill>
              </a:rPr>
              <a:t>2</a:t>
            </a:r>
            <a:endParaRPr lang="uk-UA" dirty="0"/>
          </a:p>
        </p:txBody>
      </p:sp>
      <p:pic>
        <p:nvPicPr>
          <p:cNvPr id="12" name="Рисунок 11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36" y="4086364"/>
            <a:ext cx="7420549" cy="1360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2518787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-171400"/>
            <a:ext cx="8229600" cy="1143000"/>
          </a:xfrm>
        </p:spPr>
        <p:txBody>
          <a:bodyPr/>
          <a:lstStyle/>
          <a:p>
            <a:r>
              <a:rPr lang="uk-UA" sz="32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Історична довідка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marL="0" indent="0">
              <a:lnSpc>
                <a:spcPts val="2800"/>
              </a:lnSpc>
              <a:buNone/>
            </a:pPr>
            <a:r>
              <a:rPr lang="uk-UA" dirty="0" smtClean="0"/>
              <a:t> </a:t>
            </a:r>
            <a:r>
              <a:rPr lang="uk-UA" sz="2800" i="1" dirty="0" err="1" smtClean="0">
                <a:solidFill>
                  <a:srgbClr val="00B0F0"/>
                </a:solidFill>
                <a:latin typeface="Cambria" panose="02040503050406030204" pitchFamily="18" charset="0"/>
              </a:rPr>
              <a:t>Рене</a:t>
            </a:r>
            <a:r>
              <a:rPr lang="uk-UA" sz="2800" i="1" dirty="0" smtClean="0">
                <a:solidFill>
                  <a:srgbClr val="00B0F0"/>
                </a:solidFill>
                <a:latin typeface="Cambria" panose="02040503050406030204" pitchFamily="18" charset="0"/>
              </a:rPr>
              <a:t> Декарт</a:t>
            </a:r>
            <a:r>
              <a:rPr lang="uk-UA" sz="2800" i="1" dirty="0">
                <a:latin typeface="Cambria" panose="02040503050406030204" pitchFamily="18" charset="0"/>
              </a:rPr>
              <a:t> </a:t>
            </a:r>
            <a:endParaRPr lang="uk-UA" sz="2800" i="1" dirty="0" smtClean="0">
              <a:latin typeface="Cambria" panose="02040503050406030204" pitchFamily="18" charset="0"/>
            </a:endParaRPr>
          </a:p>
          <a:p>
            <a:pPr marL="0" indent="0">
              <a:lnSpc>
                <a:spcPts val="2100"/>
              </a:lnSpc>
              <a:buNone/>
            </a:pPr>
            <a:r>
              <a:rPr lang="uk-UA" sz="1800" i="1" dirty="0" smtClean="0">
                <a:latin typeface="Cambria" panose="02040503050406030204" pitchFamily="18" charset="0"/>
              </a:rPr>
              <a:t>        (</a:t>
            </a:r>
            <a:r>
              <a:rPr lang="uk-UA" sz="1800" i="1" dirty="0">
                <a:latin typeface="Cambria" panose="02040503050406030204" pitchFamily="18" charset="0"/>
              </a:rPr>
              <a:t>1596 - 1650)</a:t>
            </a:r>
            <a:r>
              <a:rPr lang="uk-UA" sz="2800" i="1" dirty="0">
                <a:latin typeface="Cambria" panose="02040503050406030204" pitchFamily="18" charset="0"/>
              </a:rPr>
              <a:t> </a:t>
            </a:r>
            <a:r>
              <a:rPr lang="uk-UA" sz="2800" i="1" dirty="0" smtClean="0">
                <a:latin typeface="Cambria" panose="02040503050406030204" pitchFamily="18" charset="0"/>
              </a:rPr>
              <a:t>				    </a:t>
            </a:r>
          </a:p>
          <a:p>
            <a:pPr marL="0" indent="0">
              <a:lnSpc>
                <a:spcPts val="2100"/>
              </a:lnSpc>
              <a:buNone/>
            </a:pPr>
            <a:r>
              <a:rPr lang="uk-UA" sz="2800" i="1" dirty="0" smtClean="0">
                <a:latin typeface="Cambria" panose="02040503050406030204" pitchFamily="18" charset="0"/>
              </a:rPr>
              <a:t>	</a:t>
            </a:r>
            <a:r>
              <a:rPr lang="uk-UA" sz="2800" i="1" dirty="0" smtClean="0">
                <a:solidFill>
                  <a:srgbClr val="00B0F0"/>
                </a:solidFill>
                <a:latin typeface="Cambria" panose="02040503050406030204" pitchFamily="18" charset="0"/>
              </a:rPr>
              <a:t>         	         </a:t>
            </a:r>
            <a:r>
              <a:rPr lang="uk-UA" sz="2400" i="1" dirty="0" err="1" smtClean="0">
                <a:solidFill>
                  <a:srgbClr val="00B0F0"/>
                </a:solidFill>
                <a:latin typeface="Cambria" panose="02040503050406030204" pitchFamily="18" charset="0"/>
              </a:rPr>
              <a:t>Насір</a:t>
            </a:r>
            <a:r>
              <a:rPr lang="uk-UA" sz="2400" i="1" dirty="0" smtClean="0">
                <a:solidFill>
                  <a:srgbClr val="00B0F0"/>
                </a:solidFill>
                <a:latin typeface="Cambria" panose="02040503050406030204" pitchFamily="18" charset="0"/>
              </a:rPr>
              <a:t> </a:t>
            </a:r>
            <a:r>
              <a:rPr lang="uk-UA" sz="2400" i="1" dirty="0">
                <a:solidFill>
                  <a:srgbClr val="00B0F0"/>
                </a:solidFill>
                <a:latin typeface="Cambria" panose="02040503050406030204" pitchFamily="18" charset="0"/>
              </a:rPr>
              <a:t>ад-Дін </a:t>
            </a:r>
            <a:r>
              <a:rPr lang="uk-UA" sz="2400" i="1" dirty="0" err="1">
                <a:solidFill>
                  <a:srgbClr val="00B0F0"/>
                </a:solidFill>
                <a:latin typeface="Cambria" panose="02040503050406030204" pitchFamily="18" charset="0"/>
              </a:rPr>
              <a:t>ат</a:t>
            </a:r>
            <a:r>
              <a:rPr lang="uk-UA" sz="2400" i="1" dirty="0">
                <a:solidFill>
                  <a:srgbClr val="00B0F0"/>
                </a:solidFill>
                <a:latin typeface="Cambria" panose="02040503050406030204" pitchFamily="18" charset="0"/>
              </a:rPr>
              <a:t>-Тусі </a:t>
            </a:r>
            <a:endParaRPr lang="uk-UA" sz="2800" i="1" dirty="0">
              <a:solidFill>
                <a:srgbClr val="00B0F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uk-UA" sz="1800" i="1" dirty="0" smtClean="0">
                <a:latin typeface="Cambria" panose="02040503050406030204" pitchFamily="18" charset="0"/>
              </a:rPr>
              <a:t>			           (</a:t>
            </a:r>
            <a:r>
              <a:rPr lang="uk-UA" sz="1800" i="1" dirty="0">
                <a:latin typeface="Cambria" panose="02040503050406030204" pitchFamily="18" charset="0"/>
              </a:rPr>
              <a:t>1201-1274) </a:t>
            </a:r>
            <a:endParaRPr lang="uk-UA" sz="1800" i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uk-UA" sz="2800" i="1" dirty="0" smtClean="0">
                <a:latin typeface="Cambria" panose="02040503050406030204" pitchFamily="18" charset="0"/>
              </a:rPr>
              <a:t>  					        </a:t>
            </a:r>
            <a:r>
              <a:rPr lang="uk-UA" sz="2400" i="1" dirty="0" err="1" smtClean="0">
                <a:solidFill>
                  <a:srgbClr val="00B0F0"/>
                </a:solidFill>
                <a:latin typeface="Cambria" panose="02040503050406030204" pitchFamily="18" charset="0"/>
              </a:rPr>
              <a:t>Адріє́н</a:t>
            </a:r>
            <a:r>
              <a:rPr lang="uk-UA" sz="2400" i="1" dirty="0" smtClean="0">
                <a:solidFill>
                  <a:srgbClr val="00B0F0"/>
                </a:solidFill>
                <a:latin typeface="Cambria" panose="02040503050406030204" pitchFamily="18" charset="0"/>
              </a:rPr>
              <a:t> </a:t>
            </a:r>
            <a:r>
              <a:rPr lang="uk-UA" sz="2400" i="1" dirty="0">
                <a:solidFill>
                  <a:srgbClr val="00B0F0"/>
                </a:solidFill>
                <a:latin typeface="Cambria" panose="02040503050406030204" pitchFamily="18" charset="0"/>
              </a:rPr>
              <a:t>Марі́ </a:t>
            </a:r>
            <a:r>
              <a:rPr lang="uk-UA" sz="2400" i="1" dirty="0" err="1" smtClean="0">
                <a:solidFill>
                  <a:srgbClr val="00B0F0"/>
                </a:solidFill>
                <a:latin typeface="Cambria" panose="02040503050406030204" pitchFamily="18" charset="0"/>
              </a:rPr>
              <a:t>Лежа́ндр</a:t>
            </a:r>
            <a:r>
              <a:rPr lang="uk-UA" sz="2400" dirty="0"/>
              <a:t> </a:t>
            </a:r>
            <a:endParaRPr lang="uk-UA" sz="2400" i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uk-UA" sz="1800" i="1" dirty="0" smtClean="0">
                <a:latin typeface="Cambria" panose="02040503050406030204" pitchFamily="18" charset="0"/>
              </a:rPr>
              <a:t>							</a:t>
            </a:r>
            <a:r>
              <a:rPr lang="uk-UA" sz="1800" i="1" dirty="0">
                <a:latin typeface="Cambria" panose="02040503050406030204" pitchFamily="18" charset="0"/>
              </a:rPr>
              <a:t>(1752-1833)</a:t>
            </a:r>
          </a:p>
          <a:p>
            <a:pPr marL="0" indent="0">
              <a:buNone/>
            </a:pPr>
            <a:r>
              <a:rPr lang="uk-UA" dirty="0" smtClean="0"/>
              <a:t>		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31E4FE-AE51-444C-8122-BE1410D9C3F7}" type="datetime1">
              <a:rPr lang="ru-RU" smtClean="0"/>
              <a:pPr>
                <a:defRPr/>
              </a:pPr>
              <a:t>05.05.2022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D9D7-B9DC-45B7-9B8F-E4EE0F397CB4}" type="slidenum">
              <a:rPr lang="ru-RU" altLang="uk-UA" smtClean="0"/>
              <a:pPr/>
              <a:t>15</a:t>
            </a:fld>
            <a:endParaRPr lang="ru-RU" altLang="uk-UA"/>
          </a:p>
        </p:txBody>
      </p:sp>
      <p:pic>
        <p:nvPicPr>
          <p:cNvPr id="1026" name="Picture 2" descr="Nasir al-Din Tus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84784"/>
            <a:ext cx="234793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ath4school.ru/img/math4school_ru/portrety01/legend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325" y="2163387"/>
            <a:ext cx="2437145" cy="339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ans Hals - Portret van René Descartes (cropped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01787"/>
            <a:ext cx="2168314" cy="251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4755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692" y="-99392"/>
            <a:ext cx="8229600" cy="1143000"/>
          </a:xfrm>
        </p:spPr>
        <p:txBody>
          <a:bodyPr/>
          <a:lstStyle/>
          <a:p>
            <a:pPr algn="l"/>
            <a:r>
              <a:rPr lang="uk-UA" sz="3600" b="1" i="1" dirty="0" smtClean="0">
                <a:solidFill>
                  <a:srgbClr val="FF0000"/>
                </a:solidFill>
              </a:rPr>
              <a:t>      </a:t>
            </a:r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</a:t>
            </a:r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ідсумки </a:t>
            </a:r>
            <a:endParaRPr lang="uk-UA" sz="3200" b="1" i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357298"/>
            <a:ext cx="8429684" cy="4525963"/>
          </a:xfrm>
        </p:spPr>
        <p:txBody>
          <a:bodyPr/>
          <a:lstStyle/>
          <a:p>
            <a:r>
              <a:rPr lang="uk-UA" sz="2800" dirty="0" smtClean="0">
                <a:latin typeface="Cambria" pitchFamily="18" charset="0"/>
                <a:cs typeface="Times New Roman" panose="02020603050405020304" pitchFamily="18" charset="0"/>
              </a:rPr>
              <a:t>Що ми </a:t>
            </a:r>
            <a:r>
              <a:rPr lang="uk-UA" sz="2800" dirty="0" smtClean="0">
                <a:latin typeface="Cambria" pitchFamily="18" charset="0"/>
                <a:cs typeface="Times New Roman" panose="02020603050405020304" pitchFamily="18" charset="0"/>
              </a:rPr>
              <a:t>повторили </a:t>
            </a:r>
            <a:r>
              <a:rPr lang="uk-UA" sz="2800" dirty="0" smtClean="0"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Cambria" pitchFamily="18" charset="0"/>
                <a:cs typeface="Times New Roman" panose="02020603050405020304" pitchFamily="18" charset="0"/>
              </a:rPr>
              <a:t>на </a:t>
            </a:r>
            <a:r>
              <a:rPr lang="uk-UA" sz="2800" dirty="0" err="1" smtClean="0">
                <a:latin typeface="Cambria" pitchFamily="18" charset="0"/>
                <a:cs typeface="Times New Roman" panose="02020603050405020304" pitchFamily="18" charset="0"/>
              </a:rPr>
              <a:t>уроці</a:t>
            </a:r>
            <a:r>
              <a:rPr lang="uk-UA" sz="2800" dirty="0" smtClean="0">
                <a:latin typeface="Cambria" pitchFamily="18" charset="0"/>
                <a:cs typeface="Times New Roman" panose="02020603050405020304" pitchFamily="18" charset="0"/>
              </a:rPr>
              <a:t>?</a:t>
            </a:r>
            <a:endParaRPr lang="uk-UA" sz="2800" dirty="0" smtClean="0">
              <a:latin typeface="Cambria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800" dirty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Сформулюйте теорему про три перпендикуляри.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800" dirty="0" smtClean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 </a:t>
            </a:r>
            <a:r>
              <a:rPr lang="uk-UA" sz="2800" dirty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теореми, означення та властивості використовуються для доведення теореми про три перпендикуляри?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800" dirty="0" smtClean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Сформулюйте </a:t>
            </a:r>
            <a:r>
              <a:rPr lang="uk-UA" sz="2800" dirty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знаходження відстані від точки, яка не належить  площині, до прямої, яка розташована в площині.</a:t>
            </a:r>
          </a:p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D9D7-B9DC-45B7-9B8F-E4EE0F397CB4}" type="slidenum">
              <a:rPr lang="ru-RU" altLang="uk-UA" smtClean="0"/>
              <a:pPr/>
              <a:t>16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964150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-99392"/>
            <a:ext cx="8229600" cy="1028062"/>
          </a:xfrm>
        </p:spPr>
        <p:txBody>
          <a:bodyPr/>
          <a:lstStyle/>
          <a:p>
            <a:r>
              <a:rPr lang="uk-UA" sz="3600" b="1" i="1" dirty="0" smtClean="0">
                <a:solidFill>
                  <a:srgbClr val="FF0000"/>
                </a:solidFill>
              </a:rPr>
              <a:t>     </a:t>
            </a:r>
            <a:r>
              <a:rPr lang="uk-UA" sz="3200" b="1" i="1" dirty="0">
                <a:solidFill>
                  <a:srgbClr val="7030A0"/>
                </a:solidFill>
                <a:latin typeface="Cambria" panose="02040503050406030204" pitchFamily="18" charset="0"/>
              </a:rPr>
              <a:t>Домашнє завдання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pPr marL="0" indent="0">
              <a:buNone/>
            </a:pPr>
            <a:r>
              <a:rPr lang="uk-UA" i="1" dirty="0" smtClean="0">
                <a:solidFill>
                  <a:srgbClr val="B51403"/>
                </a:solidFill>
                <a:latin typeface="Cambria" pitchFamily="18" charset="0"/>
                <a:cs typeface="Times New Roman" panose="02020603050405020304" pitchFamily="18" charset="0"/>
              </a:rPr>
              <a:t>1. </a:t>
            </a:r>
            <a:r>
              <a:rPr lang="uk-UA" b="1" i="1" dirty="0" smtClean="0">
                <a:solidFill>
                  <a:srgbClr val="B51403"/>
                </a:solidFill>
                <a:latin typeface="Cambria" pitchFamily="18" charset="0"/>
                <a:cs typeface="Times New Roman" panose="02020603050405020304" pitchFamily="18" charset="0"/>
              </a:rPr>
              <a:t>Повторити </a:t>
            </a:r>
            <a:r>
              <a:rPr lang="uk-UA" b="1" i="1" dirty="0" smtClean="0">
                <a:solidFill>
                  <a:srgbClr val="B51403"/>
                </a:solidFill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>
                <a:solidFill>
                  <a:srgbClr val="B51403"/>
                </a:solidFill>
                <a:latin typeface="Cambria" pitchFamily="18" charset="0"/>
                <a:cs typeface="Times New Roman" panose="02020603050405020304" pitchFamily="18" charset="0"/>
              </a:rPr>
              <a:t>теорему </a:t>
            </a:r>
            <a:r>
              <a:rPr lang="uk-UA" i="1" dirty="0">
                <a:solidFill>
                  <a:srgbClr val="B51403"/>
                </a:solidFill>
                <a:latin typeface="Cambria" pitchFamily="18" charset="0"/>
                <a:cs typeface="Times New Roman" panose="02020603050405020304" pitchFamily="18" charset="0"/>
              </a:rPr>
              <a:t>про три </a:t>
            </a:r>
            <a:r>
              <a:rPr lang="uk-UA" i="1" dirty="0" smtClean="0">
                <a:solidFill>
                  <a:srgbClr val="B51403"/>
                </a:solidFill>
                <a:latin typeface="Cambria" pitchFamily="18" charset="0"/>
                <a:cs typeface="Times New Roman" panose="02020603050405020304" pitchFamily="18" charset="0"/>
              </a:rPr>
              <a:t>перпендикуляри     (§</a:t>
            </a:r>
            <a:r>
              <a:rPr lang="uk-UA" i="1" dirty="0" smtClean="0">
                <a:solidFill>
                  <a:srgbClr val="B51403"/>
                </a:solidFill>
                <a:latin typeface="Cambria" pitchFamily="18" charset="0"/>
                <a:cs typeface="Times New Roman" panose="02020603050405020304" pitchFamily="18" charset="0"/>
              </a:rPr>
              <a:t>7)</a:t>
            </a:r>
            <a:endParaRPr lang="uk-UA" i="1" dirty="0">
              <a:solidFill>
                <a:srgbClr val="B51403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i="1" dirty="0">
                <a:solidFill>
                  <a:srgbClr val="B51403"/>
                </a:solidFill>
                <a:latin typeface="Cambria" pitchFamily="18" charset="0"/>
                <a:cs typeface="Times New Roman" panose="02020603050405020304" pitchFamily="18" charset="0"/>
              </a:rPr>
              <a:t>2. </a:t>
            </a:r>
            <a:r>
              <a:rPr lang="uk-UA" b="1" i="1" dirty="0">
                <a:solidFill>
                  <a:srgbClr val="B51403"/>
                </a:solidFill>
                <a:latin typeface="Cambria" pitchFamily="18" charset="0"/>
                <a:cs typeface="Times New Roman" panose="02020603050405020304" pitchFamily="18" charset="0"/>
              </a:rPr>
              <a:t>Виконати вправи: </a:t>
            </a:r>
            <a:endParaRPr lang="uk-UA" b="1" i="1" dirty="0" smtClean="0">
              <a:solidFill>
                <a:srgbClr val="B51403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uk-UA" i="1" dirty="0" smtClean="0">
                <a:solidFill>
                  <a:srgbClr val="7030A0"/>
                </a:solidFill>
                <a:latin typeface="Cambria" pitchFamily="18" charset="0"/>
                <a:cs typeface="Times New Roman" panose="02020603050405020304" pitchFamily="18" charset="0"/>
              </a:rPr>
              <a:t>№7 (25,27,32*)</a:t>
            </a:r>
            <a:endParaRPr lang="uk-UA" i="1" dirty="0">
              <a:solidFill>
                <a:srgbClr val="7030A0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D9D7-B9DC-45B7-9B8F-E4EE0F397CB4}" type="slidenum">
              <a:rPr lang="ru-RU" altLang="uk-UA" smtClean="0"/>
              <a:pPr/>
              <a:t>17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553121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11560" y="2307778"/>
            <a:ext cx="7632848" cy="1764164"/>
          </a:xfrm>
        </p:spPr>
        <p:txBody>
          <a:bodyPr/>
          <a:lstStyle/>
          <a:p>
            <a:pPr marL="0" indent="0"/>
            <a:r>
              <a:rPr lang="uk-UA" sz="8000" b="1" i="1" dirty="0" smtClean="0">
                <a:solidFill>
                  <a:srgbClr val="FF0000"/>
                </a:solidFill>
                <a:latin typeface="Cambria" pitchFamily="18" charset="0"/>
                <a:cs typeface="Times New Roman" panose="02020603050405020304" pitchFamily="18" charset="0"/>
              </a:rPr>
              <a:t>Всім дякую!</a:t>
            </a:r>
            <a:r>
              <a:rPr lang="uk-UA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7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5" descr="H:\Documents and Settings\Aida\Рабочий стол\текстуры и фоны, клипарты\idpenc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93082">
            <a:off x="1082377" y="1633451"/>
            <a:ext cx="2598737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H:\Documents and Settings\Aida\Рабочий стол\текстуры и фоны, клипарты\новеньки картинки\pencil rolling h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71384"/>
            <a:ext cx="26971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Результат пошуку зображень за запитом &quot;смайлики картинки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3571876"/>
            <a:ext cx="270867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201738"/>
          </a:xfrm>
        </p:spPr>
        <p:txBody>
          <a:bodyPr/>
          <a:lstStyle/>
          <a:p>
            <a:pPr algn="l"/>
            <a:r>
              <a:rPr lang="uk-UA" altLang="uk-UA" sz="3600" b="1" i="1" dirty="0" smtClean="0">
                <a:solidFill>
                  <a:srgbClr val="FF0000"/>
                </a:solidFill>
              </a:rPr>
              <a:t>   </a:t>
            </a:r>
            <a:r>
              <a:rPr lang="uk-UA" altLang="uk-UA" sz="32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Пригадай, ти це знаєш!</a:t>
            </a:r>
            <a:endParaRPr lang="uk-UA" sz="32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142984"/>
            <a:ext cx="8229600" cy="4525963"/>
          </a:xfrm>
        </p:spPr>
        <p:txBody>
          <a:bodyPr/>
          <a:lstStyle/>
          <a:p>
            <a:pPr lvl="0"/>
            <a:r>
              <a:rPr lang="uk-UA" sz="2800" dirty="0">
                <a:latin typeface="Cambria" pitchFamily="18" charset="0"/>
                <a:cs typeface="Times New Roman" panose="02020603050405020304" pitchFamily="18" charset="0"/>
              </a:rPr>
              <a:t>Сформулюйте ознаку перпендикулярності прямої і площини.</a:t>
            </a:r>
          </a:p>
          <a:p>
            <a:pPr lvl="0"/>
            <a:r>
              <a:rPr lang="uk-UA" sz="2800" dirty="0">
                <a:latin typeface="Cambria" pitchFamily="18" charset="0"/>
                <a:cs typeface="Times New Roman" panose="02020603050405020304" pitchFamily="18" charset="0"/>
              </a:rPr>
              <a:t>Яка залежність існує між похилими,  проведеними з однієї точки, та їх проекціями?</a:t>
            </a:r>
          </a:p>
          <a:p>
            <a:pPr lvl="0"/>
            <a:r>
              <a:rPr lang="uk-UA" sz="2800" dirty="0">
                <a:latin typeface="Cambria" pitchFamily="18" charset="0"/>
                <a:cs typeface="Times New Roman" panose="02020603050405020304" pitchFamily="18" charset="0"/>
              </a:rPr>
              <a:t>Сформулюйте властивість медіани рівнобедреного трикутника, проведеної до основи.</a:t>
            </a:r>
          </a:p>
          <a:p>
            <a:pPr lvl="0"/>
            <a:r>
              <a:rPr lang="uk-UA" sz="2800" dirty="0">
                <a:latin typeface="Cambria" pitchFamily="18" charset="0"/>
                <a:cs typeface="Times New Roman" panose="02020603050405020304" pitchFamily="18" charset="0"/>
              </a:rPr>
              <a:t>Сформулюйте властивість діагоналей ромба.</a:t>
            </a:r>
          </a:p>
          <a:p>
            <a:pPr lvl="0"/>
            <a:r>
              <a:rPr lang="uk-UA" sz="2800" dirty="0">
                <a:latin typeface="Cambria" pitchFamily="18" charset="0"/>
                <a:cs typeface="Times New Roman" panose="02020603050405020304" pitchFamily="18" charset="0"/>
              </a:rPr>
              <a:t>Що таке відстань між будь-якими </a:t>
            </a:r>
            <a:r>
              <a:rPr lang="uk-UA" sz="2800" dirty="0" err="1" smtClean="0">
                <a:latin typeface="Cambria" pitchFamily="18" charset="0"/>
                <a:cs typeface="Times New Roman" panose="02020603050405020304" pitchFamily="18" charset="0"/>
              </a:rPr>
              <a:t>геометрич-ними</a:t>
            </a:r>
            <a:r>
              <a:rPr lang="uk-UA" sz="2800" dirty="0" smtClean="0"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Cambria" pitchFamily="18" charset="0"/>
                <a:cs typeface="Times New Roman" panose="02020603050405020304" pitchFamily="18" charset="0"/>
              </a:rPr>
              <a:t>тілами чи об’єктами навколишнього середовища?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D9D7-B9DC-45B7-9B8F-E4EE0F397CB4}" type="slidenum">
              <a:rPr lang="ru-RU" altLang="uk-UA" smtClean="0"/>
              <a:pPr/>
              <a:t>2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561618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785" y="-138814"/>
            <a:ext cx="8229600" cy="1143101"/>
          </a:xfrm>
        </p:spPr>
        <p:txBody>
          <a:bodyPr/>
          <a:lstStyle/>
          <a:p>
            <a:pPr algn="l"/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Подумай </a:t>
            </a:r>
            <a:r>
              <a:rPr lang="uk-UA" sz="32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і вислови гіпотезу!</a:t>
            </a:r>
            <a:endParaRPr lang="uk-UA" sz="3200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uk-UA" sz="2800" dirty="0" smtClean="0">
                <a:latin typeface="Cambria" pitchFamily="18" charset="0"/>
              </a:rPr>
              <a:t>Який з відрізків є відстанню від точки </a:t>
            </a:r>
            <a:r>
              <a:rPr lang="uk-UA" sz="2800" i="1" dirty="0" smtClean="0">
                <a:latin typeface="Cambria" pitchFamily="18" charset="0"/>
              </a:rPr>
              <a:t>К</a:t>
            </a:r>
            <a:r>
              <a:rPr lang="uk-UA" sz="2800" dirty="0" smtClean="0">
                <a:latin typeface="Cambria" pitchFamily="18" charset="0"/>
              </a:rPr>
              <a:t> до прямої </a:t>
            </a:r>
            <a:r>
              <a:rPr lang="uk-UA" sz="2800" i="1" dirty="0" smtClean="0">
                <a:latin typeface="Cambria" pitchFamily="18" charset="0"/>
              </a:rPr>
              <a:t>ВС</a:t>
            </a:r>
            <a:r>
              <a:rPr lang="uk-UA" sz="2800" dirty="0" smtClean="0">
                <a:latin typeface="Cambria" pitchFamily="18" charset="0"/>
              </a:rPr>
              <a:t> ? (рис.1)</a:t>
            </a:r>
          </a:p>
          <a:p>
            <a:r>
              <a:rPr lang="uk-UA" sz="2800" dirty="0" smtClean="0">
                <a:latin typeface="Cambria" pitchFamily="18" charset="0"/>
              </a:rPr>
              <a:t>Побудувати відстань від точки </a:t>
            </a:r>
            <a:r>
              <a:rPr lang="uk-UA" sz="2800" i="1" dirty="0" smtClean="0">
                <a:latin typeface="Cambria" pitchFamily="18" charset="0"/>
              </a:rPr>
              <a:t>М </a:t>
            </a:r>
            <a:r>
              <a:rPr lang="uk-UA" sz="2800" dirty="0" smtClean="0">
                <a:latin typeface="Cambria" pitchFamily="18" charset="0"/>
              </a:rPr>
              <a:t> до прямої  </a:t>
            </a:r>
            <a:r>
              <a:rPr lang="uk-UA" sz="2800" i="1" dirty="0" smtClean="0">
                <a:latin typeface="Cambria" pitchFamily="18" charset="0"/>
              </a:rPr>
              <a:t>АС </a:t>
            </a:r>
            <a:r>
              <a:rPr lang="uk-UA" sz="2800" dirty="0">
                <a:latin typeface="Cambria" pitchFamily="18" charset="0"/>
              </a:rPr>
              <a:t>(</a:t>
            </a:r>
            <a:r>
              <a:rPr lang="uk-UA" sz="2800" dirty="0" smtClean="0">
                <a:latin typeface="Cambria" pitchFamily="18" charset="0"/>
              </a:rPr>
              <a:t>рис.2)</a:t>
            </a:r>
            <a:endParaRPr lang="uk-UA" sz="2800" dirty="0">
              <a:latin typeface="Cambria" pitchFamily="18" charset="0"/>
            </a:endParaRPr>
          </a:p>
          <a:p>
            <a:endParaRPr lang="uk-UA" sz="2400" i="1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r>
              <a:rPr lang="uk-UA" dirty="0" smtClean="0"/>
              <a:t>		  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Рис.1			       Рис.2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D9D7-B9DC-45B7-9B8F-E4EE0F397CB4}" type="slidenum">
              <a:rPr lang="ru-RU" altLang="uk-UA" smtClean="0"/>
              <a:pPr/>
              <a:t>3</a:t>
            </a:fld>
            <a:endParaRPr lang="ru-RU" altLang="uk-UA"/>
          </a:p>
        </p:txBody>
      </p:sp>
      <p:pic>
        <p:nvPicPr>
          <p:cNvPr id="6" name="Объект 7"/>
          <p:cNvPicPr>
            <a:picLocks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84984"/>
            <a:ext cx="3085368" cy="254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5076057" y="3206132"/>
            <a:ext cx="3632282" cy="262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359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601846"/>
          </a:xfrm>
        </p:spPr>
        <p:txBody>
          <a:bodyPr/>
          <a:lstStyle/>
          <a:p>
            <a:pPr algn="l"/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Подумай </a:t>
            </a:r>
            <a:r>
              <a:rPr lang="uk-UA" sz="32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і вислови гіпотезу!</a:t>
            </a:r>
            <a:endParaRPr lang="uk-UA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sz="2800" b="1" i="1" dirty="0" smtClean="0">
                <a:latin typeface="Cambria" pitchFamily="18" charset="0"/>
                <a:cs typeface="Times New Roman" panose="02020603050405020304" pitchFamily="18" charset="0"/>
              </a:rPr>
              <a:t>Задача</a:t>
            </a:r>
            <a:r>
              <a:rPr lang="uk-UA" sz="2800" i="1" dirty="0" smtClean="0"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 smtClean="0">
                <a:solidFill>
                  <a:srgbClr val="B51403"/>
                </a:solidFill>
                <a:latin typeface="Cambria" pitchFamily="18" charset="0"/>
                <a:cs typeface="Times New Roman" panose="02020603050405020304" pitchFamily="18" charset="0"/>
              </a:rPr>
              <a:t>про вимірювання відстані від точки простору до прямої у площині</a:t>
            </a:r>
            <a:endParaRPr lang="uk-UA" sz="2800" b="1" i="1" dirty="0">
              <a:solidFill>
                <a:srgbClr val="B51403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D9D7-B9DC-45B7-9B8F-E4EE0F397CB4}" type="slidenum">
              <a:rPr lang="ru-RU" altLang="uk-UA" smtClean="0"/>
              <a:pPr/>
              <a:t>4</a:t>
            </a:fld>
            <a:endParaRPr lang="ru-RU" altLang="uk-UA"/>
          </a:p>
        </p:txBody>
      </p:sp>
      <p:pic>
        <p:nvPicPr>
          <p:cNvPr id="6" name="Рисунок 5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5461208" cy="2115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5"/>
          <p:cNvPicPr>
            <a:picLocks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643314"/>
            <a:ext cx="403244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9638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214330"/>
            <a:ext cx="8229600" cy="1143000"/>
          </a:xfrm>
        </p:spPr>
        <p:txBody>
          <a:bodyPr/>
          <a:lstStyle/>
          <a:p>
            <a:pPr algn="l"/>
            <a:r>
              <a:rPr lang="uk-UA" sz="3600" b="1" i="1" dirty="0" smtClean="0">
                <a:solidFill>
                  <a:srgbClr val="FF0000"/>
                </a:solidFill>
              </a:rPr>
              <a:t>   </a:t>
            </a:r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Зрозумій, це просто!</a:t>
            </a:r>
            <a:endParaRPr lang="uk-UA" sz="3200" b="1" i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5072098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 smtClean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Теорема про три перпендикуляри (ТТП)</a:t>
            </a:r>
            <a:r>
              <a:rPr lang="uk-UA" i="1" dirty="0" smtClean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	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 marL="0" indent="0">
              <a:buNone/>
            </a:pPr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І.</a:t>
            </a:r>
          </a:p>
          <a:p>
            <a:pPr marL="0" indent="0">
              <a:buNone/>
            </a:pPr>
            <a:endParaRPr lang="uk-UA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 marL="0" indent="0">
              <a:buNone/>
            </a:pPr>
            <a: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ІІ.</a:t>
            </a:r>
            <a:endParaRPr lang="uk-U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D9D7-B9DC-45B7-9B8F-E4EE0F397CB4}" type="slidenum">
              <a:rPr lang="ru-RU" altLang="uk-UA" smtClean="0"/>
              <a:pPr/>
              <a:t>5</a:t>
            </a:fld>
            <a:endParaRPr lang="ru-RU" alt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357158" y="2143116"/>
            <a:ext cx="4019114" cy="3214710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143116"/>
            <a:ext cx="4000528" cy="192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29132"/>
            <a:ext cx="3286148" cy="1571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67421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0" t="36904" r="38621" b="39436"/>
          <a:stretch/>
        </p:blipFill>
        <p:spPr bwMode="auto">
          <a:xfrm>
            <a:off x="7572396" y="4429132"/>
            <a:ext cx="642942" cy="357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0" t="36904" r="38621" b="39436"/>
          <a:stretch/>
        </p:blipFill>
        <p:spPr bwMode="auto">
          <a:xfrm>
            <a:off x="7572396" y="3286124"/>
            <a:ext cx="642942" cy="4286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785" y="-186187"/>
            <a:ext cx="8229600" cy="1143000"/>
          </a:xfrm>
        </p:spPr>
        <p:txBody>
          <a:bodyPr/>
          <a:lstStyle/>
          <a:p>
            <a:pPr algn="l"/>
            <a:r>
              <a:rPr lang="uk-UA" sz="3600" b="1" i="1" dirty="0" smtClean="0">
                <a:solidFill>
                  <a:srgbClr val="FF0000"/>
                </a:solidFill>
              </a:rPr>
              <a:t>   </a:t>
            </a:r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Зрозумій, це просто!</a:t>
            </a:r>
            <a:endParaRPr lang="uk-UA" sz="3200" b="1" i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734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sz="2800" b="1" i="1" dirty="0" smtClean="0">
                <a:latin typeface="Cambria" pitchFamily="18" charset="0"/>
                <a:cs typeface="Times New Roman" panose="02020603050405020304" pitchFamily="18" charset="0"/>
              </a:rPr>
              <a:t>Доведення</a:t>
            </a:r>
            <a:r>
              <a:rPr lang="uk-UA" sz="2800" i="1" dirty="0"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uk-UA" sz="2800" i="1" dirty="0" smtClean="0">
                <a:latin typeface="Cambria" pitchFamily="18" charset="0"/>
                <a:cs typeface="Times New Roman" panose="02020603050405020304" pitchFamily="18" charset="0"/>
              </a:rPr>
              <a:t>теореми</a:t>
            </a:r>
            <a:r>
              <a:rPr lang="uk-UA" sz="2800" i="1" dirty="0" smtClean="0">
                <a:latin typeface="Cambria" pitchFamily="18" charset="0"/>
                <a:cs typeface="Times New Roman" panose="02020603050405020304" pitchFamily="18" charset="0"/>
              </a:rPr>
              <a:t>:</a:t>
            </a:r>
            <a:endParaRPr lang="uk-UA" sz="2800" i="1" dirty="0" smtClean="0">
              <a:latin typeface="Cambria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i="1" dirty="0" smtClean="0">
                <a:latin typeface="Cambria" pitchFamily="18" charset="0"/>
                <a:cs typeface="Times New Roman" panose="02020603050405020304" pitchFamily="18" charset="0"/>
              </a:rPr>
              <a:t>				</a:t>
            </a:r>
            <a:r>
              <a:rPr lang="en-US" sz="2800" i="1" dirty="0" smtClean="0">
                <a:latin typeface="Cambria" pitchFamily="18" charset="0"/>
                <a:cs typeface="Times New Roman" panose="02020603050405020304" pitchFamily="18" charset="0"/>
              </a:rPr>
              <a:t> 	</a:t>
            </a:r>
            <a:r>
              <a:rPr lang="uk-UA" sz="2800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Додаткові побудови:</a:t>
            </a:r>
          </a:p>
          <a:p>
            <a:pPr marL="0" indent="0">
              <a:buNone/>
            </a:pPr>
            <a:r>
              <a:rPr lang="uk-UA" sz="2800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	</a:t>
            </a:r>
            <a:r>
              <a:rPr lang="uk-UA" sz="2800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				</a:t>
            </a:r>
            <a:r>
              <a:rPr lang="en-US" sz="2800" i="1" dirty="0" smtClean="0">
                <a:solidFill>
                  <a:srgbClr val="FF0000"/>
                </a:solidFill>
                <a:latin typeface="Cambria" pitchFamily="18" charset="0"/>
                <a:cs typeface="Times New Roman" panose="02020603050405020304" pitchFamily="18" charset="0"/>
              </a:rPr>
              <a:t>CD = CE</a:t>
            </a:r>
            <a:endParaRPr lang="uk-UA" sz="2800" i="1" dirty="0" smtClean="0">
              <a:solidFill>
                <a:srgbClr val="FF0000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</a:t>
            </a:r>
            <a:r>
              <a:rPr lang="uk-UA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І.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DBE: BC </a:t>
            </a:r>
            <a:r>
              <a:rPr lang="uk-UA" dirty="0" smtClean="0"/>
              <a:t>⊥</a:t>
            </a:r>
            <a:r>
              <a:rPr lang="en-US" dirty="0" smtClean="0"/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?</a:t>
            </a:r>
            <a:endParaRPr lang="uk-UA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 </a:t>
            </a:r>
            <a:r>
              <a:rPr lang="uk-UA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ІІ.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uk-UA" dirty="0"/>
              <a:t>⊥</a:t>
            </a:r>
            <a:r>
              <a:rPr lang="en-US" dirty="0"/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?</a:t>
            </a:r>
            <a:endParaRPr lang="uk-UA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endParaRPr lang="uk-UA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D9D7-B9DC-45B7-9B8F-E4EE0F397CB4}" type="slidenum">
              <a:rPr lang="ru-RU" altLang="uk-UA" smtClean="0"/>
              <a:pPr/>
              <a:t>6</a:t>
            </a:fld>
            <a:endParaRPr lang="ru-RU" alt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530785" y="1947564"/>
            <a:ext cx="4120030" cy="355313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071802" y="392906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402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703" y="-185020"/>
            <a:ext cx="8229600" cy="1143000"/>
          </a:xfrm>
        </p:spPr>
        <p:txBody>
          <a:bodyPr/>
          <a:lstStyle/>
          <a:p>
            <a:pPr algn="l"/>
            <a:r>
              <a:rPr lang="uk-UA" sz="3600" b="1" i="1" dirty="0" smtClean="0">
                <a:solidFill>
                  <a:srgbClr val="FF0000"/>
                </a:solidFill>
              </a:rPr>
              <a:t>    </a:t>
            </a:r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Виконуйте  </a:t>
            </a:r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(усно)</a:t>
            </a:r>
            <a:endParaRPr lang="uk-UA" sz="3200" b="1" i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142984"/>
            <a:ext cx="8501122" cy="535785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uk-UA" sz="2800" dirty="0" smtClean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Встановити взаємне розташування прямих </a:t>
            </a:r>
            <a:r>
              <a:rPr lang="uk-UA" sz="2800" i="1" dirty="0" smtClean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а</a:t>
            </a:r>
            <a:r>
              <a:rPr lang="uk-UA" sz="2800" dirty="0" smtClean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 і </a:t>
            </a:r>
            <a:r>
              <a:rPr lang="en-US" sz="2800" i="1" dirty="0" smtClean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b</a:t>
            </a:r>
            <a:r>
              <a:rPr lang="uk-UA" sz="2800" i="1" dirty="0" smtClean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uk-UA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			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uk-UA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endParaRPr lang="uk-UA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	</a:t>
            </a:r>
            <a:endParaRPr lang="uk-UA" sz="24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r>
              <a:rPr lang="en-US" sz="20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lang="uk-UA" sz="2000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86100" lvl="7" indent="0">
              <a:buNone/>
            </a:pPr>
            <a:r>
              <a:rPr lang="uk-UA" sz="2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086100" lvl="7" indent="0">
              <a:buNone/>
            </a:pPr>
            <a:r>
              <a:rPr lang="uk-UA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</a:t>
            </a:r>
            <a:r>
              <a:rPr lang="uk-UA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tx2"/>
                </a:solidFill>
              </a:rPr>
              <a:t>⊥ 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l-GR" sz="2400" b="1" i="1" dirty="0">
                <a:solidFill>
                  <a:schemeClr val="tx2"/>
                </a:solidFill>
              </a:rPr>
              <a:t>α</a:t>
            </a:r>
            <a:endParaRPr lang="uk-UA" sz="24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86100" lvl="7" indent="0">
              <a:buNone/>
            </a:pPr>
            <a:endParaRPr lang="uk-UA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uk-UA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в)				</a:t>
            </a:r>
            <a:endParaRPr lang="uk-UA" sz="24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 </a:t>
            </a:r>
            <a:r>
              <a:rPr lang="uk-UA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ромб</a:t>
            </a:r>
          </a:p>
          <a:p>
            <a:pPr marL="0" indent="0">
              <a:buNone/>
            </a:pPr>
            <a:r>
              <a:rPr lang="uk-UA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КВ </a:t>
            </a:r>
            <a:r>
              <a:rPr lang="uk-UA" sz="2400" b="1" dirty="0" smtClean="0">
                <a:solidFill>
                  <a:schemeClr val="tx2"/>
                </a:solidFill>
              </a:rPr>
              <a:t>⊥ (</a:t>
            </a: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uk-UA" sz="2400" b="1" dirty="0" smtClean="0">
                <a:solidFill>
                  <a:schemeClr val="tx2"/>
                </a:solidFill>
              </a:rPr>
              <a:t>)</a:t>
            </a:r>
            <a:endParaRPr lang="uk-UA" sz="24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D9D7-B9DC-45B7-9B8F-E4EE0F397CB4}" type="slidenum">
              <a:rPr lang="ru-RU" altLang="uk-UA" smtClean="0"/>
              <a:pPr/>
              <a:t>7</a:t>
            </a:fld>
            <a:endParaRPr lang="ru-RU" alt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607191" y="1661204"/>
            <a:ext cx="3500462" cy="2602976"/>
          </a:xfrm>
          <a:prstGeom prst="rect">
            <a:avLst/>
          </a:prstGeom>
        </p:spPr>
      </p:pic>
      <p:pic>
        <p:nvPicPr>
          <p:cNvPr id="9" name="Рисунок 8" descr="https://image.slidesharecdn.com/10-141220110827-conversion-gate01/95/10-7-638.jpg?cb=1419095347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31887" r="60853" b="31887"/>
          <a:stretch/>
        </p:blipFill>
        <p:spPr bwMode="auto">
          <a:xfrm>
            <a:off x="2357422" y="4286256"/>
            <a:ext cx="3286148" cy="2224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5000628" y="1714488"/>
            <a:ext cx="3527896" cy="259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084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142900"/>
            <a:ext cx="8229600" cy="1143000"/>
          </a:xfrm>
        </p:spPr>
        <p:txBody>
          <a:bodyPr/>
          <a:lstStyle/>
          <a:p>
            <a:pPr algn="l"/>
            <a:r>
              <a:rPr lang="uk-UA" sz="3600" b="1" i="1" dirty="0" smtClean="0">
                <a:solidFill>
                  <a:srgbClr val="FF0000"/>
                </a:solidFill>
              </a:rPr>
              <a:t>   </a:t>
            </a:r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Виконуйте </a:t>
            </a:r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(усно)</a:t>
            </a:r>
            <a:endParaRPr lang="uk-UA" sz="3200" b="1" i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484" y="1457201"/>
            <a:ext cx="8316357" cy="4525963"/>
          </a:xfrm>
        </p:spPr>
        <p:txBody>
          <a:bodyPr/>
          <a:lstStyle/>
          <a:p>
            <a:pPr marL="0" indent="0">
              <a:buNone/>
            </a:pPr>
            <a:r>
              <a:rPr lang="uk-UA" sz="2800" b="1" dirty="0" smtClean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2.</a:t>
            </a:r>
            <a:r>
              <a:rPr lang="uk-UA" sz="2800" dirty="0" smtClean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 За рисунками обґрунтуйте відстань від точки </a:t>
            </a:r>
            <a:r>
              <a:rPr lang="uk-UA" sz="2800" i="1" dirty="0" smtClean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М</a:t>
            </a:r>
            <a:r>
              <a:rPr lang="uk-UA" sz="2800" dirty="0" smtClean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  до прямої </a:t>
            </a:r>
            <a:r>
              <a:rPr lang="uk-UA" sz="2800" i="1" dirty="0" smtClean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ВС</a:t>
            </a:r>
            <a:r>
              <a:rPr lang="uk-UA" sz="2800" dirty="0" smtClean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, якщо </a:t>
            </a:r>
            <a:r>
              <a:rPr lang="uk-UA" sz="2800" i="1" dirty="0" smtClean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МА </a:t>
            </a:r>
            <a:r>
              <a:rPr lang="uk-UA" sz="2800" dirty="0">
                <a:solidFill>
                  <a:schemeClr val="tx2"/>
                </a:solidFill>
                <a:latin typeface="Cambria" pitchFamily="18" charset="0"/>
              </a:rPr>
              <a:t>⊥ (</a:t>
            </a:r>
            <a:r>
              <a:rPr lang="en-US" sz="2800" i="1" dirty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ABC</a:t>
            </a:r>
            <a:r>
              <a:rPr lang="uk-UA" sz="2800" dirty="0" smtClean="0">
                <a:solidFill>
                  <a:schemeClr val="tx2"/>
                </a:solidFill>
                <a:latin typeface="Cambria" pitchFamily="18" charset="0"/>
              </a:rPr>
              <a:t>)</a:t>
            </a:r>
            <a:r>
              <a:rPr lang="uk-UA" sz="2800" dirty="0" smtClean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uk-UA" sz="2800" dirty="0" smtClean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   а)				      б)</a:t>
            </a:r>
            <a:endParaRPr lang="uk-UA" sz="2800" dirty="0">
              <a:solidFill>
                <a:schemeClr val="tx2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uk-UA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uk-UA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uk-UA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D9D7-B9DC-45B7-9B8F-E4EE0F397CB4}" type="slidenum">
              <a:rPr lang="ru-RU" altLang="uk-UA" smtClean="0"/>
              <a:pPr/>
              <a:t>8</a:t>
            </a:fld>
            <a:endParaRPr lang="ru-RU" alt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1187624" y="2636912"/>
            <a:ext cx="2927152" cy="25202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5076056" y="2564904"/>
            <a:ext cx="336931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625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image.slidesharecdn.com/10-141220110827-conversion-gate01/95/10-4-638.jpg?cb=141909534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5" t="48081" r="7528" b="12854"/>
          <a:stretch/>
        </p:blipFill>
        <p:spPr bwMode="auto">
          <a:xfrm>
            <a:off x="4680992" y="3668290"/>
            <a:ext cx="4005808" cy="2509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028062"/>
          </a:xfrm>
        </p:spPr>
        <p:txBody>
          <a:bodyPr/>
          <a:lstStyle/>
          <a:p>
            <a:pPr algn="l"/>
            <a:r>
              <a:rPr lang="uk-UA" sz="3600" b="1" i="1" dirty="0" smtClean="0">
                <a:solidFill>
                  <a:srgbClr val="FF0000"/>
                </a:solidFill>
              </a:rPr>
              <a:t>    </a:t>
            </a:r>
            <a:r>
              <a:rPr lang="uk-UA" sz="36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Зробіть </a:t>
            </a:r>
            <a:r>
              <a:rPr lang="uk-UA" sz="36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uk-UA" sz="36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висновки</a:t>
            </a:r>
            <a:endParaRPr lang="uk-UA" sz="3600" b="1" i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285860"/>
            <a:ext cx="8501122" cy="507209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tx2"/>
                </a:solidFill>
                <a:latin typeface="Cambria" pitchFamily="18" charset="0"/>
              </a:rPr>
              <a:t>           Щоб побудувати відстань від точки до прямої, що лежить у заданій площині треба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tx2"/>
                </a:solidFill>
                <a:latin typeface="Cambria" pitchFamily="18" charset="0"/>
              </a:rPr>
              <a:t>  </a:t>
            </a:r>
            <a:r>
              <a:rPr lang="uk-UA" i="1" dirty="0" smtClean="0">
                <a:solidFill>
                  <a:schemeClr val="tx2"/>
                </a:solidFill>
                <a:latin typeface="Cambria" pitchFamily="18" charset="0"/>
              </a:rPr>
              <a:t>провести</a:t>
            </a:r>
            <a:r>
              <a:rPr lang="uk-UA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Cambria" pitchFamily="18" charset="0"/>
              </a:rPr>
              <a:t>АВ</a:t>
            </a:r>
            <a:r>
              <a:rPr lang="uk-UA" dirty="0" smtClean="0">
                <a:solidFill>
                  <a:schemeClr val="tx2"/>
                </a:solidFill>
                <a:latin typeface="Cambria" pitchFamily="18" charset="0"/>
              </a:rPr>
              <a:t> ⊥ </a:t>
            </a:r>
            <a:r>
              <a:rPr lang="el-GR" i="1" dirty="0" smtClean="0">
                <a:solidFill>
                  <a:schemeClr val="tx2"/>
                </a:solidFill>
                <a:latin typeface="Cambria" pitchFamily="18" charset="0"/>
              </a:rPr>
              <a:t>α</a:t>
            </a:r>
            <a:r>
              <a:rPr lang="uk-UA" i="1" dirty="0" smtClean="0">
                <a:solidFill>
                  <a:schemeClr val="tx2"/>
                </a:solidFill>
                <a:latin typeface="Cambria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i="1" dirty="0" smtClean="0">
                <a:solidFill>
                  <a:schemeClr val="tx2"/>
                </a:solidFill>
                <a:latin typeface="Cambria" pitchFamily="18" charset="0"/>
              </a:rPr>
              <a:t>  провести відрізок ВС </a:t>
            </a:r>
            <a:r>
              <a:rPr lang="uk-UA" dirty="0" smtClean="0">
                <a:solidFill>
                  <a:schemeClr val="tx2"/>
                </a:solidFill>
                <a:latin typeface="Cambria" pitchFamily="18" charset="0"/>
              </a:rPr>
              <a:t>⊥ </a:t>
            </a:r>
            <a:r>
              <a:rPr lang="uk-UA" i="1" dirty="0" smtClean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а</a:t>
            </a:r>
            <a:r>
              <a:rPr lang="uk-UA" i="1" dirty="0" smtClean="0">
                <a:solidFill>
                  <a:schemeClr val="tx2"/>
                </a:solidFill>
                <a:latin typeface="Cambria" pitchFamily="18" charset="0"/>
              </a:rPr>
              <a:t>.</a:t>
            </a:r>
          </a:p>
          <a:p>
            <a:pPr marL="0" indent="0">
              <a:buNone/>
            </a:pPr>
            <a:r>
              <a:rPr lang="uk-UA" sz="2800" i="1" dirty="0" smtClean="0">
                <a:solidFill>
                  <a:srgbClr val="0070C0"/>
                </a:solidFill>
                <a:latin typeface="Cambria" pitchFamily="18" charset="0"/>
              </a:rPr>
              <a:t>Висновок:</a:t>
            </a:r>
            <a:r>
              <a:rPr lang="uk-UA" i="1" dirty="0" smtClean="0">
                <a:latin typeface="Cambria" pitchFamily="18" charset="0"/>
              </a:rPr>
              <a:t> </a:t>
            </a:r>
            <a:r>
              <a:rPr lang="uk-UA" i="1" dirty="0" smtClean="0">
                <a:solidFill>
                  <a:srgbClr val="B51403"/>
                </a:solidFill>
                <a:latin typeface="Cambria" pitchFamily="18" charset="0"/>
              </a:rPr>
              <a:t>АС – відстань </a:t>
            </a:r>
          </a:p>
          <a:p>
            <a:pPr marL="0" indent="0">
              <a:buNone/>
            </a:pPr>
            <a:r>
              <a:rPr lang="uk-UA" i="1" dirty="0" smtClean="0">
                <a:solidFill>
                  <a:srgbClr val="B51403"/>
                </a:solidFill>
                <a:latin typeface="Cambria" pitchFamily="18" charset="0"/>
              </a:rPr>
              <a:t>від точки А до прямої </a:t>
            </a:r>
            <a:r>
              <a:rPr lang="uk-UA" b="1" i="1" dirty="0" smtClean="0">
                <a:solidFill>
                  <a:srgbClr val="B51403"/>
                </a:solidFill>
                <a:latin typeface="Cambria" pitchFamily="18" charset="0"/>
                <a:cs typeface="Times New Roman" panose="02020603050405020304" pitchFamily="18" charset="0"/>
              </a:rPr>
              <a:t>а</a:t>
            </a:r>
            <a:r>
              <a:rPr lang="uk-UA" i="1" dirty="0">
                <a:solidFill>
                  <a:srgbClr val="B51403"/>
                </a:solidFill>
                <a:latin typeface="Cambria" pitchFamily="18" charset="0"/>
                <a:cs typeface="Times New Roman" panose="02020603050405020304" pitchFamily="18" charset="0"/>
              </a:rPr>
              <a:t>.</a:t>
            </a:r>
            <a:endParaRPr lang="uk-UA" i="1" dirty="0" smtClean="0">
              <a:solidFill>
                <a:srgbClr val="B51403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 </a:t>
            </a:r>
          </a:p>
          <a:p>
            <a:pPr marL="0" indent="0"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   </a:t>
            </a:r>
            <a:r>
              <a:rPr lang="el-GR" sz="2400" i="1" dirty="0" smtClean="0"/>
              <a:t>α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D9D7-B9DC-45B7-9B8F-E4EE0F397CB4}" type="slidenum">
              <a:rPr lang="ru-RU" altLang="uk-UA" smtClean="0"/>
              <a:pPr/>
              <a:t>9</a:t>
            </a:fld>
            <a:endParaRPr lang="ru-RU" altLang="uk-UA"/>
          </a:p>
        </p:txBody>
      </p:sp>
      <p:pic>
        <p:nvPicPr>
          <p:cNvPr id="12" name="Рисунок 11" descr="https://image.slidesharecdn.com/10-141220110827-conversion-gate01/95/10-4-638.jpg?cb=141909534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37" t="36895" b="54591"/>
          <a:stretch/>
        </p:blipFill>
        <p:spPr bwMode="auto">
          <a:xfrm>
            <a:off x="4666423" y="5229200"/>
            <a:ext cx="504056" cy="2880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32384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математика - 1!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ТТП-2018</Template>
  <TotalTime>1308</TotalTime>
  <Words>455</Words>
  <Application>Microsoft Office PowerPoint</Application>
  <PresentationFormat>Екран (4:3)</PresentationFormat>
  <Paragraphs>128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</vt:lpstr>
      <vt:lpstr>Cambria Math</vt:lpstr>
      <vt:lpstr>Symbol</vt:lpstr>
      <vt:lpstr>Times New Roman</vt:lpstr>
      <vt:lpstr>Wingdings</vt:lpstr>
      <vt:lpstr>математика - 1!</vt:lpstr>
      <vt:lpstr>Повторення теореми про три перпендикуляри</vt:lpstr>
      <vt:lpstr>   Пригадай, ти це знаєш!</vt:lpstr>
      <vt:lpstr>Подумай і вислови гіпотезу!</vt:lpstr>
      <vt:lpstr>Подумай і вислови гіпотезу!</vt:lpstr>
      <vt:lpstr>   Зрозумій, це просто!</vt:lpstr>
      <vt:lpstr>   Зрозумій, це просто!</vt:lpstr>
      <vt:lpstr>    Виконуйте  (усно)</vt:lpstr>
      <vt:lpstr>   Виконуйте (усно)</vt:lpstr>
      <vt:lpstr>    Зробіть  висновки</vt:lpstr>
      <vt:lpstr>Виконання письмових вправ</vt:lpstr>
      <vt:lpstr>Виконання письмових вправ</vt:lpstr>
      <vt:lpstr>    Алгоритм</vt:lpstr>
      <vt:lpstr>Презентація PowerPoint</vt:lpstr>
      <vt:lpstr>Задача 1</vt:lpstr>
      <vt:lpstr>Історична довідка</vt:lpstr>
      <vt:lpstr>       Підсумки </vt:lpstr>
      <vt:lpstr>     Домашнє завдання</vt:lpstr>
      <vt:lpstr>Всім дякую! 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Теорема про три перпендикуляри</dc:title>
  <dc:creator>RePack by Diakov</dc:creator>
  <dc:description>http://aida.ucoz.ru</dc:description>
  <cp:lastModifiedBy>RePack by Diakov</cp:lastModifiedBy>
  <cp:revision>59</cp:revision>
  <dcterms:created xsi:type="dcterms:W3CDTF">2018-02-13T21:25:05Z</dcterms:created>
  <dcterms:modified xsi:type="dcterms:W3CDTF">2022-05-05T09:45:38Z</dcterms:modified>
</cp:coreProperties>
</file>