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29"/>
  </p:notesMasterIdLst>
  <p:sldIdLst>
    <p:sldId id="256" r:id="rId2"/>
    <p:sldId id="264" r:id="rId3"/>
    <p:sldId id="260" r:id="rId4"/>
    <p:sldId id="261" r:id="rId5"/>
    <p:sldId id="262" r:id="rId6"/>
    <p:sldId id="265" r:id="rId7"/>
    <p:sldId id="263" r:id="rId8"/>
    <p:sldId id="266" r:id="rId9"/>
    <p:sldId id="285" r:id="rId10"/>
    <p:sldId id="286" r:id="rId11"/>
    <p:sldId id="284" r:id="rId12"/>
    <p:sldId id="270" r:id="rId13"/>
    <p:sldId id="291" r:id="rId14"/>
    <p:sldId id="278" r:id="rId15"/>
    <p:sldId id="292" r:id="rId16"/>
    <p:sldId id="293" r:id="rId17"/>
    <p:sldId id="288" r:id="rId18"/>
    <p:sldId id="269" r:id="rId19"/>
    <p:sldId id="279" r:id="rId20"/>
    <p:sldId id="275" r:id="rId21"/>
    <p:sldId id="274" r:id="rId22"/>
    <p:sldId id="272" r:id="rId23"/>
    <p:sldId id="281" r:id="rId24"/>
    <p:sldId id="280" r:id="rId25"/>
    <p:sldId id="282" r:id="rId26"/>
    <p:sldId id="283" r:id="rId27"/>
    <p:sldId id="289"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6B70"/>
    <a:srgbClr val="33787D"/>
    <a:srgbClr val="FF33CC"/>
    <a:srgbClr val="EC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0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E1EAF6-1BAE-4827-824D-972FD5E65574}" type="datetimeFigureOut">
              <a:rPr lang="ru-RU" smtClean="0"/>
              <a:pPr/>
              <a:t>30.04.2022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EB866B-1C82-4F59-80D8-332BA8AE787B}" type="slidenum">
              <a:rPr lang="ru-RU" smtClean="0"/>
              <a:pPr/>
              <a:t>‹№›</a:t>
            </a:fld>
            <a:endParaRPr lang="ru-RU"/>
          </a:p>
        </p:txBody>
      </p:sp>
    </p:spTree>
    <p:extLst>
      <p:ext uri="{BB962C8B-B14F-4D97-AF65-F5344CB8AC3E}">
        <p14:creationId xmlns:p14="http://schemas.microsoft.com/office/powerpoint/2010/main" val="285460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6EB866B-1C82-4F59-80D8-332BA8AE787B}" type="slidenum">
              <a:rPr lang="ru-RU" smtClean="0"/>
              <a:pPr/>
              <a:t>18</a:t>
            </a:fld>
            <a:endParaRPr lang="ru-RU"/>
          </a:p>
        </p:txBody>
      </p:sp>
    </p:spTree>
    <p:extLst>
      <p:ext uri="{BB962C8B-B14F-4D97-AF65-F5344CB8AC3E}">
        <p14:creationId xmlns:p14="http://schemas.microsoft.com/office/powerpoint/2010/main" val="3557147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fld id="{E31532B9-B98F-4FC0-9FF1-F3FA37395ADC}" type="datetimeFigureOut">
              <a:rPr lang="ru-RU" smtClean="0"/>
              <a:pPr/>
              <a:t>30.04.2022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C7FEA68-A2C7-4C8B-98F8-1F135084C821}"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E31532B9-B98F-4FC0-9FF1-F3FA37395ADC}" type="datetimeFigureOut">
              <a:rPr lang="ru-RU" smtClean="0"/>
              <a:pPr/>
              <a:t>30.04.2022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C7FEA68-A2C7-4C8B-98F8-1F135084C82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E31532B9-B98F-4FC0-9FF1-F3FA37395ADC}" type="datetimeFigureOut">
              <a:rPr lang="ru-RU" smtClean="0"/>
              <a:pPr/>
              <a:t>30.04.2022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C7FEA68-A2C7-4C8B-98F8-1F135084C82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E31532B9-B98F-4FC0-9FF1-F3FA37395ADC}" type="datetimeFigureOut">
              <a:rPr lang="ru-RU" smtClean="0"/>
              <a:pPr/>
              <a:t>30.04.2022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C7FEA68-A2C7-4C8B-98F8-1F135084C82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fld id="{E31532B9-B98F-4FC0-9FF1-F3FA37395ADC}" type="datetimeFigureOut">
              <a:rPr lang="ru-RU" smtClean="0"/>
              <a:pPr/>
              <a:t>30.04.2022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C7FEA68-A2C7-4C8B-98F8-1F135084C821}"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fld id="{E31532B9-B98F-4FC0-9FF1-F3FA37395ADC}" type="datetimeFigureOut">
              <a:rPr lang="ru-RU" smtClean="0"/>
              <a:pPr/>
              <a:t>30.04.2022</a:t>
            </a:fld>
            <a:endParaRPr lang="ru-RU"/>
          </a:p>
        </p:txBody>
      </p:sp>
      <p:sp>
        <p:nvSpPr>
          <p:cNvPr id="6" name="Нижний колонтитул 4"/>
          <p:cNvSpPr>
            <a:spLocks noGrp="1"/>
          </p:cNvSpPr>
          <p:nvPr>
            <p:ph type="ftr" sz="quarter" idx="11"/>
          </p:nvPr>
        </p:nvSpPr>
        <p:spPr/>
        <p:txBody>
          <a:bodyPr/>
          <a:lstStyle>
            <a:lvl1pPr>
              <a:defRPr/>
            </a:lvl1pPr>
          </a:lstStyle>
          <a:p>
            <a:endParaRPr lang="ru-RU"/>
          </a:p>
        </p:txBody>
      </p:sp>
      <p:sp>
        <p:nvSpPr>
          <p:cNvPr id="7" name="Номер слайда 5"/>
          <p:cNvSpPr>
            <a:spLocks noGrp="1"/>
          </p:cNvSpPr>
          <p:nvPr>
            <p:ph type="sldNum" sz="quarter" idx="12"/>
          </p:nvPr>
        </p:nvSpPr>
        <p:spPr/>
        <p:txBody>
          <a:bodyPr/>
          <a:lstStyle>
            <a:lvl1pPr>
              <a:defRPr/>
            </a:lvl1pPr>
          </a:lstStyle>
          <a:p>
            <a:fld id="{5C7FEA68-A2C7-4C8B-98F8-1F135084C82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fld id="{E31532B9-B98F-4FC0-9FF1-F3FA37395ADC}" type="datetimeFigureOut">
              <a:rPr lang="ru-RU" smtClean="0"/>
              <a:pPr/>
              <a:t>30.04.2022</a:t>
            </a:fld>
            <a:endParaRPr lang="ru-RU"/>
          </a:p>
        </p:txBody>
      </p:sp>
      <p:sp>
        <p:nvSpPr>
          <p:cNvPr id="8" name="Нижний колонтитул 4"/>
          <p:cNvSpPr>
            <a:spLocks noGrp="1"/>
          </p:cNvSpPr>
          <p:nvPr>
            <p:ph type="ftr" sz="quarter" idx="11"/>
          </p:nvPr>
        </p:nvSpPr>
        <p:spPr/>
        <p:txBody>
          <a:bodyPr/>
          <a:lstStyle>
            <a:lvl1pPr>
              <a:defRPr/>
            </a:lvl1pPr>
          </a:lstStyle>
          <a:p>
            <a:endParaRPr lang="ru-RU"/>
          </a:p>
        </p:txBody>
      </p:sp>
      <p:sp>
        <p:nvSpPr>
          <p:cNvPr id="9" name="Номер слайда 5"/>
          <p:cNvSpPr>
            <a:spLocks noGrp="1"/>
          </p:cNvSpPr>
          <p:nvPr>
            <p:ph type="sldNum" sz="quarter" idx="12"/>
          </p:nvPr>
        </p:nvSpPr>
        <p:spPr/>
        <p:txBody>
          <a:bodyPr/>
          <a:lstStyle>
            <a:lvl1pPr>
              <a:defRPr/>
            </a:lvl1pPr>
          </a:lstStyle>
          <a:p>
            <a:fld id="{5C7FEA68-A2C7-4C8B-98F8-1F135084C82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fld id="{E31532B9-B98F-4FC0-9FF1-F3FA37395ADC}" type="datetimeFigureOut">
              <a:rPr lang="ru-RU" smtClean="0"/>
              <a:pPr/>
              <a:t>30.04.2022</a:t>
            </a:fld>
            <a:endParaRPr lang="ru-RU"/>
          </a:p>
        </p:txBody>
      </p:sp>
      <p:sp>
        <p:nvSpPr>
          <p:cNvPr id="4" name="Нижний колонтитул 4"/>
          <p:cNvSpPr>
            <a:spLocks noGrp="1"/>
          </p:cNvSpPr>
          <p:nvPr>
            <p:ph type="ftr" sz="quarter" idx="11"/>
          </p:nvPr>
        </p:nvSpPr>
        <p:spPr/>
        <p:txBody>
          <a:bodyPr/>
          <a:lstStyle>
            <a:lvl1pPr>
              <a:defRPr/>
            </a:lvl1pPr>
          </a:lstStyle>
          <a:p>
            <a:endParaRPr lang="ru-RU"/>
          </a:p>
        </p:txBody>
      </p:sp>
      <p:sp>
        <p:nvSpPr>
          <p:cNvPr id="5" name="Номер слайда 5"/>
          <p:cNvSpPr>
            <a:spLocks noGrp="1"/>
          </p:cNvSpPr>
          <p:nvPr>
            <p:ph type="sldNum" sz="quarter" idx="12"/>
          </p:nvPr>
        </p:nvSpPr>
        <p:spPr/>
        <p:txBody>
          <a:bodyPr/>
          <a:lstStyle>
            <a:lvl1pPr>
              <a:defRPr/>
            </a:lvl1pPr>
          </a:lstStyle>
          <a:p>
            <a:fld id="{5C7FEA68-A2C7-4C8B-98F8-1F135084C82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fld id="{E31532B9-B98F-4FC0-9FF1-F3FA37395ADC}" type="datetimeFigureOut">
              <a:rPr lang="ru-RU" smtClean="0"/>
              <a:pPr/>
              <a:t>30.04.2022</a:t>
            </a:fld>
            <a:endParaRPr lang="ru-RU"/>
          </a:p>
        </p:txBody>
      </p:sp>
      <p:sp>
        <p:nvSpPr>
          <p:cNvPr id="3" name="Нижний колонтитул 4"/>
          <p:cNvSpPr>
            <a:spLocks noGrp="1"/>
          </p:cNvSpPr>
          <p:nvPr>
            <p:ph type="ftr" sz="quarter" idx="11"/>
          </p:nvPr>
        </p:nvSpPr>
        <p:spPr/>
        <p:txBody>
          <a:bodyPr/>
          <a:lstStyle>
            <a:lvl1pPr>
              <a:defRPr/>
            </a:lvl1pPr>
          </a:lstStyle>
          <a:p>
            <a:endParaRPr lang="ru-RU"/>
          </a:p>
        </p:txBody>
      </p:sp>
      <p:sp>
        <p:nvSpPr>
          <p:cNvPr id="4" name="Номер слайда 5"/>
          <p:cNvSpPr>
            <a:spLocks noGrp="1"/>
          </p:cNvSpPr>
          <p:nvPr>
            <p:ph type="sldNum" sz="quarter" idx="12"/>
          </p:nvPr>
        </p:nvSpPr>
        <p:spPr/>
        <p:txBody>
          <a:bodyPr/>
          <a:lstStyle>
            <a:lvl1pPr>
              <a:defRPr/>
            </a:lvl1pPr>
          </a:lstStyle>
          <a:p>
            <a:fld id="{5C7FEA68-A2C7-4C8B-98F8-1F135084C82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fld id="{E31532B9-B98F-4FC0-9FF1-F3FA37395ADC}" type="datetimeFigureOut">
              <a:rPr lang="ru-RU" smtClean="0"/>
              <a:pPr/>
              <a:t>30.04.2022</a:t>
            </a:fld>
            <a:endParaRPr lang="ru-RU"/>
          </a:p>
        </p:txBody>
      </p:sp>
      <p:sp>
        <p:nvSpPr>
          <p:cNvPr id="6" name="Нижний колонтитул 4"/>
          <p:cNvSpPr>
            <a:spLocks noGrp="1"/>
          </p:cNvSpPr>
          <p:nvPr>
            <p:ph type="ftr" sz="quarter" idx="11"/>
          </p:nvPr>
        </p:nvSpPr>
        <p:spPr/>
        <p:txBody>
          <a:bodyPr/>
          <a:lstStyle>
            <a:lvl1pPr>
              <a:defRPr/>
            </a:lvl1pPr>
          </a:lstStyle>
          <a:p>
            <a:endParaRPr lang="ru-RU"/>
          </a:p>
        </p:txBody>
      </p:sp>
      <p:sp>
        <p:nvSpPr>
          <p:cNvPr id="7" name="Номер слайда 5"/>
          <p:cNvSpPr>
            <a:spLocks noGrp="1"/>
          </p:cNvSpPr>
          <p:nvPr>
            <p:ph type="sldNum" sz="quarter" idx="12"/>
          </p:nvPr>
        </p:nvSpPr>
        <p:spPr/>
        <p:txBody>
          <a:bodyPr/>
          <a:lstStyle>
            <a:lvl1pPr>
              <a:defRPr/>
            </a:lvl1pPr>
          </a:lstStyle>
          <a:p>
            <a:fld id="{5C7FEA68-A2C7-4C8B-98F8-1F135084C82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fld id="{E31532B9-B98F-4FC0-9FF1-F3FA37395ADC}" type="datetimeFigureOut">
              <a:rPr lang="ru-RU" smtClean="0"/>
              <a:pPr/>
              <a:t>30.04.2022</a:t>
            </a:fld>
            <a:endParaRPr lang="ru-RU"/>
          </a:p>
        </p:txBody>
      </p:sp>
      <p:sp>
        <p:nvSpPr>
          <p:cNvPr id="6" name="Нижний колонтитул 4"/>
          <p:cNvSpPr>
            <a:spLocks noGrp="1"/>
          </p:cNvSpPr>
          <p:nvPr>
            <p:ph type="ftr" sz="quarter" idx="11"/>
          </p:nvPr>
        </p:nvSpPr>
        <p:spPr/>
        <p:txBody>
          <a:bodyPr/>
          <a:lstStyle>
            <a:lvl1pPr>
              <a:defRPr/>
            </a:lvl1pPr>
          </a:lstStyle>
          <a:p>
            <a:endParaRPr lang="ru-RU"/>
          </a:p>
        </p:txBody>
      </p:sp>
      <p:sp>
        <p:nvSpPr>
          <p:cNvPr id="7" name="Номер слайда 5"/>
          <p:cNvSpPr>
            <a:spLocks noGrp="1"/>
          </p:cNvSpPr>
          <p:nvPr>
            <p:ph type="sldNum" sz="quarter" idx="12"/>
          </p:nvPr>
        </p:nvSpPr>
        <p:spPr/>
        <p:txBody>
          <a:bodyPr/>
          <a:lstStyle>
            <a:lvl1pPr>
              <a:defRPr/>
            </a:lvl1pPr>
          </a:lstStyle>
          <a:p>
            <a:fld id="{5C7FEA68-A2C7-4C8B-98F8-1F135084C821}"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fld id="{E31532B9-B98F-4FC0-9FF1-F3FA37395ADC}" type="datetimeFigureOut">
              <a:rPr lang="ru-RU" smtClean="0"/>
              <a:pPr/>
              <a:t>30.04.2022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fld id="{5C7FEA68-A2C7-4C8B-98F8-1F135084C82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0.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1916832"/>
            <a:ext cx="8643998" cy="4248472"/>
          </a:xfrm>
          <a:effectLst>
            <a:glow rad="228600">
              <a:schemeClr val="accent1">
                <a:satMod val="175000"/>
                <a:alpha val="40000"/>
              </a:schemeClr>
            </a:glow>
            <a:outerShdw blurRad="50800" dist="38100" dir="13500000" algn="br" rotWithShape="0">
              <a:prstClr val="black">
                <a:alpha val="40000"/>
              </a:prstClr>
            </a:outerShdw>
          </a:effectLst>
        </p:spPr>
        <p:txBody>
          <a:bodyPr/>
          <a:lstStyle/>
          <a:p>
            <a:r>
              <a:rPr lang="uk-UA" sz="6000" b="1" dirty="0" smtClean="0">
                <a:solidFill>
                  <a:srgbClr val="00B050"/>
                </a:solidFill>
                <a:latin typeface="Times New Roman" pitchFamily="18" charset="0"/>
                <a:cs typeface="Times New Roman" pitchFamily="18" charset="0"/>
              </a:rPr>
              <a:t>Повторення перпендикуляра </a:t>
            </a:r>
            <a:r>
              <a:rPr lang="uk-UA" sz="6000" b="1" dirty="0" smtClean="0">
                <a:solidFill>
                  <a:srgbClr val="00B050"/>
                </a:solidFill>
                <a:latin typeface="Times New Roman" pitchFamily="18" charset="0"/>
                <a:cs typeface="Times New Roman" pitchFamily="18" charset="0"/>
              </a:rPr>
              <a:t>і </a:t>
            </a:r>
            <a:r>
              <a:rPr lang="uk-UA" sz="6000" b="1" dirty="0" smtClean="0">
                <a:solidFill>
                  <a:srgbClr val="00B050"/>
                </a:solidFill>
                <a:latin typeface="Times New Roman" pitchFamily="18" charset="0"/>
                <a:cs typeface="Times New Roman" pitchFamily="18" charset="0"/>
              </a:rPr>
              <a:t>похилої</a:t>
            </a:r>
            <a:br>
              <a:rPr lang="uk-UA" sz="6000" b="1" dirty="0" smtClean="0">
                <a:solidFill>
                  <a:srgbClr val="00B050"/>
                </a:solidFill>
                <a:latin typeface="Times New Roman" pitchFamily="18" charset="0"/>
                <a:cs typeface="Times New Roman" pitchFamily="18" charset="0"/>
              </a:rPr>
            </a:br>
            <a:r>
              <a:rPr lang="uk-UA" sz="6000" b="1" dirty="0" smtClean="0">
                <a:solidFill>
                  <a:srgbClr val="00B050"/>
                </a:solidFill>
                <a:latin typeface="Times New Roman" pitchFamily="18" charset="0"/>
                <a:cs typeface="Times New Roman" pitchFamily="18" charset="0"/>
              </a:rPr>
              <a:t/>
            </a:r>
            <a:br>
              <a:rPr lang="uk-UA" sz="6000" b="1" dirty="0" smtClean="0">
                <a:solidFill>
                  <a:srgbClr val="00B050"/>
                </a:solidFill>
                <a:latin typeface="Times New Roman" pitchFamily="18" charset="0"/>
                <a:cs typeface="Times New Roman" pitchFamily="18" charset="0"/>
              </a:rPr>
            </a:br>
            <a:r>
              <a:rPr lang="uk-UA" sz="4800" b="1" dirty="0" smtClean="0">
                <a:solidFill>
                  <a:srgbClr val="2E6B70"/>
                </a:solidFill>
                <a:latin typeface="Times New Roman" pitchFamily="18" charset="0"/>
                <a:cs typeface="Times New Roman" pitchFamily="18" charset="0"/>
              </a:rPr>
              <a:t>геометрія 10 клас</a:t>
            </a:r>
            <a:br>
              <a:rPr lang="uk-UA" sz="4800" b="1" dirty="0" smtClean="0">
                <a:solidFill>
                  <a:srgbClr val="2E6B70"/>
                </a:solidFill>
                <a:latin typeface="Times New Roman" pitchFamily="18" charset="0"/>
                <a:cs typeface="Times New Roman" pitchFamily="18" charset="0"/>
              </a:rPr>
            </a:br>
            <a:r>
              <a:rPr lang="uk-UA" sz="4800" b="1" dirty="0" smtClean="0">
                <a:solidFill>
                  <a:srgbClr val="2E6B70"/>
                </a:solidFill>
                <a:latin typeface="Times New Roman" pitchFamily="18" charset="0"/>
                <a:cs typeface="Times New Roman" pitchFamily="18" charset="0"/>
              </a:rPr>
              <a:t>06.05.2022р. </a:t>
            </a:r>
            <a:r>
              <a:rPr lang="uk-UA" sz="8000" b="1" dirty="0" smtClean="0">
                <a:solidFill>
                  <a:srgbClr val="2E6B70"/>
                </a:solidFill>
                <a:latin typeface="Times New Roman" pitchFamily="18" charset="0"/>
                <a:cs typeface="Times New Roman" pitchFamily="18" charset="0"/>
              </a:rPr>
              <a:t/>
            </a:r>
            <a:br>
              <a:rPr lang="uk-UA" sz="8000" b="1" dirty="0" smtClean="0">
                <a:solidFill>
                  <a:srgbClr val="2E6B70"/>
                </a:solidFill>
                <a:latin typeface="Times New Roman" pitchFamily="18" charset="0"/>
                <a:cs typeface="Times New Roman" pitchFamily="18" charset="0"/>
              </a:rPr>
            </a:br>
            <a:endParaRPr lang="ru-RU" sz="8000" b="1" dirty="0">
              <a:solidFill>
                <a:srgbClr val="2E6B7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6829444" cy="1143000"/>
          </a:xfrm>
        </p:spPr>
        <p:txBody>
          <a:bodyPr/>
          <a:lstStyle/>
          <a:p>
            <a:r>
              <a:rPr lang="uk-UA" sz="4000" i="1" u="sng" dirty="0" smtClean="0"/>
              <a:t>Повторення планіметричного матеріалу</a:t>
            </a:r>
            <a:endParaRPr lang="ru-RU" sz="4000" dirty="0"/>
          </a:p>
        </p:txBody>
      </p:sp>
      <p:sp>
        <p:nvSpPr>
          <p:cNvPr id="4" name="Содержимое 2"/>
          <p:cNvSpPr txBox="1">
            <a:spLocks/>
          </p:cNvSpPr>
          <p:nvPr/>
        </p:nvSpPr>
        <p:spPr bwMode="auto">
          <a:xfrm>
            <a:off x="3143240" y="4500570"/>
            <a:ext cx="6000760" cy="14287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z="2800" dirty="0" smtClean="0"/>
              <a:t>Якщо проекції у похилих різні, то яка похила буде більша? </a:t>
            </a:r>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cxnSp>
        <p:nvCxnSpPr>
          <p:cNvPr id="6" name="Прямая соединительная линия 5"/>
          <p:cNvCxnSpPr/>
          <p:nvPr/>
        </p:nvCxnSpPr>
        <p:spPr>
          <a:xfrm>
            <a:off x="0" y="4071942"/>
            <a:ext cx="2928926" cy="0"/>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rot="5400000">
            <a:off x="35687" y="2893215"/>
            <a:ext cx="2357454" cy="0"/>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rot="16200000" flipH="1">
            <a:off x="642910" y="2285992"/>
            <a:ext cx="2357454" cy="1214446"/>
          </a:xfrm>
          <a:prstGeom prst="line">
            <a:avLst/>
          </a:prstGeom>
          <a:ln w="38100">
            <a:solidFill>
              <a:schemeClr val="accent1">
                <a:lumMod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214414" y="3857628"/>
            <a:ext cx="214314"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rot="5400000">
            <a:off x="1321571" y="3964785"/>
            <a:ext cx="214314"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6" name="Содержимое 2"/>
          <p:cNvSpPr txBox="1">
            <a:spLocks/>
          </p:cNvSpPr>
          <p:nvPr/>
        </p:nvSpPr>
        <p:spPr bwMode="auto">
          <a:xfrm>
            <a:off x="1285852" y="1285860"/>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А</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7" name="Содержимое 2"/>
          <p:cNvSpPr txBox="1">
            <a:spLocks/>
          </p:cNvSpPr>
          <p:nvPr/>
        </p:nvSpPr>
        <p:spPr bwMode="auto">
          <a:xfrm>
            <a:off x="1000100" y="4143380"/>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В</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8" name="Содержимое 2"/>
          <p:cNvSpPr txBox="1">
            <a:spLocks/>
          </p:cNvSpPr>
          <p:nvPr/>
        </p:nvSpPr>
        <p:spPr bwMode="auto">
          <a:xfrm>
            <a:off x="2143108" y="4143380"/>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С</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9" name="Содержимое 2"/>
          <p:cNvSpPr txBox="1">
            <a:spLocks/>
          </p:cNvSpPr>
          <p:nvPr/>
        </p:nvSpPr>
        <p:spPr bwMode="auto">
          <a:xfrm>
            <a:off x="0" y="3643314"/>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smtClean="0">
                <a:solidFill>
                  <a:schemeClr val="accent1">
                    <a:lumMod val="25000"/>
                  </a:schemeClr>
                </a:solidFill>
                <a:latin typeface="Times New Roman" pitchFamily="18" charset="0"/>
                <a:cs typeface="Times New Roman" pitchFamily="18" charset="0"/>
              </a:rPr>
              <a:t>а</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9" name="Содержимое 2"/>
          <p:cNvSpPr txBox="1">
            <a:spLocks/>
          </p:cNvSpPr>
          <p:nvPr/>
        </p:nvSpPr>
        <p:spPr bwMode="auto">
          <a:xfrm>
            <a:off x="3214678" y="2643182"/>
            <a:ext cx="5929322" cy="1285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z="2800" dirty="0" smtClean="0"/>
              <a:t>Якщо похилі, проведені з однієї точки до даної прямої, рівні, то що можна сказати про їх проекції?</a:t>
            </a:r>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cxnSp>
        <p:nvCxnSpPr>
          <p:cNvPr id="17" name="Прямая соединительная линия 16"/>
          <p:cNvCxnSpPr/>
          <p:nvPr/>
        </p:nvCxnSpPr>
        <p:spPr>
          <a:xfrm rot="5400000">
            <a:off x="-321503" y="2536025"/>
            <a:ext cx="2357454" cy="714380"/>
          </a:xfrm>
          <a:prstGeom prst="line">
            <a:avLst/>
          </a:prstGeom>
          <a:ln w="38100">
            <a:solidFill>
              <a:schemeClr val="accent1">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22" name="Содержимое 2"/>
          <p:cNvSpPr txBox="1">
            <a:spLocks/>
          </p:cNvSpPr>
          <p:nvPr/>
        </p:nvSpPr>
        <p:spPr bwMode="auto">
          <a:xfrm>
            <a:off x="214282" y="4071942"/>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D</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vertic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9" name="Picture 3" descr="C:\Documents and Settings\Olgo4ka\Рабочий стол\урок\рисунки перпендикуляр\default.jpeg"/>
          <p:cNvPicPr>
            <a:picLocks noChangeAspect="1" noChangeArrowheads="1"/>
          </p:cNvPicPr>
          <p:nvPr/>
        </p:nvPicPr>
        <p:blipFill>
          <a:blip r:embed="rId2" cstate="print"/>
          <a:srcRect/>
          <a:stretch>
            <a:fillRect/>
          </a:stretch>
        </p:blipFill>
        <p:spPr bwMode="auto">
          <a:xfrm>
            <a:off x="4000496" y="214290"/>
            <a:ext cx="2643202" cy="3071834"/>
          </a:xfrm>
          <a:prstGeom prst="rect">
            <a:avLst/>
          </a:prstGeom>
          <a:noFill/>
        </p:spPr>
      </p:pic>
      <p:pic>
        <p:nvPicPr>
          <p:cNvPr id="50183" name="Picture 7" descr="C:\Documents and Settings\Olgo4ka\Рабочий стол\урок\рисунки перпендикуляр\High_voltage_transmission_towers_and_lines.jpg"/>
          <p:cNvPicPr>
            <a:picLocks noChangeAspect="1" noChangeArrowheads="1"/>
          </p:cNvPicPr>
          <p:nvPr/>
        </p:nvPicPr>
        <p:blipFill>
          <a:blip r:embed="rId3" cstate="print"/>
          <a:srcRect/>
          <a:stretch>
            <a:fillRect/>
          </a:stretch>
        </p:blipFill>
        <p:spPr bwMode="auto">
          <a:xfrm>
            <a:off x="3929058" y="4143380"/>
            <a:ext cx="2500298" cy="1875224"/>
          </a:xfrm>
          <a:prstGeom prst="rect">
            <a:avLst/>
          </a:prstGeom>
          <a:noFill/>
        </p:spPr>
      </p:pic>
      <p:pic>
        <p:nvPicPr>
          <p:cNvPr id="50184" name="Picture 8" descr="C:\Documents and Settings\Olgo4ka\Рабочий стол\урок\рисунки перпендикуляр\f7af5b80382a5936adf7cc8489552c95.jpg"/>
          <p:cNvPicPr>
            <a:picLocks noGrp="1" noChangeAspect="1" noChangeArrowheads="1"/>
          </p:cNvPicPr>
          <p:nvPr>
            <p:ph sz="half" idx="2"/>
          </p:nvPr>
        </p:nvPicPr>
        <p:blipFill>
          <a:blip r:embed="rId4" cstate="print"/>
          <a:srcRect/>
          <a:stretch>
            <a:fillRect/>
          </a:stretch>
        </p:blipFill>
        <p:spPr bwMode="auto">
          <a:xfrm>
            <a:off x="1357290" y="4857760"/>
            <a:ext cx="2407707" cy="1805780"/>
          </a:xfrm>
          <a:prstGeom prst="rect">
            <a:avLst/>
          </a:prstGeom>
          <a:noFill/>
        </p:spPr>
      </p:pic>
      <p:pic>
        <p:nvPicPr>
          <p:cNvPr id="50185" name="Picture 9" descr="C:\Documents and Settings\Olgo4ka\Рабочий стол\урок\рисунки перпендикуляр\a707820e808et.jpg"/>
          <p:cNvPicPr>
            <a:picLocks noChangeAspect="1" noChangeArrowheads="1"/>
          </p:cNvPicPr>
          <p:nvPr/>
        </p:nvPicPr>
        <p:blipFill>
          <a:blip r:embed="rId5" cstate="print"/>
          <a:srcRect/>
          <a:stretch>
            <a:fillRect/>
          </a:stretch>
        </p:blipFill>
        <p:spPr bwMode="auto">
          <a:xfrm>
            <a:off x="214282" y="214290"/>
            <a:ext cx="3146743" cy="2428892"/>
          </a:xfrm>
          <a:prstGeom prst="rect">
            <a:avLst/>
          </a:prstGeom>
          <a:noFill/>
        </p:spPr>
      </p:pic>
      <p:pic>
        <p:nvPicPr>
          <p:cNvPr id="50178" name="Picture 2" descr="C:\Documents and Settings\Olgo4ka\Рабочий стол\урок\рисунки перпендикуляр\caicco-alghero1.jpg"/>
          <p:cNvPicPr>
            <a:picLocks noGrp="1" noChangeAspect="1" noChangeArrowheads="1"/>
          </p:cNvPicPr>
          <p:nvPr>
            <p:ph sz="half" idx="1"/>
          </p:nvPr>
        </p:nvPicPr>
        <p:blipFill>
          <a:blip r:embed="rId6" cstate="print"/>
          <a:srcRect/>
          <a:stretch>
            <a:fillRect/>
          </a:stretch>
        </p:blipFill>
        <p:spPr bwMode="auto">
          <a:xfrm>
            <a:off x="428596" y="2714620"/>
            <a:ext cx="3110663" cy="2071702"/>
          </a:xfrm>
          <a:prstGeom prst="rect">
            <a:avLst/>
          </a:prstGeom>
          <a:noFill/>
        </p:spPr>
      </p:pic>
      <p:pic>
        <p:nvPicPr>
          <p:cNvPr id="50186" name="Picture 10"/>
          <p:cNvPicPr>
            <a:picLocks noChangeAspect="1" noChangeArrowheads="1"/>
          </p:cNvPicPr>
          <p:nvPr/>
        </p:nvPicPr>
        <p:blipFill>
          <a:blip r:embed="rId7" cstate="print"/>
          <a:srcRect/>
          <a:stretch>
            <a:fillRect/>
          </a:stretch>
        </p:blipFill>
        <p:spPr bwMode="auto">
          <a:xfrm>
            <a:off x="6697487" y="3643314"/>
            <a:ext cx="2303393" cy="3075148"/>
          </a:xfrm>
          <a:prstGeom prst="rect">
            <a:avLst/>
          </a:prstGeom>
          <a:noFill/>
          <a:ln w="9525">
            <a:noFill/>
            <a:miter lim="800000"/>
            <a:headEnd/>
            <a:tailEnd/>
          </a:ln>
        </p:spPr>
      </p:pic>
      <p:pic>
        <p:nvPicPr>
          <p:cNvPr id="50187" name="Picture 11"/>
          <p:cNvPicPr>
            <a:picLocks noChangeAspect="1" noChangeArrowheads="1"/>
          </p:cNvPicPr>
          <p:nvPr/>
        </p:nvPicPr>
        <p:blipFill>
          <a:blip r:embed="rId8" cstate="print"/>
          <a:srcRect/>
          <a:stretch>
            <a:fillRect/>
          </a:stretch>
        </p:blipFill>
        <p:spPr bwMode="auto">
          <a:xfrm>
            <a:off x="6858016" y="142852"/>
            <a:ext cx="2143140" cy="32205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Параллелограмм 17"/>
          <p:cNvSpPr/>
          <p:nvPr/>
        </p:nvSpPr>
        <p:spPr>
          <a:xfrm>
            <a:off x="0" y="2928934"/>
            <a:ext cx="3214710" cy="1785950"/>
          </a:xfrm>
          <a:prstGeom prst="parallelogram">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6" name="Прямая соединительная линия 5"/>
          <p:cNvCxnSpPr/>
          <p:nvPr/>
        </p:nvCxnSpPr>
        <p:spPr>
          <a:xfrm rot="5400000">
            <a:off x="1214414" y="2643182"/>
            <a:ext cx="2000264" cy="0"/>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rot="5400000">
            <a:off x="392877" y="2178835"/>
            <a:ext cx="2357454" cy="1285884"/>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flipV="1">
            <a:off x="928662" y="3643314"/>
            <a:ext cx="1285884" cy="357190"/>
          </a:xfrm>
          <a:prstGeom prst="line">
            <a:avLst/>
          </a:prstGeom>
          <a:ln w="38100">
            <a:solidFill>
              <a:schemeClr val="accent1">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5" name="Содержимое 2"/>
          <p:cNvSpPr txBox="1">
            <a:spLocks/>
          </p:cNvSpPr>
          <p:nvPr/>
        </p:nvSpPr>
        <p:spPr bwMode="auto">
          <a:xfrm>
            <a:off x="2214546" y="1285860"/>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А</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6" name="Содержимое 2"/>
          <p:cNvSpPr txBox="1">
            <a:spLocks/>
          </p:cNvSpPr>
          <p:nvPr/>
        </p:nvSpPr>
        <p:spPr bwMode="auto">
          <a:xfrm>
            <a:off x="2143108" y="3500438"/>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В</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7" name="Содержимое 2"/>
          <p:cNvSpPr txBox="1">
            <a:spLocks/>
          </p:cNvSpPr>
          <p:nvPr/>
        </p:nvSpPr>
        <p:spPr bwMode="auto">
          <a:xfrm>
            <a:off x="500034" y="3786190"/>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С</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cxnSp>
        <p:nvCxnSpPr>
          <p:cNvPr id="20" name="Прямая соединительная линия 19"/>
          <p:cNvCxnSpPr/>
          <p:nvPr/>
        </p:nvCxnSpPr>
        <p:spPr>
          <a:xfrm flipV="1">
            <a:off x="1928794" y="3429000"/>
            <a:ext cx="285752" cy="71438"/>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rot="5400000" flipH="1" flipV="1">
            <a:off x="1821637" y="3607595"/>
            <a:ext cx="214314" cy="0"/>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Содержимое 2"/>
          <p:cNvSpPr txBox="1">
            <a:spLocks/>
          </p:cNvSpPr>
          <p:nvPr/>
        </p:nvSpPr>
        <p:spPr bwMode="auto">
          <a:xfrm>
            <a:off x="0" y="4286256"/>
            <a:ext cx="357190" cy="4286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el-GR" sz="2800" b="1" i="1" dirty="0" smtClean="0">
                <a:solidFill>
                  <a:schemeClr val="accent1">
                    <a:lumMod val="25000"/>
                  </a:schemeClr>
                </a:solidFill>
                <a:latin typeface="Times New Roman" pitchFamily="18" charset="0"/>
                <a:cs typeface="Times New Roman" pitchFamily="18" charset="0"/>
              </a:rPr>
              <a:t>α</a:t>
            </a: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4" name="Содержимое 2"/>
          <p:cNvSpPr txBox="1">
            <a:spLocks/>
          </p:cNvSpPr>
          <p:nvPr/>
        </p:nvSpPr>
        <p:spPr bwMode="auto">
          <a:xfrm>
            <a:off x="3000364" y="1214422"/>
            <a:ext cx="6143636" cy="264320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fontAlgn="base">
              <a:spcBef>
                <a:spcPct val="20000"/>
              </a:spcBef>
              <a:spcAft>
                <a:spcPct val="0"/>
              </a:spcAft>
              <a:defRPr/>
            </a:pPr>
            <a:r>
              <a:rPr kumimoji="0" lang="uk-UA" sz="3200" b="1" i="1"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   </a:t>
            </a:r>
            <a:r>
              <a:rPr lang="uk-UA" sz="2800" b="1" i="1" dirty="0" smtClean="0"/>
              <a:t>Перпендикуляром</a:t>
            </a:r>
            <a:r>
              <a:rPr lang="uk-UA" sz="2800" dirty="0" smtClean="0"/>
              <a:t>,  проведеним  з даної  точки    до   даної   площини, називається відрізок,   що сполучає дану   точку    з    точкою   площини   і    лежить    на     прямій, перпендикулярній до площини.</a:t>
            </a:r>
            <a:endParaRPr lang="ru-RU" sz="2800" dirty="0" smtClean="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a:ln>
                <a:noFill/>
              </a:ln>
              <a:solidFill>
                <a:schemeClr val="tx1"/>
              </a:solidFill>
              <a:effectLst/>
              <a:uLnTx/>
              <a:uFillTx/>
              <a:latin typeface="+mn-lt"/>
              <a:ea typeface="+mn-ea"/>
              <a:cs typeface="+mn-cs"/>
            </a:endParaRPr>
          </a:p>
        </p:txBody>
      </p:sp>
      <p:sp>
        <p:nvSpPr>
          <p:cNvPr id="21" name="Содержимое 2"/>
          <p:cNvSpPr txBox="1">
            <a:spLocks/>
          </p:cNvSpPr>
          <p:nvPr/>
        </p:nvSpPr>
        <p:spPr bwMode="auto">
          <a:xfrm>
            <a:off x="3357554" y="4643446"/>
            <a:ext cx="5786446"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tabLst/>
              <a:defRPr/>
            </a:pPr>
            <a:r>
              <a:rPr lang="uk-UA" sz="2800" kern="0" dirty="0" smtClean="0"/>
              <a:t>Точка </a:t>
            </a:r>
            <a:r>
              <a:rPr kumimoji="0" lang="uk-UA" sz="2800" b="1" i="1"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В</a:t>
            </a:r>
            <a:r>
              <a:rPr kumimoji="0" lang="uk-UA" sz="2800" b="0" i="0" u="none" strike="noStrike" kern="0" cap="none" spc="0" normalizeH="0" baseline="0" noProof="0" dirty="0" smtClean="0">
                <a:ln>
                  <a:noFill/>
                </a:ln>
                <a:solidFill>
                  <a:schemeClr val="tx1"/>
                </a:solidFill>
                <a:effectLst/>
                <a:uLnTx/>
                <a:uFillTx/>
                <a:latin typeface="+mn-lt"/>
                <a:ea typeface="+mn-ea"/>
                <a:cs typeface="+mn-cs"/>
              </a:rPr>
              <a:t> – основа</a:t>
            </a:r>
            <a:r>
              <a:rPr lang="uk-UA" sz="2800" kern="0" noProof="0" dirty="0" smtClean="0"/>
              <a:t>    </a:t>
            </a:r>
            <a:r>
              <a:rPr kumimoji="0" lang="uk-UA" sz="2800" b="0" i="0" u="none" strike="noStrike" kern="0" cap="none" spc="0" normalizeH="0" baseline="0" noProof="0" dirty="0" smtClean="0">
                <a:ln>
                  <a:noFill/>
                </a:ln>
                <a:solidFill>
                  <a:schemeClr val="tx1"/>
                </a:solidFill>
                <a:effectLst/>
                <a:uLnTx/>
                <a:uFillTx/>
                <a:latin typeface="+mn-lt"/>
                <a:ea typeface="+mn-ea"/>
                <a:cs typeface="+mn-cs"/>
              </a:rPr>
              <a:t>перпендикуляра</a:t>
            </a:r>
            <a:endParaRPr kumimoji="0" lang="ru-RU" sz="2800" b="0" i="0" u="none" strike="noStrike" kern="0" cap="none" spc="0" normalizeH="0" baseline="0" noProof="0" dirty="0">
              <a:ln>
                <a:noFill/>
              </a:ln>
              <a:solidFill>
                <a:schemeClr val="tx1"/>
              </a:solidFill>
              <a:effectLst/>
              <a:uLnTx/>
              <a:uFillTx/>
              <a:latin typeface="+mn-lt"/>
              <a:ea typeface="+mn-ea"/>
              <a:cs typeface="+mn-cs"/>
            </a:endParaRPr>
          </a:p>
        </p:txBody>
      </p:sp>
      <p:sp>
        <p:nvSpPr>
          <p:cNvPr id="22" name="Содержимое 2"/>
          <p:cNvSpPr txBox="1">
            <a:spLocks/>
          </p:cNvSpPr>
          <p:nvPr/>
        </p:nvSpPr>
        <p:spPr bwMode="auto">
          <a:xfrm>
            <a:off x="0" y="5143512"/>
            <a:ext cx="9001156" cy="15002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fontAlgn="base">
              <a:spcBef>
                <a:spcPct val="20000"/>
              </a:spcBef>
              <a:spcAft>
                <a:spcPct val="0"/>
              </a:spcAft>
            </a:pPr>
            <a:r>
              <a:rPr kumimoji="0" lang="uk-UA" sz="3200" u="none" strike="noStrike" kern="0" cap="none" spc="0" normalizeH="0" baseline="0" noProof="0" dirty="0" smtClean="0">
                <a:ln>
                  <a:noFill/>
                </a:ln>
                <a:solidFill>
                  <a:schemeClr val="tx1"/>
                </a:solidFill>
                <a:effectLst/>
                <a:uLnTx/>
                <a:uFillTx/>
                <a:cs typeface="Times New Roman" pitchFamily="18" charset="0"/>
              </a:rPr>
              <a:t>    </a:t>
            </a:r>
            <a:r>
              <a:rPr lang="uk-UA" sz="2800" b="1" i="1" noProof="0" dirty="0" smtClean="0"/>
              <a:t>В</a:t>
            </a:r>
            <a:r>
              <a:rPr lang="uk-UA" sz="2800" b="1" i="1" dirty="0" err="1" smtClean="0"/>
              <a:t>ідстанню</a:t>
            </a:r>
            <a:r>
              <a:rPr lang="uk-UA" sz="2800" b="1" i="1" dirty="0" smtClean="0"/>
              <a:t> від даної  точки  до площини </a:t>
            </a:r>
            <a:r>
              <a:rPr lang="uk-UA" sz="2800" dirty="0" smtClean="0"/>
              <a:t>називається довжина  перпендикуляра,  проведеного з даної точки до даної площини.</a:t>
            </a:r>
            <a:endParaRPr lang="ru-RU" sz="3200" kern="0" dirty="0" smtClean="0"/>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9" name="Заголовок 1"/>
          <p:cNvSpPr>
            <a:spLocks noGrp="1"/>
          </p:cNvSpPr>
          <p:nvPr>
            <p:ph type="title"/>
          </p:nvPr>
        </p:nvSpPr>
        <p:spPr>
          <a:xfrm>
            <a:off x="500034" y="357166"/>
            <a:ext cx="8229600" cy="642918"/>
          </a:xfrm>
          <a:effectLst>
            <a:outerShdw blurRad="50800" dist="38100" dir="5400000" algn="t" rotWithShape="0">
              <a:prstClr val="black">
                <a:alpha val="40000"/>
              </a:prstClr>
            </a:outerShdw>
          </a:effectLst>
        </p:spPr>
        <p:txBody>
          <a:bodyPr/>
          <a:lstStyle/>
          <a:p>
            <a:r>
              <a:rPr lang="uk-UA" b="1" dirty="0" smtClean="0">
                <a:solidFill>
                  <a:srgbClr val="2E6B70"/>
                </a:solidFill>
              </a:rPr>
              <a:t>Перпендикуляр і похила до площини</a:t>
            </a:r>
            <a:endParaRPr lang="ru-RU" b="1" dirty="0">
              <a:solidFill>
                <a:srgbClr val="2E6B70"/>
              </a:solidFill>
            </a:endParaRPr>
          </a:p>
        </p:txBody>
      </p:sp>
      <p:sp>
        <p:nvSpPr>
          <p:cNvPr id="28" name="Прямоугольник 27"/>
          <p:cNvSpPr/>
          <p:nvPr/>
        </p:nvSpPr>
        <p:spPr>
          <a:xfrm>
            <a:off x="3428992" y="4071942"/>
            <a:ext cx="3256020" cy="523220"/>
          </a:xfrm>
          <a:prstGeom prst="rect">
            <a:avLst/>
          </a:prstGeom>
        </p:spPr>
        <p:txBody>
          <a:bodyPr wrap="none">
            <a:spAutoFit/>
          </a:bodyPr>
          <a:lstStyle/>
          <a:p>
            <a:pPr marL="342900" lvl="0" indent="-342900" fontAlgn="base">
              <a:spcBef>
                <a:spcPct val="20000"/>
              </a:spcBef>
              <a:spcAft>
                <a:spcPct val="0"/>
              </a:spcAft>
              <a:defRPr/>
            </a:pPr>
            <a:r>
              <a:rPr lang="uk-UA" sz="2800" b="1" i="1" kern="0" dirty="0" smtClean="0">
                <a:cs typeface="Times New Roman" pitchFamily="18" charset="0"/>
              </a:rPr>
              <a:t>АВ</a:t>
            </a:r>
            <a:r>
              <a:rPr lang="uk-UA" sz="2800" kern="0" dirty="0" smtClean="0"/>
              <a:t> - перпендикуляр</a:t>
            </a:r>
            <a:endParaRPr lang="ru-RU" sz="2800" kern="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blinds(vertical)">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checkerboard(across)">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checkerboard(across)">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1" grpId="0"/>
      <p:bldP spid="22" grpId="0"/>
      <p:bldP spid="2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Параллелограмм 17"/>
          <p:cNvSpPr/>
          <p:nvPr/>
        </p:nvSpPr>
        <p:spPr>
          <a:xfrm>
            <a:off x="0" y="2928934"/>
            <a:ext cx="3214710" cy="1785950"/>
          </a:xfrm>
          <a:prstGeom prst="parallelogram">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6" name="Прямая соединительная линия 5"/>
          <p:cNvCxnSpPr/>
          <p:nvPr/>
        </p:nvCxnSpPr>
        <p:spPr>
          <a:xfrm rot="5400000">
            <a:off x="1214414" y="2643182"/>
            <a:ext cx="2000264" cy="0"/>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rot="5400000">
            <a:off x="392877" y="2178835"/>
            <a:ext cx="2357454" cy="1285884"/>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flipV="1">
            <a:off x="928662" y="3643314"/>
            <a:ext cx="1285884" cy="357190"/>
          </a:xfrm>
          <a:prstGeom prst="line">
            <a:avLst/>
          </a:prstGeom>
          <a:ln w="38100">
            <a:solidFill>
              <a:schemeClr val="accent1">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5" name="Содержимое 2"/>
          <p:cNvSpPr txBox="1">
            <a:spLocks/>
          </p:cNvSpPr>
          <p:nvPr/>
        </p:nvSpPr>
        <p:spPr bwMode="auto">
          <a:xfrm>
            <a:off x="2214546" y="1285860"/>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А</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6" name="Содержимое 2"/>
          <p:cNvSpPr txBox="1">
            <a:spLocks/>
          </p:cNvSpPr>
          <p:nvPr/>
        </p:nvSpPr>
        <p:spPr bwMode="auto">
          <a:xfrm>
            <a:off x="2143108" y="3500438"/>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В</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7" name="Содержимое 2"/>
          <p:cNvSpPr txBox="1">
            <a:spLocks/>
          </p:cNvSpPr>
          <p:nvPr/>
        </p:nvSpPr>
        <p:spPr bwMode="auto">
          <a:xfrm>
            <a:off x="500034" y="3786190"/>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С</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cxnSp>
        <p:nvCxnSpPr>
          <p:cNvPr id="20" name="Прямая соединительная линия 19"/>
          <p:cNvCxnSpPr/>
          <p:nvPr/>
        </p:nvCxnSpPr>
        <p:spPr>
          <a:xfrm flipV="1">
            <a:off x="1928794" y="3429000"/>
            <a:ext cx="285752" cy="71438"/>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rot="5400000" flipH="1" flipV="1">
            <a:off x="1821637" y="3607595"/>
            <a:ext cx="214314" cy="0"/>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Содержимое 2"/>
          <p:cNvSpPr txBox="1">
            <a:spLocks/>
          </p:cNvSpPr>
          <p:nvPr/>
        </p:nvSpPr>
        <p:spPr bwMode="auto">
          <a:xfrm>
            <a:off x="0" y="4286256"/>
            <a:ext cx="357190" cy="4286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el-GR" sz="2800" b="1" i="1" dirty="0" smtClean="0">
                <a:solidFill>
                  <a:schemeClr val="accent1">
                    <a:lumMod val="25000"/>
                  </a:schemeClr>
                </a:solidFill>
                <a:latin typeface="Times New Roman" pitchFamily="18" charset="0"/>
                <a:cs typeface="Times New Roman" pitchFamily="18" charset="0"/>
              </a:rPr>
              <a:t>α</a:t>
            </a: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2" name="Содержимое 2"/>
          <p:cNvSpPr txBox="1">
            <a:spLocks/>
          </p:cNvSpPr>
          <p:nvPr/>
        </p:nvSpPr>
        <p:spPr bwMode="auto">
          <a:xfrm>
            <a:off x="2928926" y="1214422"/>
            <a:ext cx="6215074" cy="23574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fontAlgn="base">
              <a:spcBef>
                <a:spcPct val="20000"/>
              </a:spcBef>
              <a:spcAft>
                <a:spcPct val="0"/>
              </a:spcAft>
            </a:pPr>
            <a:r>
              <a:rPr kumimoji="0" lang="uk-UA" sz="3200" u="none" strike="noStrike" kern="0" cap="none" spc="0" normalizeH="0" baseline="0" noProof="0" dirty="0" smtClean="0">
                <a:ln>
                  <a:noFill/>
                </a:ln>
                <a:solidFill>
                  <a:schemeClr val="tx1"/>
                </a:solidFill>
                <a:effectLst/>
                <a:uLnTx/>
                <a:uFillTx/>
                <a:cs typeface="Times New Roman" pitchFamily="18" charset="0"/>
              </a:rPr>
              <a:t>    </a:t>
            </a:r>
            <a:r>
              <a:rPr lang="uk-UA" sz="2800" b="1" i="1" dirty="0" smtClean="0"/>
              <a:t>Похилою</a:t>
            </a:r>
            <a:r>
              <a:rPr lang="uk-UA" sz="2800" dirty="0" smtClean="0"/>
              <a:t>, проведеною з даної точки до даної площини, називається будь-який  відрізок,  який  сполучає  дану точку   з   точкою   площини   і   не   є перпендикуляром   до   площини.</a:t>
            </a:r>
            <a:endParaRPr lang="ru-RU" sz="3200" dirty="0" smtClean="0"/>
          </a:p>
          <a:p>
            <a:pPr marL="342900" indent="-342900" fontAlgn="base">
              <a:spcBef>
                <a:spcPct val="20000"/>
              </a:spcBef>
              <a:spcAft>
                <a:spcPct val="0"/>
              </a:spcAft>
            </a:pPr>
            <a:endParaRPr lang="ru-RU" sz="3200" kern="0" dirty="0" smtClean="0"/>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3" name="Содержимое 2"/>
          <p:cNvSpPr txBox="1">
            <a:spLocks/>
          </p:cNvSpPr>
          <p:nvPr/>
        </p:nvSpPr>
        <p:spPr bwMode="auto">
          <a:xfrm>
            <a:off x="3500430" y="3429000"/>
            <a:ext cx="2928958" cy="6429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tabLst/>
              <a:defRPr/>
            </a:pPr>
            <a:r>
              <a:rPr kumimoji="0" lang="uk-UA" sz="2800" b="1" i="1"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АС</a:t>
            </a:r>
            <a:r>
              <a:rPr kumimoji="0" lang="uk-UA" sz="2800" b="0" i="0" u="none" strike="noStrike" kern="0" cap="none" spc="0" normalizeH="0" baseline="0" noProof="0" dirty="0" smtClean="0">
                <a:ln>
                  <a:noFill/>
                </a:ln>
                <a:solidFill>
                  <a:schemeClr val="tx1"/>
                </a:solidFill>
                <a:effectLst/>
                <a:uLnTx/>
                <a:uFillTx/>
                <a:latin typeface="+mn-lt"/>
                <a:ea typeface="+mn-ea"/>
                <a:cs typeface="+mn-cs"/>
              </a:rPr>
              <a:t> - похила</a:t>
            </a:r>
            <a:endParaRPr kumimoji="0" lang="ru-RU" sz="2800" b="0" i="0" u="none" strike="noStrike" kern="0" cap="none" spc="0" normalizeH="0" baseline="0" noProof="0" dirty="0">
              <a:ln>
                <a:noFill/>
              </a:ln>
              <a:solidFill>
                <a:schemeClr val="tx1"/>
              </a:solidFill>
              <a:effectLst/>
              <a:uLnTx/>
              <a:uFillTx/>
              <a:latin typeface="+mn-lt"/>
              <a:ea typeface="+mn-ea"/>
              <a:cs typeface="+mn-cs"/>
            </a:endParaRPr>
          </a:p>
        </p:txBody>
      </p:sp>
      <p:sp>
        <p:nvSpPr>
          <p:cNvPr id="25" name="Содержимое 2"/>
          <p:cNvSpPr txBox="1">
            <a:spLocks/>
          </p:cNvSpPr>
          <p:nvPr/>
        </p:nvSpPr>
        <p:spPr bwMode="auto">
          <a:xfrm>
            <a:off x="3500430" y="4071942"/>
            <a:ext cx="4572000" cy="6429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tabLst/>
              <a:defRPr/>
            </a:pPr>
            <a:r>
              <a:rPr lang="uk-UA" sz="2800" kern="0" dirty="0" smtClean="0"/>
              <a:t>Точка </a:t>
            </a:r>
            <a:r>
              <a:rPr lang="uk-UA" sz="2800" b="1" i="1" kern="0" dirty="0" smtClean="0">
                <a:latin typeface="Times New Roman" pitchFamily="18" charset="0"/>
                <a:cs typeface="Times New Roman" pitchFamily="18" charset="0"/>
              </a:rPr>
              <a:t>С</a:t>
            </a:r>
            <a:r>
              <a:rPr kumimoji="0" lang="uk-UA" sz="2800" b="0" i="0" u="none" strike="noStrike" kern="0" cap="none" spc="0" normalizeH="0" baseline="0" noProof="0" dirty="0" smtClean="0">
                <a:ln>
                  <a:noFill/>
                </a:ln>
                <a:solidFill>
                  <a:schemeClr val="tx1"/>
                </a:solidFill>
                <a:effectLst/>
                <a:uLnTx/>
                <a:uFillTx/>
                <a:latin typeface="+mn-lt"/>
                <a:ea typeface="+mn-ea"/>
                <a:cs typeface="+mn-cs"/>
              </a:rPr>
              <a:t> – основа похилої</a:t>
            </a:r>
            <a:endParaRPr kumimoji="0" lang="ru-RU" sz="2800" b="0" i="0" u="none" strike="noStrike" kern="0" cap="none" spc="0" normalizeH="0" baseline="0" noProof="0" dirty="0">
              <a:ln>
                <a:noFill/>
              </a:ln>
              <a:solidFill>
                <a:schemeClr val="tx1"/>
              </a:solidFill>
              <a:effectLst/>
              <a:uLnTx/>
              <a:uFillTx/>
              <a:latin typeface="+mn-lt"/>
              <a:ea typeface="+mn-ea"/>
              <a:cs typeface="+mn-cs"/>
            </a:endParaRPr>
          </a:p>
        </p:txBody>
      </p:sp>
      <p:sp>
        <p:nvSpPr>
          <p:cNvPr id="26" name="Содержимое 2"/>
          <p:cNvSpPr txBox="1">
            <a:spLocks/>
          </p:cNvSpPr>
          <p:nvPr/>
        </p:nvSpPr>
        <p:spPr bwMode="auto">
          <a:xfrm>
            <a:off x="2786050" y="6143644"/>
            <a:ext cx="4572000" cy="5429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tabLst/>
              <a:defRPr/>
            </a:pPr>
            <a:r>
              <a:rPr kumimoji="0" lang="uk-UA" sz="2800" b="1" i="1"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ВС</a:t>
            </a:r>
            <a:r>
              <a:rPr kumimoji="0" lang="uk-UA" sz="2800" b="0" i="0" u="none" strike="noStrike" kern="0" cap="none" spc="0" normalizeH="0" baseline="0" noProof="0" dirty="0" smtClean="0">
                <a:ln>
                  <a:noFill/>
                </a:ln>
                <a:solidFill>
                  <a:schemeClr val="tx1"/>
                </a:solidFill>
                <a:effectLst/>
                <a:uLnTx/>
                <a:uFillTx/>
                <a:latin typeface="+mn-lt"/>
                <a:ea typeface="+mn-ea"/>
                <a:cs typeface="+mn-cs"/>
              </a:rPr>
              <a:t> – проекція похилої</a:t>
            </a:r>
            <a:endParaRPr kumimoji="0" lang="ru-RU" sz="2800" b="0" i="0" u="none" strike="noStrike" kern="0" cap="none" spc="0" normalizeH="0" baseline="0" noProof="0" dirty="0">
              <a:ln>
                <a:noFill/>
              </a:ln>
              <a:solidFill>
                <a:schemeClr val="tx1"/>
              </a:solidFill>
              <a:effectLst/>
              <a:uLnTx/>
              <a:uFillTx/>
              <a:latin typeface="+mn-lt"/>
              <a:ea typeface="+mn-ea"/>
              <a:cs typeface="+mn-cs"/>
            </a:endParaRPr>
          </a:p>
        </p:txBody>
      </p:sp>
      <p:sp>
        <p:nvSpPr>
          <p:cNvPr id="19" name="Заголовок 1"/>
          <p:cNvSpPr>
            <a:spLocks noGrp="1"/>
          </p:cNvSpPr>
          <p:nvPr>
            <p:ph type="title"/>
          </p:nvPr>
        </p:nvSpPr>
        <p:spPr>
          <a:xfrm>
            <a:off x="500034" y="357166"/>
            <a:ext cx="8229600" cy="642918"/>
          </a:xfrm>
          <a:effectLst>
            <a:outerShdw blurRad="50800" dist="38100" dir="5400000" algn="t" rotWithShape="0">
              <a:prstClr val="black">
                <a:alpha val="40000"/>
              </a:prstClr>
            </a:outerShdw>
          </a:effectLst>
        </p:spPr>
        <p:txBody>
          <a:bodyPr/>
          <a:lstStyle/>
          <a:p>
            <a:r>
              <a:rPr lang="uk-UA" b="1" dirty="0" smtClean="0">
                <a:solidFill>
                  <a:srgbClr val="2E6B70"/>
                </a:solidFill>
              </a:rPr>
              <a:t>Перпендикуляр і похила до площини</a:t>
            </a:r>
            <a:endParaRPr lang="ru-RU" b="1" dirty="0">
              <a:solidFill>
                <a:srgbClr val="2E6B70"/>
              </a:solidFill>
            </a:endParaRPr>
          </a:p>
        </p:txBody>
      </p:sp>
      <p:sp>
        <p:nvSpPr>
          <p:cNvPr id="54273" name="Rectangle 1"/>
          <p:cNvSpPr>
            <a:spLocks noChangeArrowheads="1"/>
          </p:cNvSpPr>
          <p:nvPr/>
        </p:nvSpPr>
        <p:spPr bwMode="auto">
          <a:xfrm>
            <a:off x="214282" y="478632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uk-UA" sz="2800" b="0" i="0" u="none" strike="noStrike" cap="none" normalizeH="0" baseline="0" dirty="0" smtClean="0">
                <a:ln>
                  <a:noFill/>
                </a:ln>
                <a:solidFill>
                  <a:schemeClr val="tx1"/>
                </a:solidFill>
                <a:effectLst/>
                <a:ea typeface="Calibri" pitchFamily="34" charset="0"/>
                <a:cs typeface="Times New Roman" pitchFamily="18" charset="0"/>
              </a:rPr>
              <a:t>Відрізок, який сполучає основи перпендикуляра та похилої,  проведених з однієї і тієї самої точки, називають </a:t>
            </a:r>
            <a:r>
              <a:rPr kumimoji="0" lang="uk-UA" sz="2800" b="1" i="1" u="none" strike="noStrike" cap="none" normalizeH="0" baseline="0" dirty="0" smtClean="0">
                <a:ln>
                  <a:noFill/>
                </a:ln>
                <a:solidFill>
                  <a:schemeClr val="tx1"/>
                </a:solidFill>
                <a:effectLst/>
                <a:ea typeface="Calibri" pitchFamily="34" charset="0"/>
                <a:cs typeface="Times New Roman" pitchFamily="18" charset="0"/>
              </a:rPr>
              <a:t>проекцією похилої</a:t>
            </a:r>
            <a:r>
              <a:rPr kumimoji="0" lang="uk-UA" sz="2800" b="0" i="0" u="none" strike="noStrike" cap="none" normalizeH="0" baseline="0" dirty="0" smtClean="0">
                <a:ln>
                  <a:noFill/>
                </a:ln>
                <a:solidFill>
                  <a:schemeClr val="tx1"/>
                </a:solidFill>
                <a:effectLst/>
                <a:ea typeface="Calibri" pitchFamily="34" charset="0"/>
                <a:cs typeface="Times New Roman" pitchFamily="18" charset="0"/>
              </a:rPr>
              <a:t> </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uk-UA" sz="18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checkerboard(across)">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checkerboard(across)">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checkerboard(across)">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54273"/>
                                        </p:tgtEl>
                                        <p:attrNameLst>
                                          <p:attrName>style.visibility</p:attrName>
                                        </p:attrNameLst>
                                      </p:cBhvr>
                                      <p:to>
                                        <p:strVal val="visible"/>
                                      </p:to>
                                    </p:set>
                                    <p:animEffect transition="in" filter="blinds(vertical)">
                                      <p:cBhvr>
                                        <p:cTn id="22" dur="500"/>
                                        <p:tgtEl>
                                          <p:spTgt spid="54273"/>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checkerboard(across)">
                                      <p:cBhvr>
                                        <p:cTn id="2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5" grpId="0"/>
      <p:bldP spid="26" grpId="0"/>
      <p:bldP spid="5427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43000"/>
          </a:xfrm>
          <a:effectLst>
            <a:outerShdw blurRad="50800" dist="38100" dir="5400000" algn="t" rotWithShape="0">
              <a:prstClr val="black">
                <a:alpha val="40000"/>
              </a:prstClr>
            </a:outerShdw>
          </a:effectLst>
        </p:spPr>
        <p:txBody>
          <a:bodyPr/>
          <a:lstStyle/>
          <a:p>
            <a:r>
              <a:rPr lang="uk-UA" b="1" dirty="0" smtClean="0">
                <a:solidFill>
                  <a:srgbClr val="2E6B70"/>
                </a:solidFill>
              </a:rPr>
              <a:t>Властивості перпендикуляра й похилої</a:t>
            </a:r>
            <a:endParaRPr lang="ru-RU" dirty="0">
              <a:solidFill>
                <a:srgbClr val="2E6B70"/>
              </a:solidFill>
            </a:endParaRPr>
          </a:p>
        </p:txBody>
      </p:sp>
      <p:sp>
        <p:nvSpPr>
          <p:cNvPr id="3" name="Содержимое 2"/>
          <p:cNvSpPr>
            <a:spLocks noGrp="1"/>
          </p:cNvSpPr>
          <p:nvPr>
            <p:ph idx="1"/>
          </p:nvPr>
        </p:nvSpPr>
        <p:spPr>
          <a:xfrm>
            <a:off x="428596" y="1142984"/>
            <a:ext cx="8715404" cy="3071834"/>
          </a:xfrm>
        </p:spPr>
        <p:txBody>
          <a:bodyPr/>
          <a:lstStyle/>
          <a:p>
            <a:pPr>
              <a:buNone/>
            </a:pPr>
            <a:r>
              <a:rPr lang="uk-UA" sz="2800" dirty="0" smtClean="0">
                <a:solidFill>
                  <a:srgbClr val="002060"/>
                </a:solidFill>
                <a:cs typeface="Times New Roman" pitchFamily="18" charset="0"/>
              </a:rPr>
              <a:t>Якщо з точки, взятої поза площиною, проведено до</a:t>
            </a:r>
          </a:p>
          <a:p>
            <a:pPr>
              <a:buNone/>
            </a:pPr>
            <a:r>
              <a:rPr lang="uk-UA" sz="2800" dirty="0" smtClean="0">
                <a:solidFill>
                  <a:srgbClr val="002060"/>
                </a:solidFill>
                <a:cs typeface="Times New Roman" pitchFamily="18" charset="0"/>
              </a:rPr>
              <a:t> площини перпендикуляр і похилі, то:</a:t>
            </a:r>
          </a:p>
          <a:p>
            <a:pPr marL="514350" lvl="0" indent="-514350">
              <a:buFont typeface="+mj-lt"/>
              <a:buAutoNum type="arabicParenR"/>
            </a:pPr>
            <a:r>
              <a:rPr lang="uk-UA" sz="2800" dirty="0" smtClean="0">
                <a:solidFill>
                  <a:srgbClr val="002060"/>
                </a:solidFill>
                <a:cs typeface="Times New Roman" pitchFamily="18" charset="0"/>
              </a:rPr>
              <a:t>перпендикуляр коротший за будь-яку похилу;</a:t>
            </a:r>
          </a:p>
          <a:p>
            <a:pPr marL="514350" lvl="0" indent="-514350">
              <a:buFont typeface="+mj-lt"/>
              <a:buAutoNum type="arabicParenR"/>
            </a:pPr>
            <a:r>
              <a:rPr lang="uk-UA" sz="2800" dirty="0" smtClean="0">
                <a:solidFill>
                  <a:srgbClr val="002060"/>
                </a:solidFill>
                <a:cs typeface="Times New Roman" pitchFamily="18" charset="0"/>
              </a:rPr>
              <a:t>проекції рівних похилих є рівними й, навпаки, похилі, що мають рівні проекції, є рівними;</a:t>
            </a:r>
          </a:p>
          <a:p>
            <a:pPr marL="514350" lvl="0" indent="-514350">
              <a:buFont typeface="+mj-lt"/>
              <a:buAutoNum type="arabicParenR"/>
            </a:pPr>
            <a:r>
              <a:rPr lang="uk-UA" sz="2800" dirty="0" smtClean="0">
                <a:solidFill>
                  <a:srgbClr val="002060"/>
                </a:solidFill>
                <a:cs typeface="Times New Roman" pitchFamily="18" charset="0"/>
              </a:rPr>
              <a:t>з двох похилих більша та, проекція якої більша.</a:t>
            </a:r>
            <a:endParaRPr lang="ru-RU" sz="2800" dirty="0" smtClean="0">
              <a:solidFill>
                <a:srgbClr val="002060"/>
              </a:solidFill>
              <a:cs typeface="Times New Roman" pitchFamily="18" charset="0"/>
            </a:endParaRPr>
          </a:p>
        </p:txBody>
      </p:sp>
      <p:sp>
        <p:nvSpPr>
          <p:cNvPr id="5" name="Параллелограмм 4"/>
          <p:cNvSpPr/>
          <p:nvPr/>
        </p:nvSpPr>
        <p:spPr>
          <a:xfrm>
            <a:off x="428596" y="5143512"/>
            <a:ext cx="2000264" cy="857256"/>
          </a:xfrm>
          <a:prstGeom prst="parallelogram">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араллелограмм 5"/>
          <p:cNvSpPr/>
          <p:nvPr/>
        </p:nvSpPr>
        <p:spPr>
          <a:xfrm>
            <a:off x="3500430" y="5143512"/>
            <a:ext cx="2071702" cy="857256"/>
          </a:xfrm>
          <a:prstGeom prst="parallelogram">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араллелограмм 6"/>
          <p:cNvSpPr/>
          <p:nvPr/>
        </p:nvSpPr>
        <p:spPr>
          <a:xfrm>
            <a:off x="6572264" y="5143512"/>
            <a:ext cx="1928826" cy="928694"/>
          </a:xfrm>
          <a:prstGeom prst="parallelogram">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9" name="Прямая соединительная линия 8"/>
          <p:cNvCxnSpPr/>
          <p:nvPr/>
        </p:nvCxnSpPr>
        <p:spPr>
          <a:xfrm rot="5400000">
            <a:off x="357158" y="4929198"/>
            <a:ext cx="1285884" cy="0"/>
          </a:xfrm>
          <a:prstGeom prst="line">
            <a:avLst/>
          </a:prstGeom>
          <a:ln w="28575">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rot="16200000" flipH="1">
            <a:off x="785786" y="4500570"/>
            <a:ext cx="1285884" cy="857256"/>
          </a:xfrm>
          <a:prstGeom prst="line">
            <a:avLst/>
          </a:prstGeom>
          <a:ln w="28575">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rot="10800000">
            <a:off x="1000100" y="5572140"/>
            <a:ext cx="857256" cy="0"/>
          </a:xfrm>
          <a:prstGeom prst="line">
            <a:avLst/>
          </a:prstGeom>
          <a:ln w="28575">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26" name="Прямая соединительная линия 25"/>
          <p:cNvCxnSpPr/>
          <p:nvPr/>
        </p:nvCxnSpPr>
        <p:spPr>
          <a:xfrm rot="5400000">
            <a:off x="6929454" y="4929198"/>
            <a:ext cx="1285884" cy="0"/>
          </a:xfrm>
          <a:prstGeom prst="line">
            <a:avLst/>
          </a:prstGeom>
          <a:ln w="28575">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p:nvPr/>
        </p:nvCxnSpPr>
        <p:spPr>
          <a:xfrm rot="5400000">
            <a:off x="3857620" y="4929198"/>
            <a:ext cx="1285884" cy="0"/>
          </a:xfrm>
          <a:prstGeom prst="line">
            <a:avLst/>
          </a:prstGeom>
          <a:ln w="28575">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28" name="Прямая соединительная линия 27"/>
          <p:cNvCxnSpPr/>
          <p:nvPr/>
        </p:nvCxnSpPr>
        <p:spPr>
          <a:xfrm rot="16200000" flipH="1">
            <a:off x="7108049" y="4750603"/>
            <a:ext cx="1285884" cy="357190"/>
          </a:xfrm>
          <a:prstGeom prst="line">
            <a:avLst/>
          </a:prstGeom>
          <a:ln w="28575">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rot="5400000">
            <a:off x="3500430" y="4714884"/>
            <a:ext cx="1428760" cy="571504"/>
          </a:xfrm>
          <a:prstGeom prst="line">
            <a:avLst/>
          </a:prstGeom>
          <a:ln w="28575">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p:cNvCxnSpPr/>
          <p:nvPr/>
        </p:nvCxnSpPr>
        <p:spPr>
          <a:xfrm rot="16200000" flipH="1">
            <a:off x="4036215" y="4750603"/>
            <a:ext cx="1428760" cy="500066"/>
          </a:xfrm>
          <a:prstGeom prst="line">
            <a:avLst/>
          </a:prstGeom>
          <a:ln w="28575">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p:cNvCxnSpPr/>
          <p:nvPr/>
        </p:nvCxnSpPr>
        <p:spPr>
          <a:xfrm rot="5400000">
            <a:off x="6536545" y="4893479"/>
            <a:ext cx="1643074" cy="428628"/>
          </a:xfrm>
          <a:prstGeom prst="line">
            <a:avLst/>
          </a:prstGeom>
          <a:ln w="28575">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47" name="Прямая соединительная линия 46"/>
          <p:cNvCxnSpPr/>
          <p:nvPr/>
        </p:nvCxnSpPr>
        <p:spPr>
          <a:xfrm rot="10800000" flipV="1">
            <a:off x="3929058" y="5572140"/>
            <a:ext cx="571504" cy="142876"/>
          </a:xfrm>
          <a:prstGeom prst="line">
            <a:avLst/>
          </a:prstGeom>
          <a:ln w="28575">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p:cNvCxnSpPr/>
          <p:nvPr/>
        </p:nvCxnSpPr>
        <p:spPr>
          <a:xfrm rot="10800000">
            <a:off x="4500562" y="5572140"/>
            <a:ext cx="500066" cy="142876"/>
          </a:xfrm>
          <a:prstGeom prst="line">
            <a:avLst/>
          </a:prstGeom>
          <a:ln w="28575">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p:nvPr/>
        </p:nvCxnSpPr>
        <p:spPr>
          <a:xfrm rot="10800000">
            <a:off x="7572396" y="5572140"/>
            <a:ext cx="357190" cy="0"/>
          </a:xfrm>
          <a:prstGeom prst="line">
            <a:avLst/>
          </a:prstGeom>
          <a:ln w="28575">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rot="10800000" flipV="1">
            <a:off x="7143768" y="5572140"/>
            <a:ext cx="428628" cy="357190"/>
          </a:xfrm>
          <a:prstGeom prst="line">
            <a:avLst/>
          </a:prstGeom>
          <a:ln w="28575">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56" name="Прямая соединительная линия 55"/>
          <p:cNvCxnSpPr/>
          <p:nvPr/>
        </p:nvCxnSpPr>
        <p:spPr>
          <a:xfrm>
            <a:off x="1000100" y="5357826"/>
            <a:ext cx="214314" cy="0"/>
          </a:xfrm>
          <a:prstGeom prst="line">
            <a:avLst/>
          </a:prstGeom>
          <a:ln w="19050">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59" name="Прямая соединительная линия 58"/>
          <p:cNvCxnSpPr/>
          <p:nvPr/>
        </p:nvCxnSpPr>
        <p:spPr>
          <a:xfrm rot="5400000">
            <a:off x="1107257" y="5464983"/>
            <a:ext cx="214314" cy="0"/>
          </a:xfrm>
          <a:prstGeom prst="line">
            <a:avLst/>
          </a:prstGeom>
          <a:ln w="19050">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60" name="Прямая соединительная линия 59"/>
          <p:cNvCxnSpPr/>
          <p:nvPr/>
        </p:nvCxnSpPr>
        <p:spPr>
          <a:xfrm rot="5400000" flipH="1" flipV="1">
            <a:off x="4607719" y="5536421"/>
            <a:ext cx="214314" cy="0"/>
          </a:xfrm>
          <a:prstGeom prst="line">
            <a:avLst/>
          </a:prstGeom>
          <a:ln w="19050">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61" name="Прямая соединительная линия 60"/>
          <p:cNvCxnSpPr/>
          <p:nvPr/>
        </p:nvCxnSpPr>
        <p:spPr>
          <a:xfrm rot="5400000" flipH="1" flipV="1">
            <a:off x="4179091" y="5536421"/>
            <a:ext cx="214314" cy="0"/>
          </a:xfrm>
          <a:prstGeom prst="line">
            <a:avLst/>
          </a:prstGeom>
          <a:ln w="19050">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62" name="Прямая соединительная линия 61"/>
          <p:cNvCxnSpPr/>
          <p:nvPr/>
        </p:nvCxnSpPr>
        <p:spPr>
          <a:xfrm>
            <a:off x="4500562" y="5357826"/>
            <a:ext cx="214314" cy="71438"/>
          </a:xfrm>
          <a:prstGeom prst="line">
            <a:avLst/>
          </a:prstGeom>
          <a:ln w="19050">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63" name="Прямая соединительная линия 62"/>
          <p:cNvCxnSpPr/>
          <p:nvPr/>
        </p:nvCxnSpPr>
        <p:spPr>
          <a:xfrm flipV="1">
            <a:off x="4286248" y="5357826"/>
            <a:ext cx="214314" cy="71438"/>
          </a:xfrm>
          <a:prstGeom prst="line">
            <a:avLst/>
          </a:prstGeom>
          <a:ln w="19050">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64" name="Прямая соединительная линия 63"/>
          <p:cNvCxnSpPr/>
          <p:nvPr/>
        </p:nvCxnSpPr>
        <p:spPr>
          <a:xfrm rot="5400000" flipH="1" flipV="1">
            <a:off x="7358082" y="5572140"/>
            <a:ext cx="142876" cy="0"/>
          </a:xfrm>
          <a:prstGeom prst="line">
            <a:avLst/>
          </a:prstGeom>
          <a:ln w="19050">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65" name="Прямая соединительная линия 64"/>
          <p:cNvCxnSpPr/>
          <p:nvPr/>
        </p:nvCxnSpPr>
        <p:spPr>
          <a:xfrm flipV="1">
            <a:off x="7429520" y="5429264"/>
            <a:ext cx="142876" cy="71438"/>
          </a:xfrm>
          <a:prstGeom prst="line">
            <a:avLst/>
          </a:prstGeom>
          <a:ln w="19050">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66" name="Прямая соединительная линия 65"/>
          <p:cNvCxnSpPr/>
          <p:nvPr/>
        </p:nvCxnSpPr>
        <p:spPr>
          <a:xfrm rot="5400000" flipH="1" flipV="1">
            <a:off x="7643834" y="5500702"/>
            <a:ext cx="142876" cy="0"/>
          </a:xfrm>
          <a:prstGeom prst="line">
            <a:avLst/>
          </a:prstGeom>
          <a:ln w="19050">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cxnSp>
        <p:nvCxnSpPr>
          <p:cNvPr id="67" name="Прямая соединительная линия 66"/>
          <p:cNvCxnSpPr/>
          <p:nvPr/>
        </p:nvCxnSpPr>
        <p:spPr>
          <a:xfrm>
            <a:off x="7572396" y="5429264"/>
            <a:ext cx="142876" cy="0"/>
          </a:xfrm>
          <a:prstGeom prst="line">
            <a:avLst/>
          </a:prstGeom>
          <a:ln w="19050">
            <a:solidFill>
              <a:schemeClr val="accent1">
                <a:lumMod val="25000"/>
              </a:schemeClr>
            </a:solidFill>
          </a:ln>
        </p:spPr>
        <p:style>
          <a:lnRef idx="1">
            <a:schemeClr val="accent1"/>
          </a:lnRef>
          <a:fillRef idx="0">
            <a:schemeClr val="accent1"/>
          </a:fillRef>
          <a:effectRef idx="0">
            <a:schemeClr val="accent1"/>
          </a:effectRef>
          <a:fontRef idx="minor">
            <a:schemeClr val="tx1"/>
          </a:fontRef>
        </p:style>
      </p:cxnSp>
      <p:sp>
        <p:nvSpPr>
          <p:cNvPr id="110" name="Прямоугольник 109"/>
          <p:cNvSpPr/>
          <p:nvPr/>
        </p:nvSpPr>
        <p:spPr>
          <a:xfrm>
            <a:off x="642910" y="4643446"/>
            <a:ext cx="364202" cy="461665"/>
          </a:xfrm>
          <a:prstGeom prst="rect">
            <a:avLst/>
          </a:prstGeom>
        </p:spPr>
        <p:txBody>
          <a:bodyPr wrap="square">
            <a:spAutoFit/>
          </a:bodyPr>
          <a:lstStyle/>
          <a:p>
            <a:r>
              <a:rPr lang="uk-UA" sz="2400" b="1" i="1" dirty="0" smtClean="0">
                <a:latin typeface="Times New Roman" pitchFamily="18" charset="0"/>
                <a:cs typeface="Times New Roman" pitchFamily="18" charset="0"/>
              </a:rPr>
              <a:t>а</a:t>
            </a:r>
            <a:endParaRPr lang="ru-RU" sz="2400" i="1" dirty="0"/>
          </a:p>
        </p:txBody>
      </p:sp>
      <p:sp>
        <p:nvSpPr>
          <p:cNvPr id="111" name="Прямоугольник 110"/>
          <p:cNvSpPr/>
          <p:nvPr/>
        </p:nvSpPr>
        <p:spPr>
          <a:xfrm>
            <a:off x="3929058" y="4572008"/>
            <a:ext cx="364202" cy="461665"/>
          </a:xfrm>
          <a:prstGeom prst="rect">
            <a:avLst/>
          </a:prstGeom>
        </p:spPr>
        <p:txBody>
          <a:bodyPr wrap="square">
            <a:spAutoFit/>
          </a:bodyPr>
          <a:lstStyle/>
          <a:p>
            <a:r>
              <a:rPr lang="uk-UA" sz="2400" b="1" i="1" dirty="0" smtClean="0">
                <a:latin typeface="Times New Roman" pitchFamily="18" charset="0"/>
                <a:cs typeface="Times New Roman" pitchFamily="18" charset="0"/>
              </a:rPr>
              <a:t>а</a:t>
            </a:r>
            <a:endParaRPr lang="ru-RU" sz="2400" i="1" dirty="0"/>
          </a:p>
        </p:txBody>
      </p:sp>
      <p:sp>
        <p:nvSpPr>
          <p:cNvPr id="112" name="Прямоугольник 111"/>
          <p:cNvSpPr/>
          <p:nvPr/>
        </p:nvSpPr>
        <p:spPr>
          <a:xfrm>
            <a:off x="7072330" y="4643446"/>
            <a:ext cx="364202" cy="461665"/>
          </a:xfrm>
          <a:prstGeom prst="rect">
            <a:avLst/>
          </a:prstGeom>
        </p:spPr>
        <p:txBody>
          <a:bodyPr wrap="square">
            <a:spAutoFit/>
          </a:bodyPr>
          <a:lstStyle/>
          <a:p>
            <a:r>
              <a:rPr lang="uk-UA" sz="2400" b="1" i="1" dirty="0" smtClean="0">
                <a:latin typeface="Times New Roman" pitchFamily="18" charset="0"/>
                <a:cs typeface="Times New Roman" pitchFamily="18" charset="0"/>
              </a:rPr>
              <a:t>а</a:t>
            </a:r>
            <a:endParaRPr lang="ru-RU" sz="2400" i="1" dirty="0"/>
          </a:p>
        </p:txBody>
      </p:sp>
      <p:sp>
        <p:nvSpPr>
          <p:cNvPr id="118" name="Прямоугольник 117"/>
          <p:cNvSpPr/>
          <p:nvPr/>
        </p:nvSpPr>
        <p:spPr>
          <a:xfrm>
            <a:off x="7715272" y="4572008"/>
            <a:ext cx="364202" cy="461665"/>
          </a:xfrm>
          <a:prstGeom prst="rect">
            <a:avLst/>
          </a:prstGeom>
        </p:spPr>
        <p:txBody>
          <a:bodyPr wrap="square">
            <a:spAutoFit/>
          </a:bodyPr>
          <a:lstStyle/>
          <a:p>
            <a:r>
              <a:rPr lang="en-US" sz="2400" b="1" i="1" dirty="0" smtClean="0">
                <a:latin typeface="Times New Roman" pitchFamily="18" charset="0"/>
                <a:cs typeface="Times New Roman" pitchFamily="18" charset="0"/>
              </a:rPr>
              <a:t>b</a:t>
            </a:r>
            <a:endParaRPr lang="ru-RU" sz="2400" i="1" dirty="0"/>
          </a:p>
        </p:txBody>
      </p:sp>
      <p:sp>
        <p:nvSpPr>
          <p:cNvPr id="121" name="Прямоугольник 120"/>
          <p:cNvSpPr/>
          <p:nvPr/>
        </p:nvSpPr>
        <p:spPr>
          <a:xfrm>
            <a:off x="4714876" y="4572008"/>
            <a:ext cx="364202" cy="461665"/>
          </a:xfrm>
          <a:prstGeom prst="rect">
            <a:avLst/>
          </a:prstGeom>
        </p:spPr>
        <p:txBody>
          <a:bodyPr wrap="square">
            <a:spAutoFit/>
          </a:bodyPr>
          <a:lstStyle/>
          <a:p>
            <a:r>
              <a:rPr lang="en-US" sz="2400" b="1" i="1" dirty="0" smtClean="0">
                <a:latin typeface="Times New Roman" pitchFamily="18" charset="0"/>
                <a:cs typeface="Times New Roman" pitchFamily="18" charset="0"/>
              </a:rPr>
              <a:t>b</a:t>
            </a:r>
            <a:endParaRPr lang="ru-RU" sz="2400" i="1" dirty="0"/>
          </a:p>
        </p:txBody>
      </p:sp>
      <p:sp>
        <p:nvSpPr>
          <p:cNvPr id="122" name="Прямоугольник 121"/>
          <p:cNvSpPr/>
          <p:nvPr/>
        </p:nvSpPr>
        <p:spPr>
          <a:xfrm>
            <a:off x="1214414" y="5500702"/>
            <a:ext cx="364202" cy="461665"/>
          </a:xfrm>
          <a:prstGeom prst="rect">
            <a:avLst/>
          </a:prstGeom>
        </p:spPr>
        <p:txBody>
          <a:bodyPr wrap="square">
            <a:spAutoFit/>
          </a:bodyPr>
          <a:lstStyle/>
          <a:p>
            <a:r>
              <a:rPr lang="en-US" sz="2400" b="1" i="1" dirty="0" smtClean="0">
                <a:latin typeface="Times New Roman" pitchFamily="18" charset="0"/>
                <a:cs typeface="Times New Roman" pitchFamily="18" charset="0"/>
              </a:rPr>
              <a:t>b</a:t>
            </a:r>
            <a:endParaRPr lang="ru-RU" sz="2400" i="1" dirty="0"/>
          </a:p>
        </p:txBody>
      </p:sp>
      <p:sp>
        <p:nvSpPr>
          <p:cNvPr id="123" name="Прямоугольник 122"/>
          <p:cNvSpPr/>
          <p:nvPr/>
        </p:nvSpPr>
        <p:spPr>
          <a:xfrm>
            <a:off x="7215206" y="5572140"/>
            <a:ext cx="364202" cy="461665"/>
          </a:xfrm>
          <a:prstGeom prst="rect">
            <a:avLst/>
          </a:prstGeom>
        </p:spPr>
        <p:txBody>
          <a:bodyPr wrap="square">
            <a:spAutoFit/>
          </a:bodyPr>
          <a:lstStyle/>
          <a:p>
            <a:r>
              <a:rPr lang="en-US" sz="2400" b="1" i="1" dirty="0" smtClean="0">
                <a:latin typeface="Times New Roman" pitchFamily="18" charset="0"/>
                <a:cs typeface="Times New Roman" pitchFamily="18" charset="0"/>
              </a:rPr>
              <a:t>c</a:t>
            </a:r>
            <a:endParaRPr lang="ru-RU" sz="2400" i="1" dirty="0"/>
          </a:p>
        </p:txBody>
      </p:sp>
      <p:sp>
        <p:nvSpPr>
          <p:cNvPr id="124" name="Прямоугольник 123"/>
          <p:cNvSpPr/>
          <p:nvPr/>
        </p:nvSpPr>
        <p:spPr>
          <a:xfrm>
            <a:off x="1428728" y="4643446"/>
            <a:ext cx="364202" cy="461665"/>
          </a:xfrm>
          <a:prstGeom prst="rect">
            <a:avLst/>
          </a:prstGeom>
        </p:spPr>
        <p:txBody>
          <a:bodyPr wrap="square">
            <a:spAutoFit/>
          </a:bodyPr>
          <a:lstStyle/>
          <a:p>
            <a:r>
              <a:rPr lang="en-US" sz="2400" b="1" i="1" dirty="0" smtClean="0">
                <a:latin typeface="Times New Roman" pitchFamily="18" charset="0"/>
                <a:cs typeface="Times New Roman" pitchFamily="18" charset="0"/>
              </a:rPr>
              <a:t>c</a:t>
            </a:r>
            <a:endParaRPr lang="ru-RU" sz="2400" i="1" dirty="0"/>
          </a:p>
        </p:txBody>
      </p:sp>
      <p:sp>
        <p:nvSpPr>
          <p:cNvPr id="125" name="Прямоугольник 124"/>
          <p:cNvSpPr/>
          <p:nvPr/>
        </p:nvSpPr>
        <p:spPr>
          <a:xfrm>
            <a:off x="4000496" y="5500702"/>
            <a:ext cx="292764" cy="461665"/>
          </a:xfrm>
          <a:prstGeom prst="rect">
            <a:avLst/>
          </a:prstGeom>
        </p:spPr>
        <p:txBody>
          <a:bodyPr wrap="square">
            <a:spAutoFit/>
          </a:bodyPr>
          <a:lstStyle/>
          <a:p>
            <a:r>
              <a:rPr lang="en-US" sz="2400" b="1" i="1" dirty="0" smtClean="0">
                <a:latin typeface="Times New Roman" pitchFamily="18" charset="0"/>
                <a:cs typeface="Times New Roman" pitchFamily="18" charset="0"/>
              </a:rPr>
              <a:t>c</a:t>
            </a:r>
            <a:endParaRPr lang="ru-RU" sz="2400" i="1" dirty="0"/>
          </a:p>
        </p:txBody>
      </p:sp>
      <p:sp>
        <p:nvSpPr>
          <p:cNvPr id="128" name="Прямоугольник 127"/>
          <p:cNvSpPr/>
          <p:nvPr/>
        </p:nvSpPr>
        <p:spPr>
          <a:xfrm>
            <a:off x="4500562" y="5572140"/>
            <a:ext cx="364202" cy="461665"/>
          </a:xfrm>
          <a:prstGeom prst="rect">
            <a:avLst/>
          </a:prstGeom>
        </p:spPr>
        <p:txBody>
          <a:bodyPr wrap="square">
            <a:spAutoFit/>
          </a:bodyPr>
          <a:lstStyle/>
          <a:p>
            <a:r>
              <a:rPr lang="en-US" sz="2400" b="1" i="1" dirty="0" smtClean="0">
                <a:latin typeface="Times New Roman" pitchFamily="18" charset="0"/>
                <a:cs typeface="Times New Roman" pitchFamily="18" charset="0"/>
              </a:rPr>
              <a:t>d</a:t>
            </a:r>
            <a:endParaRPr lang="ru-RU" sz="2400" i="1" dirty="0"/>
          </a:p>
        </p:txBody>
      </p:sp>
      <p:sp>
        <p:nvSpPr>
          <p:cNvPr id="129" name="Прямоугольник 128"/>
          <p:cNvSpPr/>
          <p:nvPr/>
        </p:nvSpPr>
        <p:spPr>
          <a:xfrm>
            <a:off x="7572396" y="5500702"/>
            <a:ext cx="364202" cy="461665"/>
          </a:xfrm>
          <a:prstGeom prst="rect">
            <a:avLst/>
          </a:prstGeom>
        </p:spPr>
        <p:txBody>
          <a:bodyPr wrap="square">
            <a:spAutoFit/>
          </a:bodyPr>
          <a:lstStyle/>
          <a:p>
            <a:r>
              <a:rPr lang="en-US" sz="2400" b="1" i="1" dirty="0" smtClean="0">
                <a:latin typeface="Times New Roman" pitchFamily="18" charset="0"/>
                <a:cs typeface="Times New Roman" pitchFamily="18" charset="0"/>
              </a:rPr>
              <a:t>d</a:t>
            </a:r>
            <a:endParaRPr lang="ru-RU" sz="2400" i="1" dirty="0"/>
          </a:p>
        </p:txBody>
      </p:sp>
      <p:sp>
        <p:nvSpPr>
          <p:cNvPr id="130" name="Содержимое 2"/>
          <p:cNvSpPr txBox="1">
            <a:spLocks/>
          </p:cNvSpPr>
          <p:nvPr/>
        </p:nvSpPr>
        <p:spPr bwMode="auto">
          <a:xfrm>
            <a:off x="357158" y="6000768"/>
            <a:ext cx="1785950" cy="4286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lang="en-US" sz="2000" b="1" i="1" kern="0" dirty="0" smtClean="0">
                <a:latin typeface="Times New Roman" pitchFamily="18" charset="0"/>
                <a:cs typeface="Times New Roman" pitchFamily="18" charset="0"/>
              </a:rPr>
              <a:t>c</a:t>
            </a:r>
            <a:r>
              <a:rPr kumimoji="0" lang="en-US" sz="2000" b="1"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&gt; a,</a:t>
            </a:r>
            <a:r>
              <a:rPr kumimoji="0" lang="en-US" sz="2000" b="1" i="1" u="none" strike="noStrike" kern="0" cap="none" spc="0" normalizeH="0" noProof="0" dirty="0" smtClean="0">
                <a:ln>
                  <a:noFill/>
                </a:ln>
                <a:solidFill>
                  <a:schemeClr val="tx1"/>
                </a:solidFill>
                <a:effectLst/>
                <a:uLnTx/>
                <a:uFillTx/>
                <a:latin typeface="Times New Roman" pitchFamily="18" charset="0"/>
                <a:ea typeface="+mn-ea"/>
                <a:cs typeface="Times New Roman" pitchFamily="18" charset="0"/>
              </a:rPr>
              <a:t>    c</a:t>
            </a:r>
            <a:r>
              <a:rPr lang="en-US" sz="2000" b="1" i="1" kern="0" dirty="0" smtClean="0">
                <a:latin typeface="Times New Roman" pitchFamily="18" charset="0"/>
                <a:cs typeface="Times New Roman" pitchFamily="18" charset="0"/>
              </a:rPr>
              <a:t> &gt; b</a:t>
            </a:r>
            <a:endParaRPr kumimoji="0" lang="ru-RU" sz="2000" b="1"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
        <p:nvSpPr>
          <p:cNvPr id="131" name="Содержимое 2"/>
          <p:cNvSpPr txBox="1">
            <a:spLocks/>
          </p:cNvSpPr>
          <p:nvPr/>
        </p:nvSpPr>
        <p:spPr bwMode="auto">
          <a:xfrm>
            <a:off x="3143240" y="6000768"/>
            <a:ext cx="2571768" cy="8572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fontAlgn="base">
              <a:spcBef>
                <a:spcPct val="20000"/>
              </a:spcBef>
              <a:spcAft>
                <a:spcPct val="0"/>
              </a:spcAft>
            </a:pPr>
            <a:r>
              <a:rPr lang="uk-UA" sz="2000" b="1" i="1" kern="0" dirty="0" smtClean="0">
                <a:latin typeface="Times New Roman" pitchFamily="18" charset="0"/>
                <a:cs typeface="Times New Roman" pitchFamily="18" charset="0"/>
              </a:rPr>
              <a:t>Якщо  </a:t>
            </a:r>
            <a:r>
              <a:rPr kumimoji="0" lang="en-US" sz="2000" b="1"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a</a:t>
            </a:r>
            <a:r>
              <a:rPr kumimoji="0" lang="uk-UA" sz="2000" b="1"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 </a:t>
            </a:r>
            <a:r>
              <a:rPr lang="en-US" sz="2000" b="1" i="1" kern="0" dirty="0" smtClean="0">
                <a:latin typeface="Times New Roman" pitchFamily="18" charset="0"/>
                <a:cs typeface="Times New Roman" pitchFamily="18" charset="0"/>
              </a:rPr>
              <a:t>b</a:t>
            </a:r>
            <a:r>
              <a:rPr kumimoji="0" lang="en-US" sz="2000" b="1"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uk-UA" sz="2000" b="1"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то </a:t>
            </a:r>
            <a:r>
              <a:rPr kumimoji="0" lang="en-US" sz="2000" b="1" i="1" u="none" strike="noStrike" kern="0" cap="none" spc="0" normalizeH="0" noProof="0" dirty="0" smtClean="0">
                <a:ln>
                  <a:noFill/>
                </a:ln>
                <a:solidFill>
                  <a:schemeClr val="tx1"/>
                </a:solidFill>
                <a:effectLst/>
                <a:uLnTx/>
                <a:uFillTx/>
                <a:latin typeface="Times New Roman" pitchFamily="18" charset="0"/>
                <a:ea typeface="+mn-ea"/>
                <a:cs typeface="Times New Roman" pitchFamily="18" charset="0"/>
              </a:rPr>
              <a:t>c</a:t>
            </a:r>
            <a:r>
              <a:rPr lang="uk-UA" sz="2000" b="1" i="1" kern="0" noProof="0" dirty="0" smtClean="0">
                <a:latin typeface="Times New Roman" pitchFamily="18" charset="0"/>
                <a:cs typeface="Times New Roman" pitchFamily="18" charset="0"/>
              </a:rPr>
              <a:t> =</a:t>
            </a:r>
            <a:r>
              <a:rPr lang="en-US" sz="2000" b="1" i="1" kern="0" noProof="0" dirty="0" smtClean="0">
                <a:latin typeface="Times New Roman" pitchFamily="18" charset="0"/>
                <a:cs typeface="Times New Roman" pitchFamily="18" charset="0"/>
              </a:rPr>
              <a:t> d </a:t>
            </a:r>
          </a:p>
          <a:p>
            <a:pPr marL="342900" indent="-342900" fontAlgn="base">
              <a:spcBef>
                <a:spcPct val="20000"/>
              </a:spcBef>
              <a:spcAft>
                <a:spcPct val="0"/>
              </a:spcAft>
            </a:pPr>
            <a:r>
              <a:rPr lang="uk-UA" sz="2000" b="1" i="1" kern="0" dirty="0" smtClean="0">
                <a:latin typeface="Times New Roman" pitchFamily="18" charset="0"/>
                <a:cs typeface="Times New Roman" pitchFamily="18" charset="0"/>
              </a:rPr>
              <a:t>Якщо</a:t>
            </a:r>
            <a:r>
              <a:rPr lang="en-US" sz="2000" b="1" i="1" kern="0" dirty="0" smtClean="0">
                <a:latin typeface="Times New Roman" pitchFamily="18" charset="0"/>
                <a:cs typeface="Times New Roman" pitchFamily="18" charset="0"/>
              </a:rPr>
              <a:t>  c</a:t>
            </a:r>
            <a:r>
              <a:rPr lang="uk-UA" sz="2000" b="1" i="1" kern="0" dirty="0" smtClean="0">
                <a:latin typeface="Times New Roman" pitchFamily="18" charset="0"/>
                <a:cs typeface="Times New Roman" pitchFamily="18" charset="0"/>
              </a:rPr>
              <a:t> =</a:t>
            </a:r>
            <a:r>
              <a:rPr lang="en-US" sz="2000" b="1" i="1" kern="0" dirty="0" smtClean="0">
                <a:latin typeface="Times New Roman" pitchFamily="18" charset="0"/>
                <a:cs typeface="Times New Roman" pitchFamily="18" charset="0"/>
              </a:rPr>
              <a:t> d ,</a:t>
            </a:r>
            <a:r>
              <a:rPr lang="uk-UA" sz="2000" b="1" i="1" kern="0" dirty="0" smtClean="0">
                <a:latin typeface="Times New Roman" pitchFamily="18" charset="0"/>
                <a:cs typeface="Times New Roman" pitchFamily="18" charset="0"/>
              </a:rPr>
              <a:t> то </a:t>
            </a:r>
            <a:r>
              <a:rPr lang="en-US" sz="2000" b="1" i="1" kern="0" dirty="0" smtClean="0">
                <a:latin typeface="Times New Roman" pitchFamily="18" charset="0"/>
                <a:cs typeface="Times New Roman" pitchFamily="18" charset="0"/>
              </a:rPr>
              <a:t>a</a:t>
            </a:r>
            <a:r>
              <a:rPr lang="uk-UA" sz="2000" b="1" i="1" kern="0" dirty="0" smtClean="0">
                <a:latin typeface="Times New Roman" pitchFamily="18" charset="0"/>
                <a:cs typeface="Times New Roman" pitchFamily="18" charset="0"/>
              </a:rPr>
              <a:t> = </a:t>
            </a:r>
            <a:r>
              <a:rPr lang="en-US" sz="2000" b="1" i="1" kern="0" dirty="0" smtClean="0">
                <a:latin typeface="Times New Roman" pitchFamily="18" charset="0"/>
                <a:cs typeface="Times New Roman" pitchFamily="18" charset="0"/>
              </a:rPr>
              <a:t>b</a:t>
            </a:r>
            <a:r>
              <a:rPr lang="uk-UA" sz="2000" b="1" i="1" kern="0" dirty="0" smtClean="0">
                <a:latin typeface="Times New Roman" pitchFamily="18" charset="0"/>
                <a:cs typeface="Times New Roman" pitchFamily="18" charset="0"/>
              </a:rPr>
              <a:t> </a:t>
            </a:r>
            <a:endParaRPr lang="ru-RU" sz="2000" b="1" i="1" kern="0" dirty="0" smtClean="0">
              <a:latin typeface="Times New Roman" pitchFamily="18" charset="0"/>
              <a:cs typeface="Times New Roman" pitchFamily="18" charset="0"/>
            </a:endParaRPr>
          </a:p>
          <a:p>
            <a:pPr marL="342900" lvl="0" indent="-342900" fontAlgn="base">
              <a:spcBef>
                <a:spcPct val="20000"/>
              </a:spcBef>
              <a:spcAft>
                <a:spcPct val="0"/>
              </a:spcAft>
            </a:pPr>
            <a:endParaRPr lang="en-US" sz="2400" b="1" i="1" kern="0" noProof="0" dirty="0" smtClean="0">
              <a:latin typeface="Times New Roman" pitchFamily="18" charset="0"/>
              <a:cs typeface="Times New Roman" pitchFamily="18" charset="0"/>
            </a:endParaRPr>
          </a:p>
          <a:p>
            <a:pPr marL="342900" lvl="0" indent="-342900" fontAlgn="base">
              <a:spcBef>
                <a:spcPct val="20000"/>
              </a:spcBef>
              <a:spcAft>
                <a:spcPct val="0"/>
              </a:spcAft>
            </a:pPr>
            <a:r>
              <a:rPr lang="uk-UA" sz="2400" b="1" i="1" kern="0" noProof="0" dirty="0" smtClean="0">
                <a:latin typeface="Times New Roman" pitchFamily="18" charset="0"/>
                <a:cs typeface="Times New Roman" pitchFamily="18" charset="0"/>
              </a:rPr>
              <a:t> </a:t>
            </a:r>
            <a:endParaRPr kumimoji="0" lang="ru-RU" sz="2400" b="1"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
        <p:nvSpPr>
          <p:cNvPr id="135" name="Содержимое 2"/>
          <p:cNvSpPr txBox="1">
            <a:spLocks/>
          </p:cNvSpPr>
          <p:nvPr/>
        </p:nvSpPr>
        <p:spPr bwMode="auto">
          <a:xfrm>
            <a:off x="6429388" y="6072206"/>
            <a:ext cx="2714612" cy="7857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fontAlgn="base">
              <a:spcBef>
                <a:spcPct val="20000"/>
              </a:spcBef>
              <a:spcAft>
                <a:spcPct val="0"/>
              </a:spcAft>
            </a:pPr>
            <a:r>
              <a:rPr lang="uk-UA" sz="2000" b="1" i="1" kern="0" dirty="0" smtClean="0">
                <a:latin typeface="Times New Roman" pitchFamily="18" charset="0"/>
                <a:cs typeface="Times New Roman" pitchFamily="18" charset="0"/>
              </a:rPr>
              <a:t>Якщо</a:t>
            </a:r>
            <a:r>
              <a:rPr lang="en-US" sz="2000" b="1" i="1" kern="0" dirty="0" smtClean="0">
                <a:latin typeface="Times New Roman" pitchFamily="18" charset="0"/>
                <a:cs typeface="Times New Roman" pitchFamily="18" charset="0"/>
              </a:rPr>
              <a:t>  c</a:t>
            </a:r>
            <a:r>
              <a:rPr lang="uk-UA" sz="2000" b="1" i="1" kern="0" dirty="0" smtClean="0">
                <a:latin typeface="Times New Roman" pitchFamily="18" charset="0"/>
                <a:cs typeface="Times New Roman" pitchFamily="18" charset="0"/>
              </a:rPr>
              <a:t> &gt;</a:t>
            </a:r>
            <a:r>
              <a:rPr lang="en-US" sz="2000" b="1" i="1" kern="0" dirty="0" smtClean="0">
                <a:latin typeface="Times New Roman" pitchFamily="18" charset="0"/>
                <a:cs typeface="Times New Roman" pitchFamily="18" charset="0"/>
              </a:rPr>
              <a:t> d ,</a:t>
            </a:r>
            <a:r>
              <a:rPr lang="uk-UA" sz="2000" b="1" i="1" kern="0" dirty="0" smtClean="0">
                <a:latin typeface="Times New Roman" pitchFamily="18" charset="0"/>
                <a:cs typeface="Times New Roman" pitchFamily="18" charset="0"/>
              </a:rPr>
              <a:t> то </a:t>
            </a:r>
            <a:r>
              <a:rPr lang="en-US" sz="2000" b="1" i="1" kern="0" dirty="0" smtClean="0">
                <a:latin typeface="Times New Roman" pitchFamily="18" charset="0"/>
                <a:cs typeface="Times New Roman" pitchFamily="18" charset="0"/>
              </a:rPr>
              <a:t>a</a:t>
            </a:r>
            <a:r>
              <a:rPr lang="uk-UA" sz="2000" b="1" i="1" kern="0" dirty="0" smtClean="0">
                <a:latin typeface="Times New Roman" pitchFamily="18" charset="0"/>
                <a:cs typeface="Times New Roman" pitchFamily="18" charset="0"/>
              </a:rPr>
              <a:t> &gt; </a:t>
            </a:r>
            <a:r>
              <a:rPr lang="en-US" sz="2000" b="1" i="1" kern="0" dirty="0" smtClean="0">
                <a:latin typeface="Times New Roman" pitchFamily="18" charset="0"/>
                <a:cs typeface="Times New Roman" pitchFamily="18" charset="0"/>
              </a:rPr>
              <a:t>b</a:t>
            </a:r>
            <a:r>
              <a:rPr lang="uk-UA" sz="2000" b="1" i="1" kern="0" dirty="0" smtClean="0">
                <a:latin typeface="Times New Roman" pitchFamily="18" charset="0"/>
                <a:cs typeface="Times New Roman" pitchFamily="18" charset="0"/>
              </a:rPr>
              <a:t> </a:t>
            </a:r>
            <a:endParaRPr lang="ru-RU" sz="2000" b="1" i="1" kern="0" dirty="0" smtClean="0">
              <a:latin typeface="Times New Roman" pitchFamily="18" charset="0"/>
              <a:cs typeface="Times New Roman" pitchFamily="18" charset="0"/>
            </a:endParaRPr>
          </a:p>
          <a:p>
            <a:pPr marL="342900" indent="-342900" fontAlgn="base">
              <a:spcBef>
                <a:spcPct val="20000"/>
              </a:spcBef>
              <a:spcAft>
                <a:spcPct val="0"/>
              </a:spcAft>
            </a:pPr>
            <a:r>
              <a:rPr lang="uk-UA" sz="2000" b="1" i="1" kern="0" dirty="0" smtClean="0">
                <a:latin typeface="Times New Roman" pitchFamily="18" charset="0"/>
                <a:cs typeface="Times New Roman" pitchFamily="18" charset="0"/>
              </a:rPr>
              <a:t>Якщо  </a:t>
            </a:r>
            <a:r>
              <a:rPr kumimoji="0" lang="en-US" sz="2000" b="1"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a</a:t>
            </a:r>
            <a:r>
              <a:rPr kumimoji="0" lang="uk-UA" sz="2000" b="1"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&gt;</a:t>
            </a:r>
            <a:r>
              <a:rPr lang="en-US" sz="2000" b="1" i="1" kern="0" dirty="0" smtClean="0">
                <a:latin typeface="Times New Roman" pitchFamily="18" charset="0"/>
                <a:cs typeface="Times New Roman" pitchFamily="18" charset="0"/>
              </a:rPr>
              <a:t>b</a:t>
            </a:r>
            <a:r>
              <a:rPr kumimoji="0" lang="en-US" sz="2000" b="1"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uk-UA" sz="2000" b="1"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то </a:t>
            </a:r>
            <a:r>
              <a:rPr kumimoji="0" lang="en-US" sz="2000" b="1" i="1" u="none" strike="noStrike" kern="0" cap="none" spc="0" normalizeH="0" noProof="0" dirty="0" smtClean="0">
                <a:ln>
                  <a:noFill/>
                </a:ln>
                <a:solidFill>
                  <a:schemeClr val="tx1"/>
                </a:solidFill>
                <a:effectLst/>
                <a:uLnTx/>
                <a:uFillTx/>
                <a:latin typeface="Times New Roman" pitchFamily="18" charset="0"/>
                <a:ea typeface="+mn-ea"/>
                <a:cs typeface="Times New Roman" pitchFamily="18" charset="0"/>
              </a:rPr>
              <a:t>c</a:t>
            </a:r>
            <a:r>
              <a:rPr lang="uk-UA" sz="2000" b="1" i="1" kern="0" noProof="0" dirty="0" smtClean="0">
                <a:latin typeface="Times New Roman" pitchFamily="18" charset="0"/>
                <a:cs typeface="Times New Roman" pitchFamily="18" charset="0"/>
              </a:rPr>
              <a:t> &gt;</a:t>
            </a:r>
            <a:r>
              <a:rPr lang="en-US" sz="2000" b="1" i="1" kern="0" noProof="0" dirty="0" smtClean="0">
                <a:latin typeface="Times New Roman" pitchFamily="18" charset="0"/>
                <a:cs typeface="Times New Roman" pitchFamily="18" charset="0"/>
              </a:rPr>
              <a:t> d </a:t>
            </a:r>
          </a:p>
          <a:p>
            <a:pPr marL="342900" lvl="0" indent="-342900" fontAlgn="base">
              <a:spcBef>
                <a:spcPct val="20000"/>
              </a:spcBef>
              <a:spcAft>
                <a:spcPct val="0"/>
              </a:spcAft>
            </a:pPr>
            <a:endParaRPr lang="en-US" sz="2400" b="1" i="1" kern="0" noProof="0" dirty="0" smtClean="0">
              <a:latin typeface="Times New Roman" pitchFamily="18" charset="0"/>
              <a:cs typeface="Times New Roman" pitchFamily="18" charset="0"/>
            </a:endParaRPr>
          </a:p>
          <a:p>
            <a:pPr marL="342900" lvl="0" indent="-342900" fontAlgn="base">
              <a:spcBef>
                <a:spcPct val="20000"/>
              </a:spcBef>
              <a:spcAft>
                <a:spcPct val="0"/>
              </a:spcAft>
            </a:pPr>
            <a:r>
              <a:rPr lang="uk-UA" sz="2400" b="1" i="1" kern="0" noProof="0" dirty="0" smtClean="0">
                <a:latin typeface="Times New Roman" pitchFamily="18" charset="0"/>
                <a:cs typeface="Times New Roman" pitchFamily="18" charset="0"/>
              </a:rPr>
              <a:t> </a:t>
            </a:r>
            <a:endParaRPr kumimoji="0" lang="ru-RU" sz="2400" b="1"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857620" y="1928802"/>
            <a:ext cx="4929222" cy="4043378"/>
          </a:xfrm>
        </p:spPr>
        <p:txBody>
          <a:bodyPr/>
          <a:lstStyle/>
          <a:p>
            <a:pPr algn="just">
              <a:buNone/>
            </a:pPr>
            <a:r>
              <a:rPr lang="uk-UA" sz="2800" dirty="0" smtClean="0"/>
              <a:t>    На відміну  від  площини, де  з  даної    точки   до   прямої можна   провести   тільки дві рівні   похилі,   у  просторі   з точки   до площини   можна провести         нескінченну множину   рівних    похилих, основи    яких     утворюють коло.</a:t>
            </a:r>
            <a:endParaRPr lang="ru-RU" sz="2800" dirty="0" smtClean="0"/>
          </a:p>
          <a:p>
            <a:pPr>
              <a:buNone/>
            </a:pPr>
            <a:endParaRPr lang="ru-RU" dirty="0"/>
          </a:p>
        </p:txBody>
      </p:sp>
      <p:sp>
        <p:nvSpPr>
          <p:cNvPr id="4" name="Заголовок 1"/>
          <p:cNvSpPr>
            <a:spLocks noGrp="1"/>
          </p:cNvSpPr>
          <p:nvPr>
            <p:ph type="title"/>
          </p:nvPr>
        </p:nvSpPr>
        <p:spPr>
          <a:xfrm>
            <a:off x="428596" y="0"/>
            <a:ext cx="8229600" cy="1143000"/>
          </a:xfrm>
          <a:effectLst>
            <a:outerShdw blurRad="50800" dist="38100" dir="5400000" algn="t" rotWithShape="0">
              <a:prstClr val="black">
                <a:alpha val="40000"/>
              </a:prstClr>
            </a:outerShdw>
          </a:effectLst>
        </p:spPr>
        <p:txBody>
          <a:bodyPr/>
          <a:lstStyle/>
          <a:p>
            <a:r>
              <a:rPr lang="uk-UA" b="1" dirty="0" smtClean="0">
                <a:solidFill>
                  <a:srgbClr val="2E6B70"/>
                </a:solidFill>
              </a:rPr>
              <a:t>Властивості перпендикуляра й похилої</a:t>
            </a:r>
            <a:endParaRPr lang="ru-RU" dirty="0">
              <a:solidFill>
                <a:srgbClr val="2E6B70"/>
              </a:solidFill>
            </a:endParaRPr>
          </a:p>
        </p:txBody>
      </p:sp>
      <p:cxnSp>
        <p:nvCxnSpPr>
          <p:cNvPr id="5" name="Прямая соединительная линия 4"/>
          <p:cNvCxnSpPr/>
          <p:nvPr/>
        </p:nvCxnSpPr>
        <p:spPr>
          <a:xfrm>
            <a:off x="0" y="3286124"/>
            <a:ext cx="3714744" cy="0"/>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 name="Прямая соединительная линия 5"/>
          <p:cNvCxnSpPr/>
          <p:nvPr/>
        </p:nvCxnSpPr>
        <p:spPr>
          <a:xfrm rot="5400000" flipH="1" flipV="1">
            <a:off x="821505" y="2321711"/>
            <a:ext cx="1928826" cy="0"/>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rot="5400000" flipH="1" flipV="1">
            <a:off x="357158" y="1857364"/>
            <a:ext cx="1928826" cy="928694"/>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a:endCxn id="41" idx="3"/>
          </p:cNvCxnSpPr>
          <p:nvPr/>
        </p:nvCxnSpPr>
        <p:spPr>
          <a:xfrm rot="5400000">
            <a:off x="165690" y="4732400"/>
            <a:ext cx="2423563" cy="959771"/>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a:endCxn id="41" idx="2"/>
          </p:cNvCxnSpPr>
          <p:nvPr/>
        </p:nvCxnSpPr>
        <p:spPr>
          <a:xfrm rot="5400000">
            <a:off x="128558" y="4371980"/>
            <a:ext cx="2100274" cy="1357322"/>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rot="16200000" flipH="1">
            <a:off x="1285852" y="1857364"/>
            <a:ext cx="1928826" cy="928694"/>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a:endCxn id="41" idx="7"/>
          </p:cNvCxnSpPr>
          <p:nvPr/>
        </p:nvCxnSpPr>
        <p:spPr>
          <a:xfrm rot="16200000" flipH="1">
            <a:off x="1448749" y="4409110"/>
            <a:ext cx="1776985" cy="959771"/>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rot="5400000" flipH="1" flipV="1">
            <a:off x="821505" y="5036355"/>
            <a:ext cx="2071702" cy="0"/>
          </a:xfrm>
          <a:prstGeom prst="line">
            <a:avLst/>
          </a:prstGeom>
          <a:ln w="38100">
            <a:solidFill>
              <a:schemeClr val="accent1">
                <a:lumMod val="50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a:endCxn id="41" idx="5"/>
          </p:cNvCxnSpPr>
          <p:nvPr/>
        </p:nvCxnSpPr>
        <p:spPr>
          <a:xfrm rot="16200000" flipH="1">
            <a:off x="1125460" y="4732399"/>
            <a:ext cx="2423563" cy="959771"/>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rot="16200000" flipH="1">
            <a:off x="821505" y="5107793"/>
            <a:ext cx="2500330" cy="428628"/>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a:off x="1785918" y="3071810"/>
            <a:ext cx="285752" cy="0"/>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Прямая соединительная линия 25"/>
          <p:cNvCxnSpPr/>
          <p:nvPr/>
        </p:nvCxnSpPr>
        <p:spPr>
          <a:xfrm rot="5400000">
            <a:off x="1964513" y="3178967"/>
            <a:ext cx="214314" cy="0"/>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p:nvPr/>
        </p:nvCxnSpPr>
        <p:spPr>
          <a:xfrm rot="5400000">
            <a:off x="1393009" y="6107925"/>
            <a:ext cx="214314" cy="0"/>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Прямая соединительная линия 27"/>
          <p:cNvCxnSpPr/>
          <p:nvPr/>
        </p:nvCxnSpPr>
        <p:spPr>
          <a:xfrm flipV="1">
            <a:off x="1500166" y="5857892"/>
            <a:ext cx="357190" cy="142876"/>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Содержимое 2"/>
          <p:cNvSpPr txBox="1">
            <a:spLocks/>
          </p:cNvSpPr>
          <p:nvPr/>
        </p:nvSpPr>
        <p:spPr bwMode="auto">
          <a:xfrm>
            <a:off x="0" y="2857496"/>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smtClean="0">
                <a:solidFill>
                  <a:schemeClr val="accent1">
                    <a:lumMod val="25000"/>
                  </a:schemeClr>
                </a:solidFill>
                <a:latin typeface="Times New Roman" pitchFamily="18" charset="0"/>
                <a:cs typeface="Times New Roman" pitchFamily="18" charset="0"/>
              </a:rPr>
              <a:t>а</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41" name="Овал 40"/>
          <p:cNvSpPr/>
          <p:nvPr/>
        </p:nvSpPr>
        <p:spPr>
          <a:xfrm>
            <a:off x="500034" y="5643578"/>
            <a:ext cx="2714644" cy="914400"/>
          </a:xfrm>
          <a:prstGeom prst="ellipse">
            <a:avLst/>
          </a:prstGeom>
          <a:noFill/>
          <a:ln w="38100">
            <a:solidFill>
              <a:srgbClr val="2E6B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55" name="Прямая соединительная линия 54"/>
          <p:cNvCxnSpPr>
            <a:endCxn id="41" idx="3"/>
          </p:cNvCxnSpPr>
          <p:nvPr/>
        </p:nvCxnSpPr>
        <p:spPr>
          <a:xfrm rot="10800000" flipV="1">
            <a:off x="897586" y="6072205"/>
            <a:ext cx="959771" cy="351861"/>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Прямая соединительная линия 59"/>
          <p:cNvCxnSpPr>
            <a:endCxn id="41" idx="7"/>
          </p:cNvCxnSpPr>
          <p:nvPr/>
        </p:nvCxnSpPr>
        <p:spPr>
          <a:xfrm flipV="1">
            <a:off x="1857356" y="5777489"/>
            <a:ext cx="959771" cy="294717"/>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1" name="Прямая соединительная линия 60"/>
          <p:cNvCxnSpPr/>
          <p:nvPr/>
        </p:nvCxnSpPr>
        <p:spPr>
          <a:xfrm rot="16200000" flipH="1">
            <a:off x="1821637" y="6107925"/>
            <a:ext cx="500066" cy="428628"/>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Прямая соединительная линия 61"/>
          <p:cNvCxnSpPr>
            <a:endCxn id="41" idx="5"/>
          </p:cNvCxnSpPr>
          <p:nvPr/>
        </p:nvCxnSpPr>
        <p:spPr>
          <a:xfrm>
            <a:off x="1928794" y="6072206"/>
            <a:ext cx="888333" cy="351861"/>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Прямая соединительная линия 62"/>
          <p:cNvCxnSpPr/>
          <p:nvPr/>
        </p:nvCxnSpPr>
        <p:spPr>
          <a:xfrm>
            <a:off x="500034" y="6072206"/>
            <a:ext cx="1357322"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868" y="1600200"/>
            <a:ext cx="5357850" cy="4543444"/>
          </a:xfrm>
        </p:spPr>
        <p:txBody>
          <a:bodyPr/>
          <a:lstStyle/>
          <a:p>
            <a:pPr algn="just">
              <a:buNone/>
            </a:pPr>
            <a:r>
              <a:rPr lang="uk-UA" dirty="0" smtClean="0"/>
              <a:t>    </a:t>
            </a:r>
            <a:r>
              <a:rPr lang="uk-UA" sz="2800" dirty="0" smtClean="0"/>
              <a:t>Властивості перпендикуляра і похилої     застосовуються   на практиці.   Наприклад,   якщо встановлюють    щоглу      на радіостанції,  то стяжки беруть рівної довжини. Нижні кінці їх закріпляють   на    однакових відстанях  від  основи  щогли (рівномірно по колу). Це сприяє стійкості щогли.</a:t>
            </a:r>
            <a:endParaRPr lang="ru-RU" dirty="0"/>
          </a:p>
        </p:txBody>
      </p:sp>
      <p:sp>
        <p:nvSpPr>
          <p:cNvPr id="4" name="Заголовок 1"/>
          <p:cNvSpPr txBox="1">
            <a:spLocks/>
          </p:cNvSpPr>
          <p:nvPr/>
        </p:nvSpPr>
        <p:spPr bwMode="auto">
          <a:xfrm>
            <a:off x="0" y="0"/>
            <a:ext cx="9144000" cy="1143000"/>
          </a:xfrm>
          <a:prstGeom prst="rect">
            <a:avLst/>
          </a:prstGeom>
          <a:noFill/>
          <a:ln w="9525">
            <a:noFill/>
            <a:miter lim="800000"/>
            <a:headEnd/>
            <a:tailEnd/>
          </a:ln>
          <a:effectLst>
            <a:outerShdw blurRad="50800" dist="38100" dir="5400000" algn="t" rotWithShape="0">
              <a:prstClr val="black">
                <a:alpha val="40000"/>
              </a:prst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uk-UA" sz="4400" b="1" i="0" u="none" strike="noStrike" kern="1200" cap="none" spc="0" normalizeH="0" baseline="0" noProof="0" dirty="0" smtClean="0">
                <a:ln>
                  <a:noFill/>
                </a:ln>
                <a:solidFill>
                  <a:srgbClr val="2E6B70"/>
                </a:solidFill>
                <a:effectLst/>
                <a:uLnTx/>
                <a:uFillTx/>
                <a:latin typeface="+mj-lt"/>
                <a:ea typeface="+mj-ea"/>
                <a:cs typeface="+mj-cs"/>
              </a:rPr>
              <a:t>Властивості перпендикуляра й похилої</a:t>
            </a:r>
            <a:endParaRPr kumimoji="0" lang="ru-RU" sz="4400" b="0" i="0" u="none" strike="noStrike" kern="1200" cap="none" spc="0" normalizeH="0" baseline="0" noProof="0" dirty="0">
              <a:ln>
                <a:noFill/>
              </a:ln>
              <a:solidFill>
                <a:srgbClr val="2E6B70"/>
              </a:solidFill>
              <a:effectLst/>
              <a:uLnTx/>
              <a:uFillTx/>
              <a:latin typeface="+mj-lt"/>
              <a:ea typeface="+mj-ea"/>
              <a:cs typeface="+mj-cs"/>
            </a:endParaRPr>
          </a:p>
        </p:txBody>
      </p:sp>
      <p:pic>
        <p:nvPicPr>
          <p:cNvPr id="62466" name="Picture 2"/>
          <p:cNvPicPr>
            <a:picLocks noChangeAspect="1" noChangeArrowheads="1"/>
          </p:cNvPicPr>
          <p:nvPr/>
        </p:nvPicPr>
        <p:blipFill>
          <a:blip r:embed="rId2" cstate="print"/>
          <a:srcRect/>
          <a:stretch>
            <a:fillRect/>
          </a:stretch>
        </p:blipFill>
        <p:spPr bwMode="auto">
          <a:xfrm>
            <a:off x="214282" y="785795"/>
            <a:ext cx="2190403" cy="3000396"/>
          </a:xfrm>
          <a:prstGeom prst="rect">
            <a:avLst/>
          </a:prstGeom>
          <a:noFill/>
          <a:ln w="9525">
            <a:noFill/>
            <a:miter lim="800000"/>
            <a:headEnd/>
            <a:tailEnd/>
          </a:ln>
        </p:spPr>
      </p:pic>
      <p:pic>
        <p:nvPicPr>
          <p:cNvPr id="62468" name="Picture 4"/>
          <p:cNvPicPr>
            <a:picLocks noChangeAspect="1" noChangeArrowheads="1"/>
          </p:cNvPicPr>
          <p:nvPr/>
        </p:nvPicPr>
        <p:blipFill>
          <a:blip r:embed="rId3" cstate="print"/>
          <a:srcRect/>
          <a:stretch>
            <a:fillRect/>
          </a:stretch>
        </p:blipFill>
        <p:spPr bwMode="auto">
          <a:xfrm>
            <a:off x="1428728" y="3571876"/>
            <a:ext cx="2232782" cy="29808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Параллелограмм 17"/>
          <p:cNvSpPr/>
          <p:nvPr/>
        </p:nvSpPr>
        <p:spPr>
          <a:xfrm>
            <a:off x="142844" y="4429132"/>
            <a:ext cx="3500462" cy="1928826"/>
          </a:xfrm>
          <a:prstGeom prst="parallelogram">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6" name="Прямая соединительная линия 5"/>
          <p:cNvCxnSpPr/>
          <p:nvPr/>
        </p:nvCxnSpPr>
        <p:spPr>
          <a:xfrm rot="5400000">
            <a:off x="857224" y="4214818"/>
            <a:ext cx="2143140" cy="0"/>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5" name="Содержимое 2"/>
          <p:cNvSpPr txBox="1">
            <a:spLocks/>
          </p:cNvSpPr>
          <p:nvPr/>
        </p:nvSpPr>
        <p:spPr bwMode="auto">
          <a:xfrm>
            <a:off x="1857356" y="2571744"/>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dirty="0" smtClean="0">
                <a:solidFill>
                  <a:schemeClr val="accent1">
                    <a:lumMod val="25000"/>
                  </a:schemeClr>
                </a:solidFill>
                <a:latin typeface="Times New Roman" pitchFamily="18" charset="0"/>
                <a:cs typeface="Times New Roman" pitchFamily="18" charset="0"/>
              </a:rPr>
              <a:t>М</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6" name="Содержимое 2"/>
          <p:cNvSpPr txBox="1">
            <a:spLocks/>
          </p:cNvSpPr>
          <p:nvPr/>
        </p:nvSpPr>
        <p:spPr bwMode="auto">
          <a:xfrm>
            <a:off x="214282" y="5500702"/>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dirty="0" smtClean="0">
                <a:solidFill>
                  <a:schemeClr val="accent1">
                    <a:lumMod val="25000"/>
                  </a:schemeClr>
                </a:solidFill>
                <a:latin typeface="Times New Roman" pitchFamily="18" charset="0"/>
                <a:cs typeface="Times New Roman" pitchFamily="18" charset="0"/>
              </a:rPr>
              <a:t>А</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7" name="Содержимое 2"/>
          <p:cNvSpPr txBox="1">
            <a:spLocks/>
          </p:cNvSpPr>
          <p:nvPr/>
        </p:nvSpPr>
        <p:spPr bwMode="auto">
          <a:xfrm>
            <a:off x="214282" y="5929330"/>
            <a:ext cx="357190" cy="4286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el-GR" sz="2800" b="1" i="1" dirty="0" smtClean="0">
                <a:solidFill>
                  <a:schemeClr val="accent1">
                    <a:lumMod val="25000"/>
                  </a:schemeClr>
                </a:solidFill>
                <a:latin typeface="Times New Roman" pitchFamily="18" charset="0"/>
                <a:cs typeface="Times New Roman" pitchFamily="18" charset="0"/>
              </a:rPr>
              <a:t>α</a:t>
            </a: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cxnSp>
        <p:nvCxnSpPr>
          <p:cNvPr id="9" name="Прямая соединительная линия 8"/>
          <p:cNvCxnSpPr/>
          <p:nvPr/>
        </p:nvCxnSpPr>
        <p:spPr>
          <a:xfrm rot="5400000">
            <a:off x="-35751" y="3821909"/>
            <a:ext cx="2643206" cy="1285884"/>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rot="10800000" flipV="1">
            <a:off x="642910" y="5286388"/>
            <a:ext cx="1285884" cy="500066"/>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rot="16200000" flipH="1">
            <a:off x="1178695" y="3893347"/>
            <a:ext cx="2428892" cy="928694"/>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rot="10800000">
            <a:off x="1928794" y="5286388"/>
            <a:ext cx="928694" cy="285752"/>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9" name="Содержимое 2"/>
          <p:cNvSpPr txBox="1">
            <a:spLocks/>
          </p:cNvSpPr>
          <p:nvPr/>
        </p:nvSpPr>
        <p:spPr bwMode="auto">
          <a:xfrm>
            <a:off x="1714480" y="5286388"/>
            <a:ext cx="419104" cy="5810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dirty="0">
                <a:solidFill>
                  <a:schemeClr val="accent1">
                    <a:lumMod val="25000"/>
                  </a:schemeClr>
                </a:solidFill>
                <a:latin typeface="Times New Roman" pitchFamily="18" charset="0"/>
                <a:cs typeface="Times New Roman" pitchFamily="18" charset="0"/>
              </a:rPr>
              <a:t>О</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40" name="Содержимое 2"/>
          <p:cNvSpPr txBox="1">
            <a:spLocks/>
          </p:cNvSpPr>
          <p:nvPr/>
        </p:nvSpPr>
        <p:spPr bwMode="auto">
          <a:xfrm>
            <a:off x="2786050" y="5500702"/>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dirty="0" smtClean="0">
                <a:solidFill>
                  <a:schemeClr val="accent1">
                    <a:lumMod val="25000"/>
                  </a:schemeClr>
                </a:solidFill>
                <a:latin typeface="Times New Roman" pitchFamily="18" charset="0"/>
                <a:cs typeface="Times New Roman" pitchFamily="18" charset="0"/>
              </a:rPr>
              <a:t>В</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cxnSp>
        <p:nvCxnSpPr>
          <p:cNvPr id="41" name="Прямая соединительная линия 40"/>
          <p:cNvCxnSpPr/>
          <p:nvPr/>
        </p:nvCxnSpPr>
        <p:spPr>
          <a:xfrm>
            <a:off x="1928794" y="5072074"/>
            <a:ext cx="214314" cy="71438"/>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3" name="Прямая соединительная линия 42"/>
          <p:cNvCxnSpPr/>
          <p:nvPr/>
        </p:nvCxnSpPr>
        <p:spPr>
          <a:xfrm rot="5400000" flipH="1" flipV="1">
            <a:off x="1607323" y="5250669"/>
            <a:ext cx="214314" cy="0"/>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rot="5400000">
            <a:off x="2035951" y="5250669"/>
            <a:ext cx="214314" cy="0"/>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Прямая соединительная линия 46"/>
          <p:cNvCxnSpPr/>
          <p:nvPr/>
        </p:nvCxnSpPr>
        <p:spPr>
          <a:xfrm flipV="1">
            <a:off x="1714480" y="5072074"/>
            <a:ext cx="214314" cy="71438"/>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0" name="Содержимое 2"/>
          <p:cNvSpPr txBox="1">
            <a:spLocks/>
          </p:cNvSpPr>
          <p:nvPr/>
        </p:nvSpPr>
        <p:spPr bwMode="auto">
          <a:xfrm>
            <a:off x="3714744" y="1571612"/>
            <a:ext cx="5429256" cy="6429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uk-UA" sz="3200" i="1" dirty="0" smtClean="0"/>
              <a:t> </a:t>
            </a:r>
            <a:r>
              <a:rPr lang="uk-UA" sz="2800" i="1" dirty="0" smtClean="0"/>
              <a:t>1.</a:t>
            </a:r>
            <a:r>
              <a:rPr lang="uk-UA" sz="2800" dirty="0" smtClean="0"/>
              <a:t>Яка точка є проекцією точки </a:t>
            </a:r>
            <a:r>
              <a:rPr lang="uk-UA" sz="2800" b="1" i="1" dirty="0" smtClean="0">
                <a:latin typeface="Times New Roman" pitchFamily="18" charset="0"/>
                <a:cs typeface="Times New Roman" pitchFamily="18" charset="0"/>
              </a:rPr>
              <a:t>М</a:t>
            </a:r>
            <a:r>
              <a:rPr lang="uk-UA" sz="2800" dirty="0" smtClean="0"/>
              <a:t>?</a:t>
            </a:r>
            <a:endParaRPr kumimoji="0" lang="ru-RU" sz="3200" b="0" u="none" strike="noStrike" kern="0" cap="none" spc="0" normalizeH="0" baseline="0" noProof="0" dirty="0">
              <a:ln>
                <a:noFill/>
              </a:ln>
              <a:solidFill>
                <a:schemeClr val="tx1"/>
              </a:solidFill>
              <a:effectLst/>
              <a:uLnTx/>
              <a:uFillTx/>
              <a:latin typeface="+mn-lt"/>
              <a:ea typeface="+mn-ea"/>
              <a:cs typeface="+mn-cs"/>
            </a:endParaRPr>
          </a:p>
        </p:txBody>
      </p:sp>
      <p:sp>
        <p:nvSpPr>
          <p:cNvPr id="22" name="Содержимое 2"/>
          <p:cNvSpPr txBox="1">
            <a:spLocks/>
          </p:cNvSpPr>
          <p:nvPr/>
        </p:nvSpPr>
        <p:spPr bwMode="auto">
          <a:xfrm>
            <a:off x="3714744" y="2285992"/>
            <a:ext cx="5429256" cy="14287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uk-UA" sz="3200" i="1" dirty="0" smtClean="0"/>
              <a:t> </a:t>
            </a:r>
            <a:r>
              <a:rPr lang="uk-UA" sz="2800" i="1" dirty="0" smtClean="0"/>
              <a:t>2.</a:t>
            </a:r>
            <a:r>
              <a:rPr lang="uk-UA" sz="3200" i="1" dirty="0" smtClean="0"/>
              <a:t> </a:t>
            </a:r>
            <a:r>
              <a:rPr lang="uk-UA" sz="2800" dirty="0" smtClean="0"/>
              <a:t>Назвіть відрізок, довжина якого дорівнює відстані від точки </a:t>
            </a:r>
            <a:r>
              <a:rPr lang="uk-UA" sz="2800" b="1" i="1" dirty="0" smtClean="0">
                <a:latin typeface="Times New Roman" pitchFamily="18" charset="0"/>
                <a:cs typeface="Times New Roman" pitchFamily="18" charset="0"/>
              </a:rPr>
              <a:t>М</a:t>
            </a:r>
            <a:r>
              <a:rPr lang="uk-UA" sz="2800" dirty="0" smtClean="0"/>
              <a:t> до площини </a:t>
            </a:r>
            <a:r>
              <a:rPr lang="el-GR" sz="2800" b="1" i="1" dirty="0" smtClean="0">
                <a:latin typeface="Times New Roman" pitchFamily="18" charset="0"/>
                <a:cs typeface="Times New Roman" pitchFamily="18" charset="0"/>
              </a:rPr>
              <a:t>α</a:t>
            </a:r>
            <a:r>
              <a:rPr lang="uk-UA" sz="2800" dirty="0" smtClean="0"/>
              <a:t>?</a:t>
            </a:r>
            <a:endParaRPr kumimoji="0" lang="ru-RU" sz="3200" b="0" u="none" strike="noStrike" kern="0" cap="none" spc="0" normalizeH="0" baseline="0" noProof="0" dirty="0">
              <a:ln>
                <a:noFill/>
              </a:ln>
              <a:solidFill>
                <a:schemeClr val="tx1"/>
              </a:solidFill>
              <a:effectLst/>
              <a:uLnTx/>
              <a:uFillTx/>
              <a:latin typeface="+mn-lt"/>
              <a:ea typeface="+mn-ea"/>
              <a:cs typeface="+mn-cs"/>
            </a:endParaRPr>
          </a:p>
        </p:txBody>
      </p:sp>
      <p:sp>
        <p:nvSpPr>
          <p:cNvPr id="23" name="Содержимое 2"/>
          <p:cNvSpPr txBox="1">
            <a:spLocks/>
          </p:cNvSpPr>
          <p:nvPr/>
        </p:nvSpPr>
        <p:spPr bwMode="auto">
          <a:xfrm>
            <a:off x="3714744" y="3714752"/>
            <a:ext cx="5429256" cy="12144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uk-UA" sz="3200" i="1" dirty="0" smtClean="0"/>
              <a:t> </a:t>
            </a:r>
            <a:r>
              <a:rPr lang="uk-UA" sz="2800" i="1" dirty="0" smtClean="0"/>
              <a:t>3.</a:t>
            </a:r>
            <a:r>
              <a:rPr lang="uk-UA" sz="3200" i="1" dirty="0" smtClean="0"/>
              <a:t> </a:t>
            </a:r>
            <a:r>
              <a:rPr lang="uk-UA" sz="2800" dirty="0" smtClean="0"/>
              <a:t>Якщо </a:t>
            </a:r>
            <a:r>
              <a:rPr lang="uk-UA" sz="2800" b="1" i="1" dirty="0" smtClean="0">
                <a:latin typeface="Times New Roman" pitchFamily="18" charset="0"/>
                <a:cs typeface="Times New Roman" pitchFamily="18" charset="0"/>
              </a:rPr>
              <a:t>МА</a:t>
            </a:r>
            <a:r>
              <a:rPr lang="uk-UA" sz="2800" dirty="0" smtClean="0"/>
              <a:t> = 9 см, </a:t>
            </a:r>
            <a:r>
              <a:rPr lang="uk-UA" sz="2800" b="1" i="1" dirty="0" smtClean="0">
                <a:latin typeface="Times New Roman" pitchFamily="18" charset="0"/>
                <a:cs typeface="Times New Roman" pitchFamily="18" charset="0"/>
              </a:rPr>
              <a:t>МВ</a:t>
            </a:r>
            <a:r>
              <a:rPr lang="uk-UA" sz="2800" dirty="0" smtClean="0"/>
              <a:t> = 12 см, то яка    проекція   буде більша?</a:t>
            </a:r>
            <a:endParaRPr kumimoji="0" lang="ru-RU" sz="3200" b="0" u="none" strike="noStrike" kern="0" cap="none" spc="0" normalizeH="0" baseline="0" noProof="0" dirty="0">
              <a:ln>
                <a:noFill/>
              </a:ln>
              <a:solidFill>
                <a:schemeClr val="tx1"/>
              </a:solidFill>
              <a:effectLst/>
              <a:uLnTx/>
              <a:uFillTx/>
              <a:latin typeface="+mn-lt"/>
              <a:ea typeface="+mn-ea"/>
              <a:cs typeface="+mn-cs"/>
            </a:endParaRPr>
          </a:p>
        </p:txBody>
      </p:sp>
      <p:sp>
        <p:nvSpPr>
          <p:cNvPr id="24" name="Содержимое 2"/>
          <p:cNvSpPr txBox="1">
            <a:spLocks/>
          </p:cNvSpPr>
          <p:nvPr/>
        </p:nvSpPr>
        <p:spPr bwMode="auto">
          <a:xfrm>
            <a:off x="3786182" y="5857844"/>
            <a:ext cx="5357818" cy="10001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uk-UA" sz="3200" i="1" dirty="0" smtClean="0"/>
              <a:t> </a:t>
            </a:r>
            <a:r>
              <a:rPr lang="uk-UA" sz="2800" i="1" dirty="0" smtClean="0"/>
              <a:t>5.</a:t>
            </a:r>
            <a:r>
              <a:rPr lang="uk-UA" sz="3200" i="1" dirty="0" smtClean="0"/>
              <a:t> </a:t>
            </a:r>
            <a:r>
              <a:rPr lang="uk-UA" sz="2800" dirty="0" smtClean="0"/>
              <a:t>Якщо </a:t>
            </a:r>
            <a:r>
              <a:rPr lang="uk-UA" sz="2800" b="1" i="1" dirty="0" smtClean="0">
                <a:latin typeface="Times New Roman" pitchFamily="18" charset="0"/>
                <a:cs typeface="Times New Roman" pitchFamily="18" charset="0"/>
              </a:rPr>
              <a:t>МА : МВ </a:t>
            </a:r>
            <a:r>
              <a:rPr lang="uk-UA" sz="2800" dirty="0" smtClean="0"/>
              <a:t>= 5 : 6, то яка  проекція    буде   менша?</a:t>
            </a:r>
            <a:endParaRPr kumimoji="0" lang="ru-RU" sz="3200" b="0" u="none" strike="noStrike" kern="0" cap="none" spc="0" normalizeH="0" baseline="0" noProof="0" dirty="0">
              <a:ln>
                <a:noFill/>
              </a:ln>
              <a:solidFill>
                <a:schemeClr val="tx1"/>
              </a:solidFill>
              <a:effectLst/>
              <a:uLnTx/>
              <a:uFillTx/>
              <a:latin typeface="+mn-lt"/>
              <a:ea typeface="+mn-ea"/>
              <a:cs typeface="+mn-cs"/>
            </a:endParaRPr>
          </a:p>
        </p:txBody>
      </p:sp>
      <p:sp>
        <p:nvSpPr>
          <p:cNvPr id="25" name="Содержимое 2"/>
          <p:cNvSpPr txBox="1">
            <a:spLocks/>
          </p:cNvSpPr>
          <p:nvPr/>
        </p:nvSpPr>
        <p:spPr bwMode="auto">
          <a:xfrm>
            <a:off x="3714744" y="4786322"/>
            <a:ext cx="5429256" cy="1071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uk-UA" sz="3200" i="1" dirty="0" smtClean="0"/>
              <a:t> </a:t>
            </a:r>
            <a:r>
              <a:rPr lang="uk-UA" sz="2800" i="1" dirty="0" smtClean="0"/>
              <a:t>4.</a:t>
            </a:r>
            <a:r>
              <a:rPr lang="uk-UA" sz="3200" i="1" dirty="0" smtClean="0"/>
              <a:t> </a:t>
            </a:r>
            <a:r>
              <a:rPr lang="uk-UA" sz="2800" dirty="0" smtClean="0"/>
              <a:t>Якщо </a:t>
            </a:r>
            <a:r>
              <a:rPr lang="uk-UA" sz="2800" b="1" i="1" dirty="0" smtClean="0">
                <a:latin typeface="Times New Roman" pitchFamily="18" charset="0"/>
                <a:cs typeface="Times New Roman" pitchFamily="18" charset="0"/>
              </a:rPr>
              <a:t>АО</a:t>
            </a:r>
            <a:r>
              <a:rPr lang="uk-UA" sz="2800" dirty="0" smtClean="0"/>
              <a:t> = 3 см, </a:t>
            </a:r>
            <a:r>
              <a:rPr lang="uk-UA" sz="2800" b="1" i="1" dirty="0" smtClean="0">
                <a:latin typeface="Times New Roman" pitchFamily="18" charset="0"/>
                <a:cs typeface="Times New Roman" pitchFamily="18" charset="0"/>
              </a:rPr>
              <a:t>ОВ</a:t>
            </a:r>
            <a:r>
              <a:rPr lang="uk-UA" sz="2800" dirty="0" smtClean="0"/>
              <a:t> = 1 см, то яка похила більша?</a:t>
            </a:r>
            <a:endParaRPr kumimoji="0" lang="ru-RU" sz="3200" b="0" u="none" strike="noStrike" kern="0" cap="none" spc="0" normalizeH="0" baseline="0" noProof="0" dirty="0">
              <a:ln>
                <a:noFill/>
              </a:ln>
              <a:solidFill>
                <a:schemeClr val="tx1"/>
              </a:solidFill>
              <a:effectLst/>
              <a:uLnTx/>
              <a:uFillTx/>
              <a:latin typeface="+mn-lt"/>
              <a:ea typeface="+mn-ea"/>
              <a:cs typeface="+mn-cs"/>
            </a:endParaRPr>
          </a:p>
        </p:txBody>
      </p:sp>
      <p:cxnSp>
        <p:nvCxnSpPr>
          <p:cNvPr id="28" name="Прямая соединительная линия 27"/>
          <p:cNvCxnSpPr/>
          <p:nvPr/>
        </p:nvCxnSpPr>
        <p:spPr>
          <a:xfrm rot="5400000">
            <a:off x="857224" y="4214818"/>
            <a:ext cx="2143140" cy="0"/>
          </a:xfrm>
          <a:prstGeom prst="line">
            <a:avLst/>
          </a:prstGeom>
          <a:ln w="38100">
            <a:solidFill>
              <a:srgbClr val="FF0000"/>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rot="10800000" flipV="1">
            <a:off x="714348" y="5286388"/>
            <a:ext cx="1214446" cy="500066"/>
          </a:xfrm>
          <a:prstGeom prst="line">
            <a:avLst/>
          </a:prstGeom>
          <a:ln w="38100">
            <a:solidFill>
              <a:srgbClr val="FF0000"/>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p:cNvCxnSpPr/>
          <p:nvPr/>
        </p:nvCxnSpPr>
        <p:spPr>
          <a:xfrm rot="5400000">
            <a:off x="-32" y="3786190"/>
            <a:ext cx="2571768" cy="1285884"/>
          </a:xfrm>
          <a:prstGeom prst="line">
            <a:avLst/>
          </a:prstGeom>
          <a:ln w="38100">
            <a:solidFill>
              <a:srgbClr val="FF0000"/>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p:nvPr/>
        </p:nvCxnSpPr>
        <p:spPr>
          <a:xfrm>
            <a:off x="1928794" y="5286388"/>
            <a:ext cx="928694" cy="285752"/>
          </a:xfrm>
          <a:prstGeom prst="line">
            <a:avLst/>
          </a:prstGeom>
          <a:ln w="38100">
            <a:solidFill>
              <a:srgbClr val="FF0000"/>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Прямоугольник 25"/>
          <p:cNvSpPr/>
          <p:nvPr/>
        </p:nvSpPr>
        <p:spPr>
          <a:xfrm>
            <a:off x="0" y="642918"/>
            <a:ext cx="7572396" cy="954107"/>
          </a:xfrm>
          <a:prstGeom prst="rect">
            <a:avLst/>
          </a:prstGeom>
        </p:spPr>
        <p:txBody>
          <a:bodyPr wrap="square">
            <a:spAutoFit/>
          </a:bodyPr>
          <a:lstStyle/>
          <a:p>
            <a:r>
              <a:rPr lang="uk-UA" sz="2800" dirty="0" smtClean="0"/>
              <a:t>З точки </a:t>
            </a:r>
            <a:r>
              <a:rPr lang="uk-UA" sz="2800" b="1" i="1" dirty="0" smtClean="0">
                <a:latin typeface="Times New Roman" pitchFamily="18" charset="0"/>
                <a:cs typeface="Times New Roman" pitchFamily="18" charset="0"/>
              </a:rPr>
              <a:t>М</a:t>
            </a:r>
            <a:r>
              <a:rPr lang="uk-UA" sz="2800" dirty="0" smtClean="0"/>
              <a:t>, що не належить площині, проведені дві похилі </a:t>
            </a:r>
            <a:r>
              <a:rPr lang="uk-UA" sz="2800" b="1" i="1" dirty="0" smtClean="0">
                <a:latin typeface="Times New Roman" pitchFamily="18" charset="0"/>
                <a:cs typeface="Times New Roman" pitchFamily="18" charset="0"/>
              </a:rPr>
              <a:t>МВ</a:t>
            </a:r>
            <a:r>
              <a:rPr lang="uk-UA" sz="2800" dirty="0" smtClean="0"/>
              <a:t> і </a:t>
            </a:r>
            <a:r>
              <a:rPr lang="uk-UA" sz="2800" b="1" i="1" dirty="0" smtClean="0">
                <a:latin typeface="Times New Roman" pitchFamily="18" charset="0"/>
                <a:cs typeface="Times New Roman" pitchFamily="18" charset="0"/>
              </a:rPr>
              <a:t>МА</a:t>
            </a:r>
            <a:r>
              <a:rPr lang="uk-UA" sz="2800" dirty="0" smtClean="0"/>
              <a:t> та перпендикуляр </a:t>
            </a:r>
            <a:r>
              <a:rPr lang="uk-UA" sz="2800" b="1" i="1" dirty="0" err="1" smtClean="0">
                <a:latin typeface="Times New Roman" pitchFamily="18" charset="0"/>
                <a:cs typeface="Times New Roman" pitchFamily="18" charset="0"/>
              </a:rPr>
              <a:t>МО</a:t>
            </a:r>
            <a:r>
              <a:rPr lang="uk-UA" sz="2800" dirty="0" smtClean="0"/>
              <a:t>. </a:t>
            </a:r>
            <a:endParaRPr lang="ru-RU" sz="2800" dirty="0"/>
          </a:p>
        </p:txBody>
      </p:sp>
      <p:sp>
        <p:nvSpPr>
          <p:cNvPr id="32" name="Заголовок 1"/>
          <p:cNvSpPr>
            <a:spLocks noGrp="1"/>
          </p:cNvSpPr>
          <p:nvPr>
            <p:ph type="title"/>
          </p:nvPr>
        </p:nvSpPr>
        <p:spPr>
          <a:xfrm>
            <a:off x="571472" y="0"/>
            <a:ext cx="8229600" cy="785794"/>
          </a:xfrm>
          <a:effectLst>
            <a:outerShdw blurRad="50800" dist="38100" dir="5400000" algn="t" rotWithShape="0">
              <a:prstClr val="black">
                <a:alpha val="40000"/>
              </a:prstClr>
            </a:outerShdw>
          </a:effectLst>
        </p:spPr>
        <p:txBody>
          <a:bodyPr/>
          <a:lstStyle/>
          <a:p>
            <a:r>
              <a:rPr lang="uk-UA" b="1" dirty="0" smtClean="0">
                <a:solidFill>
                  <a:srgbClr val="2E6B70"/>
                </a:solidFill>
              </a:rPr>
              <a:t>Розв’язування задач</a:t>
            </a:r>
            <a:endParaRPr lang="ru-RU" b="1" dirty="0">
              <a:solidFill>
                <a:srgbClr val="2E6B7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mph" presetSubtype="2" fill="hold" grpId="0" nodeType="clickEffect">
                                  <p:stCondLst>
                                    <p:cond delay="0"/>
                                  </p:stCondLst>
                                  <p:childTnLst>
                                    <p:animClr clrSpc="rgb" dir="cw">
                                      <p:cBhvr override="childStyle">
                                        <p:cTn id="13" dur="500" fill="hold"/>
                                        <p:tgtEl>
                                          <p:spTgt spid="39"/>
                                        </p:tgtEl>
                                        <p:attrNameLst>
                                          <p:attrName>style.color</p:attrName>
                                        </p:attrNameLst>
                                      </p:cBhvr>
                                      <p:to>
                                        <a:srgbClr val="F22F08"/>
                                      </p:to>
                                    </p:animClr>
                                  </p:childTnLst>
                                </p:cTn>
                              </p:par>
                            </p:childTnLst>
                          </p:cTn>
                        </p:par>
                      </p:childTnLst>
                    </p:cTn>
                  </p:par>
                  <p:par>
                    <p:cTn id="14" fill="hold">
                      <p:stCondLst>
                        <p:cond delay="indefinite"/>
                      </p:stCondLst>
                      <p:childTnLst>
                        <p:par>
                          <p:cTn id="15" fill="hold">
                            <p:stCondLst>
                              <p:cond delay="0"/>
                            </p:stCondLst>
                            <p:childTnLst>
                              <p:par>
                                <p:cTn id="16" presetID="3" presetClass="emph" presetSubtype="2" fill="hold" grpId="1" nodeType="clickEffect">
                                  <p:stCondLst>
                                    <p:cond delay="0"/>
                                  </p:stCondLst>
                                  <p:childTnLst>
                                    <p:animClr clrSpc="rgb" dir="cw">
                                      <p:cBhvr override="childStyle">
                                        <p:cTn id="17" dur="500" fill="hold"/>
                                        <p:tgtEl>
                                          <p:spTgt spid="39"/>
                                        </p:tgtEl>
                                        <p:attrNameLst>
                                          <p:attrName>style.color</p:attrName>
                                        </p:attrNameLst>
                                      </p:cBhvr>
                                      <p:to>
                                        <a:srgbClr val="000000"/>
                                      </p:to>
                                    </p:animClr>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p:cTn id="22" dur="500" fill="hold"/>
                                        <p:tgtEl>
                                          <p:spTgt spid="22"/>
                                        </p:tgtEl>
                                        <p:attrNameLst>
                                          <p:attrName>ppt_w</p:attrName>
                                        </p:attrNameLst>
                                      </p:cBhvr>
                                      <p:tavLst>
                                        <p:tav tm="0">
                                          <p:val>
                                            <p:fltVal val="0"/>
                                          </p:val>
                                        </p:tav>
                                        <p:tav tm="100000">
                                          <p:val>
                                            <p:strVal val="#ppt_w"/>
                                          </p:val>
                                        </p:tav>
                                      </p:tavLst>
                                    </p:anim>
                                    <p:anim calcmode="lin" valueType="num">
                                      <p:cBhvr>
                                        <p:cTn id="23" dur="500" fill="hold"/>
                                        <p:tgtEl>
                                          <p:spTgt spid="22"/>
                                        </p:tgtEl>
                                        <p:attrNameLst>
                                          <p:attrName>ppt_h</p:attrName>
                                        </p:attrNameLst>
                                      </p:cBhvr>
                                      <p:tavLst>
                                        <p:tav tm="0">
                                          <p:val>
                                            <p:fltVal val="0"/>
                                          </p:val>
                                        </p:tav>
                                        <p:tav tm="100000">
                                          <p:val>
                                            <p:strVal val="#ppt_h"/>
                                          </p:val>
                                        </p:tav>
                                      </p:tavLst>
                                    </p:anim>
                                    <p:animEffect transition="in" filter="fade">
                                      <p:cBhvr>
                                        <p:cTn id="24" dur="500"/>
                                        <p:tgtEl>
                                          <p:spTgt spid="22"/>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nodeType="clickEffect">
                                  <p:stCondLst>
                                    <p:cond delay="0"/>
                                  </p:stCondLst>
                                  <p:childTnLst>
                                    <p:set>
                                      <p:cBhvr>
                                        <p:cTn id="32" dur="1" fill="hold">
                                          <p:stCondLst>
                                            <p:cond delay="0"/>
                                          </p:stCondLst>
                                        </p:cTn>
                                        <p:tgtEl>
                                          <p:spTgt spid="2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53" presetClass="entr" presetSubtype="0"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p:cTn id="37" dur="500" fill="hold"/>
                                        <p:tgtEl>
                                          <p:spTgt spid="23"/>
                                        </p:tgtEl>
                                        <p:attrNameLst>
                                          <p:attrName>ppt_w</p:attrName>
                                        </p:attrNameLst>
                                      </p:cBhvr>
                                      <p:tavLst>
                                        <p:tav tm="0">
                                          <p:val>
                                            <p:fltVal val="0"/>
                                          </p:val>
                                        </p:tav>
                                        <p:tav tm="100000">
                                          <p:val>
                                            <p:strVal val="#ppt_w"/>
                                          </p:val>
                                        </p:tav>
                                      </p:tavLst>
                                    </p:anim>
                                    <p:anim calcmode="lin" valueType="num">
                                      <p:cBhvr>
                                        <p:cTn id="38" dur="500" fill="hold"/>
                                        <p:tgtEl>
                                          <p:spTgt spid="23"/>
                                        </p:tgtEl>
                                        <p:attrNameLst>
                                          <p:attrName>ppt_h</p:attrName>
                                        </p:attrNameLst>
                                      </p:cBhvr>
                                      <p:tavLst>
                                        <p:tav tm="0">
                                          <p:val>
                                            <p:fltVal val="0"/>
                                          </p:val>
                                        </p:tav>
                                        <p:tav tm="100000">
                                          <p:val>
                                            <p:strVal val="#ppt_h"/>
                                          </p:val>
                                        </p:tav>
                                      </p:tavLst>
                                    </p:anim>
                                    <p:animEffect transition="in" filter="fade">
                                      <p:cBhvr>
                                        <p:cTn id="39" dur="500"/>
                                        <p:tgtEl>
                                          <p:spTgt spid="23"/>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31"/>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xit" presetSubtype="0" fill="hold" nodeType="clickEffect">
                                  <p:stCondLst>
                                    <p:cond delay="0"/>
                                  </p:stCondLst>
                                  <p:childTnLst>
                                    <p:set>
                                      <p:cBhvr>
                                        <p:cTn id="47" dur="1" fill="hold">
                                          <p:stCondLst>
                                            <p:cond delay="0"/>
                                          </p:stCondLst>
                                        </p:cTn>
                                        <p:tgtEl>
                                          <p:spTgt spid="3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53" presetClass="entr" presetSubtype="0"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 calcmode="lin" valueType="num">
                                      <p:cBhvr>
                                        <p:cTn id="52" dur="500" fill="hold"/>
                                        <p:tgtEl>
                                          <p:spTgt spid="25"/>
                                        </p:tgtEl>
                                        <p:attrNameLst>
                                          <p:attrName>ppt_w</p:attrName>
                                        </p:attrNameLst>
                                      </p:cBhvr>
                                      <p:tavLst>
                                        <p:tav tm="0">
                                          <p:val>
                                            <p:fltVal val="0"/>
                                          </p:val>
                                        </p:tav>
                                        <p:tav tm="100000">
                                          <p:val>
                                            <p:strVal val="#ppt_w"/>
                                          </p:val>
                                        </p:tav>
                                      </p:tavLst>
                                    </p:anim>
                                    <p:anim calcmode="lin" valueType="num">
                                      <p:cBhvr>
                                        <p:cTn id="53" dur="500" fill="hold"/>
                                        <p:tgtEl>
                                          <p:spTgt spid="25"/>
                                        </p:tgtEl>
                                        <p:attrNameLst>
                                          <p:attrName>ppt_h</p:attrName>
                                        </p:attrNameLst>
                                      </p:cBhvr>
                                      <p:tavLst>
                                        <p:tav tm="0">
                                          <p:val>
                                            <p:fltVal val="0"/>
                                          </p:val>
                                        </p:tav>
                                        <p:tav tm="100000">
                                          <p:val>
                                            <p:strVal val="#ppt_h"/>
                                          </p:val>
                                        </p:tav>
                                      </p:tavLst>
                                    </p:anim>
                                    <p:animEffect transition="in" filter="fade">
                                      <p:cBhvr>
                                        <p:cTn id="54" dur="500"/>
                                        <p:tgtEl>
                                          <p:spTgt spid="25"/>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nodeType="clickEffect">
                                  <p:stCondLst>
                                    <p:cond delay="0"/>
                                  </p:stCondLst>
                                  <p:childTnLst>
                                    <p:set>
                                      <p:cBhvr>
                                        <p:cTn id="62" dur="1" fill="hold">
                                          <p:stCondLst>
                                            <p:cond delay="0"/>
                                          </p:stCondLst>
                                        </p:cTn>
                                        <p:tgtEl>
                                          <p:spTgt spid="3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53" presetClass="entr" presetSubtype="0"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anim calcmode="lin" valueType="num">
                                      <p:cBhvr>
                                        <p:cTn id="67" dur="500" fill="hold"/>
                                        <p:tgtEl>
                                          <p:spTgt spid="24"/>
                                        </p:tgtEl>
                                        <p:attrNameLst>
                                          <p:attrName>ppt_w</p:attrName>
                                        </p:attrNameLst>
                                      </p:cBhvr>
                                      <p:tavLst>
                                        <p:tav tm="0">
                                          <p:val>
                                            <p:fltVal val="0"/>
                                          </p:val>
                                        </p:tav>
                                        <p:tav tm="100000">
                                          <p:val>
                                            <p:strVal val="#ppt_w"/>
                                          </p:val>
                                        </p:tav>
                                      </p:tavLst>
                                    </p:anim>
                                    <p:anim calcmode="lin" valueType="num">
                                      <p:cBhvr>
                                        <p:cTn id="68" dur="500" fill="hold"/>
                                        <p:tgtEl>
                                          <p:spTgt spid="24"/>
                                        </p:tgtEl>
                                        <p:attrNameLst>
                                          <p:attrName>ppt_h</p:attrName>
                                        </p:attrNameLst>
                                      </p:cBhvr>
                                      <p:tavLst>
                                        <p:tav tm="0">
                                          <p:val>
                                            <p:fltVal val="0"/>
                                          </p:val>
                                        </p:tav>
                                        <p:tav tm="100000">
                                          <p:val>
                                            <p:strVal val="#ppt_h"/>
                                          </p:val>
                                        </p:tav>
                                      </p:tavLst>
                                    </p:anim>
                                    <p:animEffect transition="in" filter="fade">
                                      <p:cBhvr>
                                        <p:cTn id="69" dur="500"/>
                                        <p:tgtEl>
                                          <p:spTgt spid="24"/>
                                        </p:tgtEl>
                                      </p:cBhvr>
                                    </p:animEffec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nodeType="clickEffect">
                                  <p:stCondLst>
                                    <p:cond delay="0"/>
                                  </p:stCondLst>
                                  <p:childTnLst>
                                    <p:set>
                                      <p:cBhvr>
                                        <p:cTn id="73" dur="1" fill="hold">
                                          <p:stCondLst>
                                            <p:cond delay="0"/>
                                          </p:stCondLst>
                                        </p:cTn>
                                        <p:tgtEl>
                                          <p:spTgt spid="29"/>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xit" presetSubtype="0" fill="hold" nodeType="clickEffect">
                                  <p:stCondLst>
                                    <p:cond delay="0"/>
                                  </p:stCondLst>
                                  <p:childTnLst>
                                    <p:set>
                                      <p:cBhvr>
                                        <p:cTn id="77" dur="1" fill="hold">
                                          <p:stCondLst>
                                            <p:cond delay="0"/>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39" grpId="1"/>
      <p:bldP spid="20" grpId="0"/>
      <p:bldP spid="22" grpId="0"/>
      <p:bldP spid="23" grpId="0"/>
      <p:bldP spid="24" grpId="0"/>
      <p:bldP spid="2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714355"/>
            <a:ext cx="8715436" cy="1000133"/>
          </a:xfrm>
        </p:spPr>
        <p:txBody>
          <a:bodyPr/>
          <a:lstStyle/>
          <a:p>
            <a:pPr>
              <a:buNone/>
            </a:pPr>
            <a:r>
              <a:rPr lang="uk-UA" sz="2800" dirty="0" smtClean="0"/>
              <a:t>Дано куб </a:t>
            </a:r>
            <a:r>
              <a:rPr lang="en-US" sz="2800" dirty="0" smtClean="0"/>
              <a:t> </a:t>
            </a:r>
            <a:r>
              <a:rPr lang="uk-UA" sz="2800" b="1" i="1" dirty="0" smtClean="0">
                <a:latin typeface="Times New Roman" pitchFamily="18" charset="0"/>
                <a:cs typeface="Times New Roman" pitchFamily="18" charset="0"/>
              </a:rPr>
              <a:t>АВС</a:t>
            </a:r>
            <a:r>
              <a:rPr lang="en-US" sz="2800" b="1" i="1" dirty="0" smtClean="0">
                <a:latin typeface="Times New Roman" pitchFamily="18" charset="0"/>
                <a:cs typeface="Times New Roman" pitchFamily="18" charset="0"/>
              </a:rPr>
              <a:t>DA</a:t>
            </a:r>
            <a:r>
              <a:rPr lang="ru-RU" sz="2800" b="1" i="1" dirty="0" smtClean="0">
                <a:latin typeface="Times New Roman" pitchFamily="18" charset="0"/>
                <a:cs typeface="Times New Roman" pitchFamily="18" charset="0"/>
              </a:rPr>
              <a:t>'</a:t>
            </a:r>
            <a:r>
              <a:rPr lang="en-US" sz="2800" b="1" i="1" dirty="0" smtClean="0">
                <a:latin typeface="Times New Roman" pitchFamily="18" charset="0"/>
                <a:cs typeface="Times New Roman" pitchFamily="18" charset="0"/>
              </a:rPr>
              <a:t>B</a:t>
            </a:r>
            <a:r>
              <a:rPr lang="ru-RU" sz="2800" b="1" i="1" dirty="0" smtClean="0">
                <a:latin typeface="Times New Roman" pitchFamily="18" charset="0"/>
                <a:cs typeface="Times New Roman" pitchFamily="18" charset="0"/>
              </a:rPr>
              <a:t>'</a:t>
            </a:r>
            <a:r>
              <a:rPr lang="en-US" sz="2800" b="1" i="1" dirty="0" smtClean="0">
                <a:latin typeface="Times New Roman" pitchFamily="18" charset="0"/>
                <a:cs typeface="Times New Roman" pitchFamily="18" charset="0"/>
              </a:rPr>
              <a:t>C</a:t>
            </a:r>
            <a:r>
              <a:rPr lang="ru-RU" sz="2800" b="1" i="1" dirty="0" smtClean="0">
                <a:latin typeface="Times New Roman" pitchFamily="18" charset="0"/>
                <a:cs typeface="Times New Roman" pitchFamily="18" charset="0"/>
              </a:rPr>
              <a:t>'</a:t>
            </a:r>
            <a:r>
              <a:rPr lang="en-US" sz="2800" b="1" i="1" dirty="0" smtClean="0">
                <a:latin typeface="Times New Roman" pitchFamily="18" charset="0"/>
                <a:cs typeface="Times New Roman" pitchFamily="18" charset="0"/>
              </a:rPr>
              <a:t>D</a:t>
            </a:r>
            <a:r>
              <a:rPr lang="ru-RU" sz="2800" b="1" i="1" dirty="0" smtClean="0">
                <a:latin typeface="Times New Roman" pitchFamily="18" charset="0"/>
                <a:cs typeface="Times New Roman" pitchFamily="18" charset="0"/>
              </a:rPr>
              <a:t>'</a:t>
            </a:r>
            <a:r>
              <a:rPr lang="uk-UA" sz="2800" dirty="0" smtClean="0"/>
              <a:t>. </a:t>
            </a:r>
            <a:endParaRPr lang="ru-RU" sz="2800" dirty="0" smtClean="0"/>
          </a:p>
          <a:p>
            <a:pPr>
              <a:buNone/>
            </a:pPr>
            <a:r>
              <a:rPr lang="uk-UA" sz="2800" dirty="0" smtClean="0"/>
              <a:t>Укажіть проекцію діагоналі </a:t>
            </a:r>
            <a:r>
              <a:rPr lang="en-US" sz="2800" b="1" i="1" dirty="0" smtClean="0">
                <a:latin typeface="Times New Roman" pitchFamily="18" charset="0"/>
                <a:cs typeface="Times New Roman" pitchFamily="18" charset="0"/>
              </a:rPr>
              <a:t>B</a:t>
            </a:r>
            <a:r>
              <a:rPr lang="ru-RU" sz="2800" b="1" i="1" dirty="0" smtClean="0">
                <a:latin typeface="Times New Roman" pitchFamily="18" charset="0"/>
                <a:cs typeface="Times New Roman" pitchFamily="18" charset="0"/>
              </a:rPr>
              <a:t>'</a:t>
            </a:r>
            <a:r>
              <a:rPr lang="en-US" sz="2800" b="1" i="1" dirty="0" smtClean="0">
                <a:latin typeface="Times New Roman" pitchFamily="18" charset="0"/>
                <a:cs typeface="Times New Roman" pitchFamily="18" charset="0"/>
              </a:rPr>
              <a:t>D</a:t>
            </a:r>
            <a:r>
              <a:rPr lang="uk-UA" sz="2800" dirty="0" smtClean="0"/>
              <a:t> на площину:</a:t>
            </a:r>
            <a:endParaRPr lang="ru-RU" sz="2800" dirty="0"/>
          </a:p>
        </p:txBody>
      </p:sp>
      <p:sp>
        <p:nvSpPr>
          <p:cNvPr id="4" name="Куб 3"/>
          <p:cNvSpPr/>
          <p:nvPr/>
        </p:nvSpPr>
        <p:spPr>
          <a:xfrm>
            <a:off x="357158" y="2357430"/>
            <a:ext cx="2714644" cy="2643206"/>
          </a:xfrm>
          <a:prstGeom prst="cube">
            <a:avLst/>
          </a:prstGeom>
          <a:solidFill>
            <a:schemeClr val="bg2">
              <a:lumMod val="75000"/>
            </a:schemeClr>
          </a:solid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5" name="Прямая соединительная линия 4"/>
          <p:cNvCxnSpPr/>
          <p:nvPr/>
        </p:nvCxnSpPr>
        <p:spPr>
          <a:xfrm rot="5400000">
            <a:off x="35687" y="3321843"/>
            <a:ext cx="1928826" cy="0"/>
          </a:xfrm>
          <a:prstGeom prst="line">
            <a:avLst/>
          </a:prstGeom>
          <a:ln w="38100">
            <a:solidFill>
              <a:schemeClr val="accent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rot="5400000">
            <a:off x="357158" y="4429132"/>
            <a:ext cx="571504" cy="571504"/>
          </a:xfrm>
          <a:prstGeom prst="line">
            <a:avLst/>
          </a:prstGeom>
          <a:ln w="38100">
            <a:solidFill>
              <a:schemeClr val="accent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a:off x="1071538" y="4357694"/>
            <a:ext cx="2000264" cy="0"/>
          </a:xfrm>
          <a:prstGeom prst="line">
            <a:avLst/>
          </a:prstGeom>
          <a:ln w="38100">
            <a:solidFill>
              <a:schemeClr val="accent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0" name="Содержимое 2"/>
          <p:cNvSpPr txBox="1">
            <a:spLocks/>
          </p:cNvSpPr>
          <p:nvPr/>
        </p:nvSpPr>
        <p:spPr bwMode="auto">
          <a:xfrm>
            <a:off x="0" y="4929198"/>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400" b="1" i="1" noProof="0" dirty="0">
                <a:solidFill>
                  <a:schemeClr val="accent1">
                    <a:lumMod val="25000"/>
                  </a:schemeClr>
                </a:solidFill>
                <a:latin typeface="Times New Roman" pitchFamily="18" charset="0"/>
                <a:cs typeface="Times New Roman" pitchFamily="18" charset="0"/>
              </a:rPr>
              <a:t>А</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1" name="Содержимое 2"/>
          <p:cNvSpPr txBox="1">
            <a:spLocks/>
          </p:cNvSpPr>
          <p:nvPr/>
        </p:nvSpPr>
        <p:spPr bwMode="auto">
          <a:xfrm>
            <a:off x="642910" y="4000504"/>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400" b="1" i="1" dirty="0" smtClean="0">
                <a:solidFill>
                  <a:schemeClr val="accent1">
                    <a:lumMod val="25000"/>
                  </a:schemeClr>
                </a:solidFill>
                <a:latin typeface="Times New Roman" pitchFamily="18" charset="0"/>
                <a:cs typeface="Times New Roman" pitchFamily="18" charset="0"/>
              </a:rPr>
              <a:t>В</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2" name="Содержимое 2"/>
          <p:cNvSpPr txBox="1">
            <a:spLocks/>
          </p:cNvSpPr>
          <p:nvPr/>
        </p:nvSpPr>
        <p:spPr bwMode="auto">
          <a:xfrm>
            <a:off x="3000364" y="4143380"/>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400" b="1" i="1" dirty="0" smtClean="0">
                <a:solidFill>
                  <a:schemeClr val="accent1">
                    <a:lumMod val="25000"/>
                  </a:schemeClr>
                </a:solidFill>
                <a:latin typeface="Times New Roman" pitchFamily="18" charset="0"/>
                <a:cs typeface="Times New Roman" pitchFamily="18" charset="0"/>
              </a:rPr>
              <a:t>С</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3" name="Содержимое 2"/>
          <p:cNvSpPr txBox="1">
            <a:spLocks/>
          </p:cNvSpPr>
          <p:nvPr/>
        </p:nvSpPr>
        <p:spPr bwMode="auto">
          <a:xfrm>
            <a:off x="3000364" y="2000240"/>
            <a:ext cx="642942"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400" b="1" i="1" dirty="0" smtClean="0">
                <a:solidFill>
                  <a:schemeClr val="accent1">
                    <a:lumMod val="25000"/>
                  </a:schemeClr>
                </a:solidFill>
                <a:latin typeface="Times New Roman" pitchFamily="18" charset="0"/>
                <a:cs typeface="Times New Roman" pitchFamily="18" charset="0"/>
              </a:rPr>
              <a:t>С'</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4" name="Содержимое 2"/>
          <p:cNvSpPr txBox="1">
            <a:spLocks/>
          </p:cNvSpPr>
          <p:nvPr/>
        </p:nvSpPr>
        <p:spPr bwMode="auto">
          <a:xfrm>
            <a:off x="2285984" y="4929198"/>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400" b="1" i="1" noProof="0" dirty="0">
                <a:solidFill>
                  <a:schemeClr val="accent1">
                    <a:lumMod val="25000"/>
                  </a:schemeClr>
                </a:solidFill>
                <a:latin typeface="Times New Roman" pitchFamily="18" charset="0"/>
                <a:cs typeface="Times New Roman" pitchFamily="18" charset="0"/>
              </a:rPr>
              <a:t>D</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5" name="Содержимое 2"/>
          <p:cNvSpPr txBox="1">
            <a:spLocks/>
          </p:cNvSpPr>
          <p:nvPr/>
        </p:nvSpPr>
        <p:spPr bwMode="auto">
          <a:xfrm>
            <a:off x="2143108" y="2643182"/>
            <a:ext cx="642942"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400" b="1" i="1" noProof="0" dirty="0" smtClean="0">
                <a:solidFill>
                  <a:schemeClr val="accent1">
                    <a:lumMod val="25000"/>
                  </a:schemeClr>
                </a:solidFill>
                <a:latin typeface="Times New Roman" pitchFamily="18" charset="0"/>
                <a:cs typeface="Times New Roman" pitchFamily="18" charset="0"/>
              </a:rPr>
              <a:t>D'</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6" name="Содержимое 2"/>
          <p:cNvSpPr txBox="1">
            <a:spLocks/>
          </p:cNvSpPr>
          <p:nvPr/>
        </p:nvSpPr>
        <p:spPr bwMode="auto">
          <a:xfrm>
            <a:off x="714348" y="2000240"/>
            <a:ext cx="857256"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400" b="1" i="1" dirty="0" smtClean="0">
                <a:solidFill>
                  <a:schemeClr val="accent1">
                    <a:lumMod val="25000"/>
                  </a:schemeClr>
                </a:solidFill>
                <a:latin typeface="Times New Roman" pitchFamily="18" charset="0"/>
                <a:cs typeface="Times New Roman" pitchFamily="18" charset="0"/>
              </a:rPr>
              <a:t>В'</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7" name="Содержимое 2"/>
          <p:cNvSpPr txBox="1">
            <a:spLocks/>
          </p:cNvSpPr>
          <p:nvPr/>
        </p:nvSpPr>
        <p:spPr bwMode="auto">
          <a:xfrm>
            <a:off x="0" y="2643182"/>
            <a:ext cx="571472" cy="5000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400" b="1" i="1" noProof="0" dirty="0" smtClean="0">
                <a:solidFill>
                  <a:schemeClr val="accent1">
                    <a:lumMod val="25000"/>
                  </a:schemeClr>
                </a:solidFill>
                <a:latin typeface="Times New Roman" pitchFamily="18" charset="0"/>
                <a:cs typeface="Times New Roman" pitchFamily="18" charset="0"/>
              </a:rPr>
              <a:t>А'</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cxnSp>
        <p:nvCxnSpPr>
          <p:cNvPr id="18" name="Прямая соединительная линия 17"/>
          <p:cNvCxnSpPr/>
          <p:nvPr/>
        </p:nvCxnSpPr>
        <p:spPr>
          <a:xfrm rot="16200000" flipH="1">
            <a:off x="392877" y="2964653"/>
            <a:ext cx="2643206" cy="1428760"/>
          </a:xfrm>
          <a:prstGeom prst="line">
            <a:avLst/>
          </a:prstGeom>
          <a:ln w="38100">
            <a:solidFill>
              <a:schemeClr val="accent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1505" name="Rectangle 1"/>
          <p:cNvSpPr>
            <a:spLocks noChangeArrowheads="1"/>
          </p:cNvSpPr>
          <p:nvPr/>
        </p:nvSpPr>
        <p:spPr bwMode="auto">
          <a:xfrm>
            <a:off x="3500430" y="1643050"/>
            <a:ext cx="214314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uk-U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 </a:t>
            </a:r>
            <a:r>
              <a:rPr kumimoji="0" lang="uk-UA"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АВС</a:t>
            </a:r>
            <a:endParaRPr kumimoji="0" lang="ru-RU"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uk-U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 </a:t>
            </a:r>
            <a:r>
              <a:rPr kumimoji="0" lang="uk-UA"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ВВ'С'</a:t>
            </a:r>
            <a:endParaRPr kumimoji="0" lang="ru-RU"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uk-U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a:t>
            </a:r>
            <a:r>
              <a:rPr kumimoji="0" lang="en-US"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DD</a:t>
            </a:r>
            <a:r>
              <a:rPr kumimoji="0" lang="ru-RU"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t>
            </a:r>
            <a:r>
              <a:rPr kumimoji="0" lang="ru-RU"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uk-U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 </a:t>
            </a:r>
            <a:r>
              <a:rPr kumimoji="0" lang="en-US"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AA</a:t>
            </a:r>
            <a:r>
              <a:rPr kumimoji="0" lang="ru-RU"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
            </a:r>
            <a:r>
              <a:rPr kumimoji="0" lang="ru-RU"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uk-U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 </a:t>
            </a:r>
            <a:r>
              <a:rPr kumimoji="0" lang="en-US"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AA</a:t>
            </a:r>
            <a:r>
              <a:rPr kumimoji="0" lang="ru-RU"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a:t>
            </a:r>
            <a:r>
              <a:rPr kumimoji="0" lang="ru-RU"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uk-U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е) </a:t>
            </a:r>
            <a:r>
              <a:rPr kumimoji="0" lang="en-US"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a:t>
            </a:r>
            <a:r>
              <a:rPr kumimoji="0" lang="ru-RU"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
            </a:r>
            <a:r>
              <a:rPr kumimoji="0" lang="ru-RU"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t>
            </a:r>
            <a:r>
              <a:rPr kumimoji="0" lang="ru-RU"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4000" b="1" i="0" u="none" strike="noStrike" cap="none" normalizeH="0" baseline="0" dirty="0" smtClean="0">
              <a:ln>
                <a:noFill/>
              </a:ln>
              <a:solidFill>
                <a:schemeClr val="tx1"/>
              </a:solidFill>
              <a:effectLst/>
              <a:latin typeface="Arial" pitchFamily="34" charset="0"/>
            </a:endParaRPr>
          </a:p>
        </p:txBody>
      </p:sp>
      <p:sp>
        <p:nvSpPr>
          <p:cNvPr id="19" name="Rectangle 1"/>
          <p:cNvSpPr>
            <a:spLocks noChangeArrowheads="1"/>
          </p:cNvSpPr>
          <p:nvPr/>
        </p:nvSpPr>
        <p:spPr bwMode="auto">
          <a:xfrm>
            <a:off x="7572396" y="3786190"/>
            <a:ext cx="78581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uk-UA"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a:t>
            </a:r>
            <a:r>
              <a:rPr kumimoji="0" lang="en-US"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
            </a:r>
            <a:endParaRPr kumimoji="0" lang="ru-RU" sz="2400" b="1" i="0" u="none" strike="noStrike" cap="none" normalizeH="0" baseline="0" dirty="0" smtClean="0">
              <a:ln>
                <a:noFill/>
              </a:ln>
              <a:solidFill>
                <a:schemeClr val="tx1"/>
              </a:solidFill>
              <a:effectLst/>
              <a:latin typeface="Arial" pitchFamily="34" charset="0"/>
            </a:endParaRPr>
          </a:p>
        </p:txBody>
      </p:sp>
      <p:sp>
        <p:nvSpPr>
          <p:cNvPr id="20" name="Rectangle 1"/>
          <p:cNvSpPr>
            <a:spLocks noChangeArrowheads="1"/>
          </p:cNvSpPr>
          <p:nvPr/>
        </p:nvSpPr>
        <p:spPr bwMode="auto">
          <a:xfrm>
            <a:off x="7715272" y="1785926"/>
            <a:ext cx="857256"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lnSpc>
                <a:spcPct val="150000"/>
              </a:lnSpc>
              <a:spcBef>
                <a:spcPct val="0"/>
              </a:spcBef>
              <a:spcAft>
                <a:spcPct val="0"/>
              </a:spcAft>
            </a:pPr>
            <a:r>
              <a:rPr kumimoji="0" lang="uk-UA"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a:t>
            </a:r>
            <a:r>
              <a:rPr lang="uk-UA" sz="3200" b="1" i="1" dirty="0" smtClean="0">
                <a:latin typeface="Times New Roman" pitchFamily="18" charset="0"/>
                <a:ea typeface="Calibri" pitchFamily="34" charset="0"/>
                <a:cs typeface="Times New Roman" pitchFamily="18" charset="0"/>
              </a:rPr>
              <a:t>'</a:t>
            </a:r>
            <a:r>
              <a:rPr lang="en-US" sz="3200" b="1" i="1" dirty="0" smtClean="0">
                <a:latin typeface="Times New Roman" pitchFamily="18" charset="0"/>
                <a:ea typeface="Calibri" pitchFamily="34" charset="0"/>
                <a:cs typeface="Times New Roman" pitchFamily="18" charset="0"/>
              </a:rPr>
              <a:t>C</a:t>
            </a:r>
            <a:endParaRPr kumimoji="0" lang="ru-RU" sz="2400" b="1" i="0" u="none" strike="noStrike" cap="none" normalizeH="0" baseline="0" dirty="0" smtClean="0">
              <a:ln>
                <a:noFill/>
              </a:ln>
              <a:solidFill>
                <a:schemeClr val="tx1"/>
              </a:solidFill>
              <a:effectLst/>
              <a:latin typeface="Arial" pitchFamily="34" charset="0"/>
            </a:endParaRPr>
          </a:p>
        </p:txBody>
      </p:sp>
      <p:sp>
        <p:nvSpPr>
          <p:cNvPr id="21" name="Rectangle 1"/>
          <p:cNvSpPr>
            <a:spLocks noChangeArrowheads="1"/>
          </p:cNvSpPr>
          <p:nvPr/>
        </p:nvSpPr>
        <p:spPr bwMode="auto">
          <a:xfrm>
            <a:off x="7358082" y="5286388"/>
            <a:ext cx="100013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lnSpc>
                <a:spcPct val="150000"/>
              </a:lnSpc>
              <a:spcBef>
                <a:spcPct val="0"/>
              </a:spcBef>
              <a:spcAft>
                <a:spcPct val="0"/>
              </a:spcAft>
            </a:pPr>
            <a:r>
              <a:rPr lang="en-US" sz="3200" b="1" i="1" dirty="0" smtClean="0">
                <a:latin typeface="Times New Roman" pitchFamily="18" charset="0"/>
                <a:ea typeface="Calibri" pitchFamily="34" charset="0"/>
                <a:cs typeface="Times New Roman" pitchFamily="18" charset="0"/>
              </a:rPr>
              <a:t>C</a:t>
            </a:r>
            <a:r>
              <a:rPr lang="ru-RU" sz="3200" b="1" i="1" dirty="0" smtClean="0">
                <a:latin typeface="Times New Roman" pitchFamily="18" charset="0"/>
                <a:ea typeface="Calibri" pitchFamily="34" charset="0"/>
                <a:cs typeface="Times New Roman" pitchFamily="18" charset="0"/>
              </a:rPr>
              <a:t>' </a:t>
            </a:r>
            <a:r>
              <a:rPr kumimoji="0" lang="en-US"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
            </a:r>
            <a:endParaRPr kumimoji="0" lang="ru-RU" sz="2400" b="1" i="0" u="none" strike="noStrike" cap="none" normalizeH="0" baseline="0" dirty="0" smtClean="0">
              <a:ln>
                <a:noFill/>
              </a:ln>
              <a:solidFill>
                <a:schemeClr val="tx1"/>
              </a:solidFill>
              <a:effectLst/>
              <a:latin typeface="Arial" pitchFamily="34" charset="0"/>
            </a:endParaRPr>
          </a:p>
        </p:txBody>
      </p:sp>
      <p:sp>
        <p:nvSpPr>
          <p:cNvPr id="22" name="Rectangle 1"/>
          <p:cNvSpPr>
            <a:spLocks noChangeArrowheads="1"/>
          </p:cNvSpPr>
          <p:nvPr/>
        </p:nvSpPr>
        <p:spPr bwMode="auto">
          <a:xfrm>
            <a:off x="7215206" y="2428868"/>
            <a:ext cx="100013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lnSpc>
                <a:spcPct val="150000"/>
              </a:lnSpc>
              <a:spcBef>
                <a:spcPct val="0"/>
              </a:spcBef>
              <a:spcAft>
                <a:spcPct val="0"/>
              </a:spcAft>
            </a:pPr>
            <a:r>
              <a:rPr lang="en-US" sz="3200" b="1" i="1" dirty="0" smtClean="0">
                <a:latin typeface="Times New Roman" pitchFamily="18" charset="0"/>
                <a:ea typeface="Calibri" pitchFamily="34" charset="0"/>
                <a:cs typeface="Times New Roman" pitchFamily="18" charset="0"/>
              </a:rPr>
              <a:t>A</a:t>
            </a:r>
            <a:r>
              <a:rPr lang="ru-RU" sz="3200" b="1" i="1" dirty="0" smtClean="0">
                <a:latin typeface="Times New Roman" pitchFamily="18" charset="0"/>
                <a:ea typeface="Calibri" pitchFamily="34" charset="0"/>
                <a:cs typeface="Times New Roman" pitchFamily="18" charset="0"/>
              </a:rPr>
              <a:t>'</a:t>
            </a:r>
            <a:r>
              <a:rPr kumimoji="0" lang="en-US"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
            </a:r>
            <a:endParaRPr kumimoji="0" lang="ru-RU" sz="2400" b="1" i="0" u="none" strike="noStrike" cap="none" normalizeH="0" baseline="0" dirty="0" smtClean="0">
              <a:ln>
                <a:noFill/>
              </a:ln>
              <a:solidFill>
                <a:schemeClr val="tx1"/>
              </a:solidFill>
              <a:effectLst/>
              <a:latin typeface="Arial" pitchFamily="34" charset="0"/>
            </a:endParaRPr>
          </a:p>
        </p:txBody>
      </p:sp>
      <p:sp>
        <p:nvSpPr>
          <p:cNvPr id="23" name="Rectangle 1"/>
          <p:cNvSpPr>
            <a:spLocks noChangeArrowheads="1"/>
          </p:cNvSpPr>
          <p:nvPr/>
        </p:nvSpPr>
        <p:spPr bwMode="auto">
          <a:xfrm>
            <a:off x="7858148" y="3000372"/>
            <a:ext cx="928694"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lnSpc>
                <a:spcPct val="150000"/>
              </a:lnSpc>
              <a:spcBef>
                <a:spcPct val="0"/>
              </a:spcBef>
              <a:spcAft>
                <a:spcPct val="0"/>
              </a:spcAft>
            </a:pPr>
            <a:r>
              <a:rPr lang="en-US" sz="3200" b="1" i="1" dirty="0" smtClean="0">
                <a:latin typeface="Times New Roman" pitchFamily="18" charset="0"/>
                <a:ea typeface="Calibri" pitchFamily="34" charset="0"/>
                <a:cs typeface="Times New Roman" pitchFamily="18" charset="0"/>
              </a:rPr>
              <a:t>A</a:t>
            </a:r>
            <a:r>
              <a:rPr lang="uk-UA" sz="3200" b="1" i="1" dirty="0" smtClean="0">
                <a:latin typeface="Times New Roman" pitchFamily="18" charset="0"/>
                <a:ea typeface="Calibri" pitchFamily="34" charset="0"/>
                <a:cs typeface="Times New Roman" pitchFamily="18" charset="0"/>
              </a:rPr>
              <a:t> В'</a:t>
            </a:r>
            <a:r>
              <a:rPr lang="en-US" sz="3200" b="1" i="1" dirty="0" smtClean="0">
                <a:latin typeface="Times New Roman" pitchFamily="18" charset="0"/>
                <a:ea typeface="Calibri" pitchFamily="34" charset="0"/>
                <a:cs typeface="Times New Roman" pitchFamily="18" charset="0"/>
              </a:rPr>
              <a:t> </a:t>
            </a:r>
            <a:endParaRPr kumimoji="0" lang="ru-RU" sz="2400" b="1" i="0" u="none" strike="noStrike" cap="none" normalizeH="0" baseline="0" dirty="0" smtClean="0">
              <a:ln>
                <a:noFill/>
              </a:ln>
              <a:solidFill>
                <a:schemeClr val="tx1"/>
              </a:solidFill>
              <a:effectLst/>
              <a:latin typeface="Arial" pitchFamily="34" charset="0"/>
            </a:endParaRPr>
          </a:p>
        </p:txBody>
      </p:sp>
      <p:sp>
        <p:nvSpPr>
          <p:cNvPr id="24" name="Rectangle 1"/>
          <p:cNvSpPr>
            <a:spLocks noChangeArrowheads="1"/>
          </p:cNvSpPr>
          <p:nvPr/>
        </p:nvSpPr>
        <p:spPr bwMode="auto">
          <a:xfrm>
            <a:off x="7786710" y="4500570"/>
            <a:ext cx="114300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lnSpc>
                <a:spcPct val="150000"/>
              </a:lnSpc>
              <a:spcBef>
                <a:spcPct val="0"/>
              </a:spcBef>
              <a:spcAft>
                <a:spcPct val="0"/>
              </a:spcAft>
            </a:pPr>
            <a:r>
              <a:rPr lang="uk-UA" sz="3200" b="1" i="1" dirty="0" smtClean="0">
                <a:latin typeface="Times New Roman" pitchFamily="18" charset="0"/>
                <a:ea typeface="Calibri" pitchFamily="34" charset="0"/>
                <a:cs typeface="Times New Roman" pitchFamily="18" charset="0"/>
              </a:rPr>
              <a:t>В'</a:t>
            </a:r>
            <a:r>
              <a:rPr lang="en-US" sz="3200" b="1" i="1" dirty="0" smtClean="0">
                <a:latin typeface="Times New Roman" pitchFamily="18" charset="0"/>
                <a:ea typeface="Calibri" pitchFamily="34" charset="0"/>
                <a:cs typeface="Times New Roman" pitchFamily="18" charset="0"/>
              </a:rPr>
              <a:t> D</a:t>
            </a:r>
            <a:r>
              <a:rPr lang="ru-RU" sz="3200" b="1" i="1" dirty="0" smtClean="0">
                <a:latin typeface="Times New Roman" pitchFamily="18" charset="0"/>
                <a:ea typeface="Calibri" pitchFamily="34" charset="0"/>
                <a:cs typeface="Times New Roman" pitchFamily="18" charset="0"/>
              </a:rPr>
              <a:t>'</a:t>
            </a:r>
            <a:endParaRPr kumimoji="0" lang="ru-RU" sz="2400" b="1" i="0" u="none" strike="noStrike" cap="none" normalizeH="0" baseline="0" dirty="0" smtClean="0">
              <a:ln>
                <a:noFill/>
              </a:ln>
              <a:solidFill>
                <a:schemeClr val="tx1"/>
              </a:solidFill>
              <a:effectLst/>
              <a:latin typeface="Arial" pitchFamily="34" charset="0"/>
            </a:endParaRPr>
          </a:p>
        </p:txBody>
      </p:sp>
      <p:cxnSp>
        <p:nvCxnSpPr>
          <p:cNvPr id="26" name="Прямая соединительная линия 25"/>
          <p:cNvCxnSpPr/>
          <p:nvPr/>
        </p:nvCxnSpPr>
        <p:spPr>
          <a:xfrm>
            <a:off x="357158" y="3071810"/>
            <a:ext cx="2000264" cy="192882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p:nvPr/>
        </p:nvCxnSpPr>
        <p:spPr>
          <a:xfrm>
            <a:off x="1000100" y="2357430"/>
            <a:ext cx="1357322" cy="64294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p:nvPr/>
        </p:nvCxnSpPr>
        <p:spPr>
          <a:xfrm>
            <a:off x="1000100" y="4357694"/>
            <a:ext cx="1357322" cy="642942"/>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2" name="Прямая соединительная линия 31"/>
          <p:cNvCxnSpPr/>
          <p:nvPr/>
        </p:nvCxnSpPr>
        <p:spPr>
          <a:xfrm rot="5400000">
            <a:off x="-607255" y="3393281"/>
            <a:ext cx="2571768" cy="642942"/>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a:endCxn id="14" idx="0"/>
          </p:cNvCxnSpPr>
          <p:nvPr/>
        </p:nvCxnSpPr>
        <p:spPr>
          <a:xfrm rot="5400000">
            <a:off x="1500174" y="3357570"/>
            <a:ext cx="2571768" cy="5714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p:nvPr/>
        </p:nvCxnSpPr>
        <p:spPr>
          <a:xfrm>
            <a:off x="1000100" y="2357430"/>
            <a:ext cx="2071702" cy="2000264"/>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9" name="Заголовок 1"/>
          <p:cNvSpPr>
            <a:spLocks noGrp="1"/>
          </p:cNvSpPr>
          <p:nvPr>
            <p:ph type="title"/>
          </p:nvPr>
        </p:nvSpPr>
        <p:spPr>
          <a:xfrm>
            <a:off x="571472" y="0"/>
            <a:ext cx="8229600" cy="785794"/>
          </a:xfrm>
          <a:effectLst>
            <a:outerShdw blurRad="50800" dist="38100" dir="5400000" algn="t" rotWithShape="0">
              <a:prstClr val="black">
                <a:alpha val="40000"/>
              </a:prstClr>
            </a:outerShdw>
          </a:effectLst>
        </p:spPr>
        <p:txBody>
          <a:bodyPr/>
          <a:lstStyle/>
          <a:p>
            <a:r>
              <a:rPr lang="uk-UA" b="1" dirty="0" smtClean="0">
                <a:solidFill>
                  <a:srgbClr val="2E6B70"/>
                </a:solidFill>
              </a:rPr>
              <a:t>Розв’язування задач</a:t>
            </a:r>
            <a:endParaRPr lang="ru-RU" b="1" dirty="0">
              <a:solidFill>
                <a:srgbClr val="2E6B7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505"/>
                                        </p:tgtEl>
                                        <p:attrNameLst>
                                          <p:attrName>style.visibility</p:attrName>
                                        </p:attrNameLst>
                                      </p:cBhvr>
                                      <p:to>
                                        <p:strVal val="visible"/>
                                      </p:to>
                                    </p:set>
                                    <p:animEffect transition="in" filter="wipe(up)">
                                      <p:cBhvr>
                                        <p:cTn id="7" dur="1000"/>
                                        <p:tgtEl>
                                          <p:spTgt spid="21505"/>
                                        </p:tgtEl>
                                      </p:cBhvr>
                                    </p:animEffect>
                                  </p:childTnLst>
                                </p:cTn>
                              </p:par>
                            </p:childTnLst>
                          </p:cTn>
                        </p:par>
                        <p:par>
                          <p:cTn id="8" fill="hold">
                            <p:stCondLst>
                              <p:cond delay="1000"/>
                            </p:stCondLst>
                            <p:childTnLst>
                              <p:par>
                                <p:cTn id="9" presetID="10" presetClass="entr" presetSubtype="0" fill="hold" grpId="2"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500"/>
                                        <p:tgtEl>
                                          <p:spTgt spid="20"/>
                                        </p:tgtEl>
                                      </p:cBhvr>
                                    </p:animEffect>
                                  </p:childTnLst>
                                </p:cTn>
                              </p:par>
                            </p:childTnLst>
                          </p:cTn>
                        </p:par>
                        <p:par>
                          <p:cTn id="12" fill="hold">
                            <p:stCondLst>
                              <p:cond delay="1500"/>
                            </p:stCondLst>
                            <p:childTnLst>
                              <p:par>
                                <p:cTn id="13" presetID="10" presetClass="entr" presetSubtype="0" fill="hold" grpId="2"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500"/>
                                        <p:tgtEl>
                                          <p:spTgt spid="22"/>
                                        </p:tgtEl>
                                      </p:cBhvr>
                                    </p:animEffect>
                                  </p:childTnLst>
                                </p:cTn>
                              </p:par>
                            </p:childTnLst>
                          </p:cTn>
                        </p:par>
                        <p:par>
                          <p:cTn id="16" fill="hold">
                            <p:stCondLst>
                              <p:cond delay="2000"/>
                            </p:stCondLst>
                            <p:childTnLst>
                              <p:par>
                                <p:cTn id="17" presetID="10" presetClass="entr" presetSubtype="0" fill="hold" grpId="0" nodeType="afterEffect">
                                  <p:stCondLst>
                                    <p:cond delay="0"/>
                                  </p:stCondLst>
                                  <p:childTnLst>
                                    <p:set>
                                      <p:cBhvr>
                                        <p:cTn id="18" dur="1" fill="hold">
                                          <p:stCondLst>
                                            <p:cond delay="0"/>
                                          </p:stCondLst>
                                        </p:cTn>
                                        <p:tgtEl>
                                          <p:spTgt spid="23">
                                            <p:txEl>
                                              <p:pRg st="0" end="0"/>
                                            </p:txEl>
                                          </p:spTgt>
                                        </p:tgtEl>
                                        <p:attrNameLst>
                                          <p:attrName>style.visibility</p:attrName>
                                        </p:attrNameLst>
                                      </p:cBhvr>
                                      <p:to>
                                        <p:strVal val="visible"/>
                                      </p:to>
                                    </p:set>
                                    <p:animEffect transition="in" filter="fade">
                                      <p:cBhvr>
                                        <p:cTn id="19" dur="500"/>
                                        <p:tgtEl>
                                          <p:spTgt spid="23">
                                            <p:txEl>
                                              <p:pRg st="0" end="0"/>
                                            </p:txEl>
                                          </p:spTgt>
                                        </p:tgtEl>
                                      </p:cBhvr>
                                    </p:animEffect>
                                  </p:childTnLst>
                                </p:cTn>
                              </p:par>
                            </p:childTnLst>
                          </p:cTn>
                        </p:par>
                        <p:par>
                          <p:cTn id="20" fill="hold">
                            <p:stCondLst>
                              <p:cond delay="2500"/>
                            </p:stCondLst>
                            <p:childTnLst>
                              <p:par>
                                <p:cTn id="21" presetID="10" presetClass="entr" presetSubtype="0" fill="hold" grpId="1" nodeType="afterEffect">
                                  <p:stCondLst>
                                    <p:cond delay="0"/>
                                  </p:stCondLst>
                                  <p:childTnLst>
                                    <p:set>
                                      <p:cBhvr>
                                        <p:cTn id="22" dur="1" fill="hold">
                                          <p:stCondLst>
                                            <p:cond delay="0"/>
                                          </p:stCondLst>
                                        </p:cTn>
                                        <p:tgtEl>
                                          <p:spTgt spid="19">
                                            <p:txEl>
                                              <p:pRg st="0" end="0"/>
                                            </p:txEl>
                                          </p:spTgt>
                                        </p:tgtEl>
                                        <p:attrNameLst>
                                          <p:attrName>style.visibility</p:attrName>
                                        </p:attrNameLst>
                                      </p:cBhvr>
                                      <p:to>
                                        <p:strVal val="visible"/>
                                      </p:to>
                                    </p:set>
                                    <p:animEffect transition="in" filter="fade">
                                      <p:cBhvr>
                                        <p:cTn id="23" dur="500"/>
                                        <p:tgtEl>
                                          <p:spTgt spid="19">
                                            <p:txEl>
                                              <p:pRg st="0" end="0"/>
                                            </p:txEl>
                                          </p:spTgt>
                                        </p:tgtEl>
                                      </p:cBhvr>
                                    </p:animEffect>
                                  </p:childTnLst>
                                </p:cTn>
                              </p:par>
                            </p:childTnLst>
                          </p:cTn>
                        </p:par>
                        <p:par>
                          <p:cTn id="24" fill="hold">
                            <p:stCondLst>
                              <p:cond delay="3000"/>
                            </p:stCondLst>
                            <p:childTnLst>
                              <p:par>
                                <p:cTn id="25" presetID="10" presetClass="entr" presetSubtype="0" fill="hold" grpId="2" nodeType="after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childTnLst>
                          </p:cTn>
                        </p:par>
                        <p:par>
                          <p:cTn id="28" fill="hold">
                            <p:stCondLst>
                              <p:cond delay="3500"/>
                            </p:stCondLst>
                            <p:childTnLst>
                              <p:par>
                                <p:cTn id="29" presetID="10" presetClass="entr" presetSubtype="0" fill="hold" grpId="1" nodeType="afterEffect">
                                  <p:stCondLst>
                                    <p:cond delay="0"/>
                                  </p:stCondLst>
                                  <p:childTnLst>
                                    <p:set>
                                      <p:cBhvr>
                                        <p:cTn id="30" dur="1" fill="hold">
                                          <p:stCondLst>
                                            <p:cond delay="0"/>
                                          </p:stCondLst>
                                        </p:cTn>
                                        <p:tgtEl>
                                          <p:spTgt spid="21">
                                            <p:txEl>
                                              <p:pRg st="0" end="0"/>
                                            </p:txEl>
                                          </p:spTgt>
                                        </p:tgtEl>
                                        <p:attrNameLst>
                                          <p:attrName>style.visibility</p:attrName>
                                        </p:attrNameLst>
                                      </p:cBhvr>
                                      <p:to>
                                        <p:strVal val="visible"/>
                                      </p:to>
                                    </p:set>
                                    <p:animEffect transition="in" filter="fade">
                                      <p:cBhvr>
                                        <p:cTn id="31" dur="500"/>
                                        <p:tgtEl>
                                          <p:spTgt spid="21">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31"/>
                                        </p:tgtEl>
                                        <p:attrNameLst>
                                          <p:attrName>style.visibility</p:attrName>
                                        </p:attrNameLst>
                                      </p:cBhvr>
                                      <p:to>
                                        <p:strVal val="visible"/>
                                      </p:to>
                                    </p:set>
                                  </p:childTnLst>
                                </p:cTn>
                              </p:par>
                            </p:childTnLst>
                          </p:cTn>
                        </p:par>
                        <p:par>
                          <p:cTn id="36" fill="hold">
                            <p:stCondLst>
                              <p:cond delay="0"/>
                            </p:stCondLst>
                            <p:childTnLst>
                              <p:par>
                                <p:cTn id="37" presetID="3" presetClass="emph" presetSubtype="2" fill="hold" nodeType="afterEffect">
                                  <p:stCondLst>
                                    <p:cond delay="0"/>
                                  </p:stCondLst>
                                  <p:childTnLst>
                                    <p:animClr clrSpc="rgb" dir="cw">
                                      <p:cBhvr override="childStyle">
                                        <p:cTn id="38" dur="1000" fill="hold"/>
                                        <p:tgtEl>
                                          <p:spTgt spid="19">
                                            <p:txEl>
                                              <p:pRg st="0" end="0"/>
                                            </p:txEl>
                                          </p:spTgt>
                                        </p:tgtEl>
                                        <p:attrNameLst>
                                          <p:attrName>style.color</p:attrName>
                                        </p:attrNameLst>
                                      </p:cBhvr>
                                      <p:to>
                                        <a:srgbClr val="FF3300"/>
                                      </p:to>
                                    </p:animClr>
                                  </p:childTnLst>
                                </p:cTn>
                              </p:par>
                            </p:childTnLst>
                          </p:cTn>
                        </p:par>
                        <p:par>
                          <p:cTn id="39" fill="hold">
                            <p:stCondLst>
                              <p:cond delay="1000"/>
                            </p:stCondLst>
                            <p:childTnLst>
                              <p:par>
                                <p:cTn id="40" presetID="0" presetClass="path" presetSubtype="0" accel="50000" decel="50000" fill="hold" grpId="0" nodeType="afterEffect">
                                  <p:stCondLst>
                                    <p:cond delay="0"/>
                                  </p:stCondLst>
                                  <p:childTnLst>
                                    <p:animMotion origin="layout" path="M 0 0 L -0.19688 -0.3044 " pathEditMode="relative" ptsTypes="AA">
                                      <p:cBhvr>
                                        <p:cTn id="41" dur="500" fill="hold"/>
                                        <p:tgtEl>
                                          <p:spTgt spid="19">
                                            <p:txEl>
                                              <p:pRg st="0" end="0"/>
                                            </p:txEl>
                                          </p:spTgt>
                                        </p:tgtEl>
                                        <p:attrNameLst>
                                          <p:attrName>ppt_x</p:attrName>
                                          <p:attrName>ppt_y</p:attrName>
                                        </p:attrNameLst>
                                      </p:cBhvr>
                                    </p:animMotion>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nodeType="clickEffect">
                                  <p:stCondLst>
                                    <p:cond delay="0"/>
                                  </p:stCondLst>
                                  <p:childTnLst>
                                    <p:set>
                                      <p:cBhvr>
                                        <p:cTn id="45" dur="1" fill="hold">
                                          <p:stCondLst>
                                            <p:cond delay="0"/>
                                          </p:stCondLst>
                                        </p:cTn>
                                        <p:tgtEl>
                                          <p:spTgt spid="31"/>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39"/>
                                        </p:tgtEl>
                                        <p:attrNameLst>
                                          <p:attrName>style.visibility</p:attrName>
                                        </p:attrNameLst>
                                      </p:cBhvr>
                                      <p:to>
                                        <p:strVal val="visible"/>
                                      </p:to>
                                    </p:set>
                                  </p:childTnLst>
                                </p:cTn>
                              </p:par>
                            </p:childTnLst>
                          </p:cTn>
                        </p:par>
                        <p:par>
                          <p:cTn id="50" fill="hold">
                            <p:stCondLst>
                              <p:cond delay="0"/>
                            </p:stCondLst>
                            <p:childTnLst>
                              <p:par>
                                <p:cTn id="51" presetID="3" presetClass="emph" presetSubtype="2" fill="hold" grpId="0" nodeType="afterEffect">
                                  <p:stCondLst>
                                    <p:cond delay="0"/>
                                  </p:stCondLst>
                                  <p:childTnLst>
                                    <p:animClr clrSpc="rgb" dir="cw">
                                      <p:cBhvr override="childStyle">
                                        <p:cTn id="52" dur="1000" fill="hold"/>
                                        <p:tgtEl>
                                          <p:spTgt spid="20"/>
                                        </p:tgtEl>
                                        <p:attrNameLst>
                                          <p:attrName>style.color</p:attrName>
                                        </p:attrNameLst>
                                      </p:cBhvr>
                                      <p:to>
                                        <a:srgbClr val="FF3300"/>
                                      </p:to>
                                    </p:animClr>
                                  </p:childTnLst>
                                </p:cTn>
                              </p:par>
                            </p:childTnLst>
                          </p:cTn>
                        </p:par>
                        <p:par>
                          <p:cTn id="53" fill="hold">
                            <p:stCondLst>
                              <p:cond delay="1000"/>
                            </p:stCondLst>
                            <p:childTnLst>
                              <p:par>
                                <p:cTn id="54" presetID="0" presetClass="path" presetSubtype="0" accel="50000" decel="50000" fill="hold" grpId="1" nodeType="afterEffect">
                                  <p:stCondLst>
                                    <p:cond delay="0"/>
                                  </p:stCondLst>
                                  <p:childTnLst>
                                    <p:animMotion origin="layout" path="M 5E-6 -3.33333E-6 L -0.22518 0.09514 " pathEditMode="relative" rAng="0" ptsTypes="AA">
                                      <p:cBhvr>
                                        <p:cTn id="55" dur="500" fill="hold"/>
                                        <p:tgtEl>
                                          <p:spTgt spid="20"/>
                                        </p:tgtEl>
                                        <p:attrNameLst>
                                          <p:attrName>ppt_x</p:attrName>
                                          <p:attrName>ppt_y</p:attrName>
                                        </p:attrNameLst>
                                      </p:cBhvr>
                                      <p:rCtr x="-11300" y="4700"/>
                                    </p:animMotion>
                                  </p:childTnLst>
                                </p:cTn>
                              </p:par>
                            </p:childTnLst>
                          </p:cTn>
                        </p:par>
                      </p:childTnLst>
                    </p:cTn>
                  </p:par>
                  <p:par>
                    <p:cTn id="56" fill="hold">
                      <p:stCondLst>
                        <p:cond delay="indefinite"/>
                      </p:stCondLst>
                      <p:childTnLst>
                        <p:par>
                          <p:cTn id="57" fill="hold">
                            <p:stCondLst>
                              <p:cond delay="0"/>
                            </p:stCondLst>
                            <p:childTnLst>
                              <p:par>
                                <p:cTn id="58" presetID="1" presetClass="exit" presetSubtype="0" fill="hold" nodeType="clickEffect">
                                  <p:stCondLst>
                                    <p:cond delay="0"/>
                                  </p:stCondLst>
                                  <p:childTnLst>
                                    <p:set>
                                      <p:cBhvr>
                                        <p:cTn id="59" dur="1" fill="hold">
                                          <p:stCondLst>
                                            <p:cond delay="0"/>
                                          </p:stCondLst>
                                        </p:cTn>
                                        <p:tgtEl>
                                          <p:spTgt spid="39"/>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0"/>
                                          </p:stCondLst>
                                        </p:cTn>
                                        <p:tgtEl>
                                          <p:spTgt spid="33"/>
                                        </p:tgtEl>
                                        <p:attrNameLst>
                                          <p:attrName>style.visibility</p:attrName>
                                        </p:attrNameLst>
                                      </p:cBhvr>
                                      <p:to>
                                        <p:strVal val="visible"/>
                                      </p:to>
                                    </p:set>
                                  </p:childTnLst>
                                </p:cTn>
                              </p:par>
                            </p:childTnLst>
                          </p:cTn>
                        </p:par>
                        <p:par>
                          <p:cTn id="64" fill="hold">
                            <p:stCondLst>
                              <p:cond delay="0"/>
                            </p:stCondLst>
                            <p:childTnLst>
                              <p:par>
                                <p:cTn id="65" presetID="3" presetClass="emph" presetSubtype="2" fill="hold" nodeType="afterEffect">
                                  <p:stCondLst>
                                    <p:cond delay="0"/>
                                  </p:stCondLst>
                                  <p:childTnLst>
                                    <p:animClr clrSpc="rgb" dir="cw">
                                      <p:cBhvr override="childStyle">
                                        <p:cTn id="66" dur="1000" fill="hold"/>
                                        <p:tgtEl>
                                          <p:spTgt spid="21">
                                            <p:txEl>
                                              <p:pRg st="0" end="0"/>
                                            </p:txEl>
                                          </p:spTgt>
                                        </p:tgtEl>
                                        <p:attrNameLst>
                                          <p:attrName>style.color</p:attrName>
                                        </p:attrNameLst>
                                      </p:cBhvr>
                                      <p:to>
                                        <a:srgbClr val="FF3300"/>
                                      </p:to>
                                    </p:animClr>
                                  </p:childTnLst>
                                </p:cTn>
                              </p:par>
                            </p:childTnLst>
                          </p:cTn>
                        </p:par>
                        <p:par>
                          <p:cTn id="67" fill="hold">
                            <p:stCondLst>
                              <p:cond delay="1000"/>
                            </p:stCondLst>
                            <p:childTnLst>
                              <p:par>
                                <p:cTn id="68" presetID="0" presetClass="path" presetSubtype="0" accel="50000" decel="50000" fill="hold" grpId="0" nodeType="afterEffect">
                                  <p:stCondLst>
                                    <p:cond delay="0"/>
                                  </p:stCondLst>
                                  <p:childTnLst>
                                    <p:animMotion origin="layout" path="M -1.66667E-6 0 L -0.18246 -0.31019 " pathEditMode="relative" rAng="0" ptsTypes="AA">
                                      <p:cBhvr>
                                        <p:cTn id="69" dur="500" fill="hold"/>
                                        <p:tgtEl>
                                          <p:spTgt spid="21">
                                            <p:txEl>
                                              <p:pRg st="0" end="0"/>
                                            </p:txEl>
                                          </p:spTgt>
                                        </p:tgtEl>
                                        <p:attrNameLst>
                                          <p:attrName>ppt_x</p:attrName>
                                          <p:attrName>ppt_y</p:attrName>
                                        </p:attrNameLst>
                                      </p:cBhvr>
                                      <p:rCtr x="-9100" y="-15500"/>
                                    </p:animMotion>
                                  </p:childTnLst>
                                </p:cTn>
                              </p:par>
                            </p:childTnLst>
                          </p:cTn>
                        </p:par>
                      </p:childTnLst>
                    </p:cTn>
                  </p:par>
                  <p:par>
                    <p:cTn id="70" fill="hold">
                      <p:stCondLst>
                        <p:cond delay="indefinite"/>
                      </p:stCondLst>
                      <p:childTnLst>
                        <p:par>
                          <p:cTn id="71" fill="hold">
                            <p:stCondLst>
                              <p:cond delay="0"/>
                            </p:stCondLst>
                            <p:childTnLst>
                              <p:par>
                                <p:cTn id="72" presetID="1" presetClass="exit" presetSubtype="0" fill="hold" nodeType="clickEffect">
                                  <p:stCondLst>
                                    <p:cond delay="0"/>
                                  </p:stCondLst>
                                  <p:childTnLst>
                                    <p:set>
                                      <p:cBhvr>
                                        <p:cTn id="73" dur="1" fill="hold">
                                          <p:stCondLst>
                                            <p:cond delay="0"/>
                                          </p:stCondLst>
                                        </p:cTn>
                                        <p:tgtEl>
                                          <p:spTgt spid="33"/>
                                        </p:tgtEl>
                                        <p:attrNameLst>
                                          <p:attrName>style.visibility</p:attrName>
                                        </p:attrNameLst>
                                      </p:cBhvr>
                                      <p:to>
                                        <p:strVal val="hidden"/>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nodeType="clickEffect">
                                  <p:stCondLst>
                                    <p:cond delay="0"/>
                                  </p:stCondLst>
                                  <p:childTnLst>
                                    <p:set>
                                      <p:cBhvr>
                                        <p:cTn id="77" dur="1" fill="hold">
                                          <p:stCondLst>
                                            <p:cond delay="0"/>
                                          </p:stCondLst>
                                        </p:cTn>
                                        <p:tgtEl>
                                          <p:spTgt spid="26"/>
                                        </p:tgtEl>
                                        <p:attrNameLst>
                                          <p:attrName>style.visibility</p:attrName>
                                        </p:attrNameLst>
                                      </p:cBhvr>
                                      <p:to>
                                        <p:strVal val="visible"/>
                                      </p:to>
                                    </p:set>
                                  </p:childTnLst>
                                </p:cTn>
                              </p:par>
                            </p:childTnLst>
                          </p:cTn>
                        </p:par>
                        <p:par>
                          <p:cTn id="78" fill="hold">
                            <p:stCondLst>
                              <p:cond delay="0"/>
                            </p:stCondLst>
                            <p:childTnLst>
                              <p:par>
                                <p:cTn id="79" presetID="3" presetClass="emph" presetSubtype="2" fill="hold" grpId="0" nodeType="afterEffect">
                                  <p:stCondLst>
                                    <p:cond delay="0"/>
                                  </p:stCondLst>
                                  <p:childTnLst>
                                    <p:animClr clrSpc="rgb" dir="cw">
                                      <p:cBhvr override="childStyle">
                                        <p:cTn id="80" dur="1000" fill="hold"/>
                                        <p:tgtEl>
                                          <p:spTgt spid="22"/>
                                        </p:tgtEl>
                                        <p:attrNameLst>
                                          <p:attrName>style.color</p:attrName>
                                        </p:attrNameLst>
                                      </p:cBhvr>
                                      <p:to>
                                        <a:srgbClr val="FF3300"/>
                                      </p:to>
                                    </p:animClr>
                                  </p:childTnLst>
                                </p:cTn>
                              </p:par>
                            </p:childTnLst>
                          </p:cTn>
                        </p:par>
                        <p:par>
                          <p:cTn id="81" fill="hold">
                            <p:stCondLst>
                              <p:cond delay="1000"/>
                            </p:stCondLst>
                            <p:childTnLst>
                              <p:par>
                                <p:cTn id="82" presetID="0" presetClass="path" presetSubtype="0" accel="50000" decel="50000" fill="hold" grpId="1" nodeType="afterEffect">
                                  <p:stCondLst>
                                    <p:cond delay="0"/>
                                  </p:stCondLst>
                                  <p:childTnLst>
                                    <p:animMotion origin="layout" path="M 1.11022E-16 -3.33333E-6 L -0.17049 0.21135 " pathEditMode="relative" rAng="0" ptsTypes="AA">
                                      <p:cBhvr>
                                        <p:cTn id="83" dur="500" fill="hold"/>
                                        <p:tgtEl>
                                          <p:spTgt spid="22"/>
                                        </p:tgtEl>
                                        <p:attrNameLst>
                                          <p:attrName>ppt_x</p:attrName>
                                          <p:attrName>ppt_y</p:attrName>
                                        </p:attrNameLst>
                                      </p:cBhvr>
                                      <p:rCtr x="-8500" y="10600"/>
                                    </p:animMotion>
                                  </p:childTnLst>
                                </p:cTn>
                              </p:par>
                            </p:childTnLst>
                          </p:cTn>
                        </p:par>
                      </p:childTnLst>
                    </p:cTn>
                  </p:par>
                  <p:par>
                    <p:cTn id="84" fill="hold">
                      <p:stCondLst>
                        <p:cond delay="indefinite"/>
                      </p:stCondLst>
                      <p:childTnLst>
                        <p:par>
                          <p:cTn id="85" fill="hold">
                            <p:stCondLst>
                              <p:cond delay="0"/>
                            </p:stCondLst>
                            <p:childTnLst>
                              <p:par>
                                <p:cTn id="86" presetID="1" presetClass="exit" presetSubtype="0" fill="hold" nodeType="clickEffect">
                                  <p:stCondLst>
                                    <p:cond delay="0"/>
                                  </p:stCondLst>
                                  <p:childTnLst>
                                    <p:set>
                                      <p:cBhvr>
                                        <p:cTn id="87" dur="1" fill="hold">
                                          <p:stCondLst>
                                            <p:cond delay="0"/>
                                          </p:stCondLst>
                                        </p:cTn>
                                        <p:tgtEl>
                                          <p:spTgt spid="26"/>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nodeType="clickEffect">
                                  <p:stCondLst>
                                    <p:cond delay="0"/>
                                  </p:stCondLst>
                                  <p:childTnLst>
                                    <p:set>
                                      <p:cBhvr>
                                        <p:cTn id="91" dur="1" fill="hold">
                                          <p:stCondLst>
                                            <p:cond delay="0"/>
                                          </p:stCondLst>
                                        </p:cTn>
                                        <p:tgtEl>
                                          <p:spTgt spid="32"/>
                                        </p:tgtEl>
                                        <p:attrNameLst>
                                          <p:attrName>style.visibility</p:attrName>
                                        </p:attrNameLst>
                                      </p:cBhvr>
                                      <p:to>
                                        <p:strVal val="visible"/>
                                      </p:to>
                                    </p:set>
                                  </p:childTnLst>
                                </p:cTn>
                              </p:par>
                            </p:childTnLst>
                          </p:cTn>
                        </p:par>
                        <p:par>
                          <p:cTn id="92" fill="hold">
                            <p:stCondLst>
                              <p:cond delay="0"/>
                            </p:stCondLst>
                            <p:childTnLst>
                              <p:par>
                                <p:cTn id="93" presetID="3" presetClass="emph" presetSubtype="2" fill="hold" nodeType="afterEffect">
                                  <p:stCondLst>
                                    <p:cond delay="0"/>
                                  </p:stCondLst>
                                  <p:childTnLst>
                                    <p:animClr clrSpc="rgb" dir="cw">
                                      <p:cBhvr override="childStyle">
                                        <p:cTn id="94" dur="1000" fill="hold"/>
                                        <p:tgtEl>
                                          <p:spTgt spid="23">
                                            <p:txEl>
                                              <p:pRg st="0" end="0"/>
                                            </p:txEl>
                                          </p:spTgt>
                                        </p:tgtEl>
                                        <p:attrNameLst>
                                          <p:attrName>style.color</p:attrName>
                                        </p:attrNameLst>
                                      </p:cBhvr>
                                      <p:to>
                                        <a:srgbClr val="FF3300"/>
                                      </p:to>
                                    </p:animClr>
                                  </p:childTnLst>
                                </p:cTn>
                              </p:par>
                            </p:childTnLst>
                          </p:cTn>
                        </p:par>
                        <p:par>
                          <p:cTn id="95" fill="hold">
                            <p:stCondLst>
                              <p:cond delay="1000"/>
                            </p:stCondLst>
                            <p:childTnLst>
                              <p:par>
                                <p:cTn id="96" presetID="0" presetClass="path" presetSubtype="0" accel="50000" decel="50000" fill="hold" nodeType="afterEffect">
                                  <p:stCondLst>
                                    <p:cond delay="0"/>
                                  </p:stCondLst>
                                  <p:childTnLst>
                                    <p:animMotion origin="layout" path="M 1.66667E-6 3.33333E-6 L -0.2382 0.2331 " pathEditMode="relative" rAng="0" ptsTypes="AA">
                                      <p:cBhvr>
                                        <p:cTn id="97" dur="500" fill="hold"/>
                                        <p:tgtEl>
                                          <p:spTgt spid="23">
                                            <p:txEl>
                                              <p:pRg st="0" end="0"/>
                                            </p:txEl>
                                          </p:spTgt>
                                        </p:tgtEl>
                                        <p:attrNameLst>
                                          <p:attrName>ppt_x</p:attrName>
                                          <p:attrName>ppt_y</p:attrName>
                                        </p:attrNameLst>
                                      </p:cBhvr>
                                      <p:rCtr x="-11900" y="11600"/>
                                    </p:animMotion>
                                  </p:childTnLst>
                                </p:cTn>
                              </p:par>
                            </p:childTnLst>
                          </p:cTn>
                        </p:par>
                      </p:childTnLst>
                    </p:cTn>
                  </p:par>
                  <p:par>
                    <p:cTn id="98" fill="hold">
                      <p:stCondLst>
                        <p:cond delay="indefinite"/>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32"/>
                                        </p:tgtEl>
                                        <p:attrNameLst>
                                          <p:attrName>style.visibility</p:attrName>
                                        </p:attrNameLst>
                                      </p:cBhvr>
                                      <p:to>
                                        <p:strVal val="hidden"/>
                                      </p:to>
                                    </p:set>
                                  </p:childTnLst>
                                </p:cTn>
                              </p:par>
                            </p:childTnLst>
                          </p:cTn>
                        </p:par>
                      </p:childTnLst>
                    </p:cTn>
                  </p:par>
                  <p:par>
                    <p:cTn id="102" fill="hold">
                      <p:stCondLst>
                        <p:cond delay="indefinite"/>
                      </p:stCondLst>
                      <p:childTnLst>
                        <p:par>
                          <p:cTn id="103" fill="hold">
                            <p:stCondLst>
                              <p:cond delay="0"/>
                            </p:stCondLst>
                            <p:childTnLst>
                              <p:par>
                                <p:cTn id="104" presetID="1" presetClass="entr" presetSubtype="0" fill="hold" nodeType="clickEffect">
                                  <p:stCondLst>
                                    <p:cond delay="0"/>
                                  </p:stCondLst>
                                  <p:childTnLst>
                                    <p:set>
                                      <p:cBhvr>
                                        <p:cTn id="105" dur="1" fill="hold">
                                          <p:stCondLst>
                                            <p:cond delay="0"/>
                                          </p:stCondLst>
                                        </p:cTn>
                                        <p:tgtEl>
                                          <p:spTgt spid="27"/>
                                        </p:tgtEl>
                                        <p:attrNameLst>
                                          <p:attrName>style.visibility</p:attrName>
                                        </p:attrNameLst>
                                      </p:cBhvr>
                                      <p:to>
                                        <p:strVal val="visible"/>
                                      </p:to>
                                    </p:set>
                                  </p:childTnLst>
                                </p:cTn>
                              </p:par>
                            </p:childTnLst>
                          </p:cTn>
                        </p:par>
                        <p:par>
                          <p:cTn id="106" fill="hold">
                            <p:stCondLst>
                              <p:cond delay="0"/>
                            </p:stCondLst>
                            <p:childTnLst>
                              <p:par>
                                <p:cTn id="107" presetID="3" presetClass="emph" presetSubtype="2" fill="hold" grpId="0" nodeType="afterEffect">
                                  <p:stCondLst>
                                    <p:cond delay="0"/>
                                  </p:stCondLst>
                                  <p:childTnLst>
                                    <p:animClr clrSpc="rgb" dir="cw">
                                      <p:cBhvr override="childStyle">
                                        <p:cTn id="108" dur="1000" fill="hold"/>
                                        <p:tgtEl>
                                          <p:spTgt spid="24"/>
                                        </p:tgtEl>
                                        <p:attrNameLst>
                                          <p:attrName>style.color</p:attrName>
                                        </p:attrNameLst>
                                      </p:cBhvr>
                                      <p:to>
                                        <a:srgbClr val="FF3300"/>
                                      </p:to>
                                    </p:animClr>
                                  </p:childTnLst>
                                </p:cTn>
                              </p:par>
                            </p:childTnLst>
                          </p:cTn>
                        </p:par>
                        <p:par>
                          <p:cTn id="109" fill="hold">
                            <p:stCondLst>
                              <p:cond delay="1000"/>
                            </p:stCondLst>
                            <p:childTnLst>
                              <p:par>
                                <p:cTn id="110" presetID="0" presetClass="path" presetSubtype="0" accel="50000" decel="50000" fill="hold" grpId="1" nodeType="afterEffect">
                                  <p:stCondLst>
                                    <p:cond delay="0"/>
                                  </p:stCondLst>
                                  <p:childTnLst>
                                    <p:animMotion origin="layout" path="M -2.5E-6 3.33333E-6 L -0.23298 0.11944 " pathEditMode="relative" rAng="0" ptsTypes="AA">
                                      <p:cBhvr>
                                        <p:cTn id="111" dur="500" fill="hold"/>
                                        <p:tgtEl>
                                          <p:spTgt spid="24"/>
                                        </p:tgtEl>
                                        <p:attrNameLst>
                                          <p:attrName>ppt_x</p:attrName>
                                          <p:attrName>ppt_y</p:attrName>
                                        </p:attrNameLst>
                                      </p:cBhvr>
                                      <p:rCtr x="-11600" y="60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5" grpId="0"/>
      <p:bldP spid="19" grpId="0" build="allAtOnce"/>
      <p:bldP spid="19" grpId="1" build="allAtOnce"/>
      <p:bldP spid="20" grpId="0"/>
      <p:bldP spid="20" grpId="1"/>
      <p:bldP spid="20" grpId="2"/>
      <p:bldP spid="21" grpId="0" build="allAtOnce"/>
      <p:bldP spid="21" grpId="1" build="allAtOnce"/>
      <p:bldP spid="22" grpId="0"/>
      <p:bldP spid="22" grpId="1"/>
      <p:bldP spid="22" grpId="2"/>
      <p:bldP spid="23" grpId="0" build="allAtOnce"/>
      <p:bldP spid="24" grpId="0"/>
      <p:bldP spid="24" grpId="1"/>
      <p:bldP spid="24" grpId="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effectLst>
            <a:outerShdw blurRad="50800" dist="38100" dir="5400000" algn="t" rotWithShape="0">
              <a:prstClr val="black">
                <a:alpha val="40000"/>
              </a:prstClr>
            </a:outerShdw>
          </a:effectLst>
        </p:spPr>
        <p:txBody>
          <a:bodyPr/>
          <a:lstStyle/>
          <a:p>
            <a:r>
              <a:rPr lang="uk-UA" b="1" dirty="0" smtClean="0">
                <a:solidFill>
                  <a:srgbClr val="2E6B70"/>
                </a:solidFill>
              </a:rPr>
              <a:t>Розв’язування задач</a:t>
            </a:r>
            <a:endParaRPr lang="ru-RU" b="1" dirty="0">
              <a:solidFill>
                <a:srgbClr val="2E6B70"/>
              </a:solidFill>
            </a:endParaRPr>
          </a:p>
        </p:txBody>
      </p:sp>
      <p:sp>
        <p:nvSpPr>
          <p:cNvPr id="3" name="Содержимое 2"/>
          <p:cNvSpPr>
            <a:spLocks noGrp="1"/>
          </p:cNvSpPr>
          <p:nvPr>
            <p:ph idx="1"/>
          </p:nvPr>
        </p:nvSpPr>
        <p:spPr>
          <a:xfrm>
            <a:off x="428596" y="1714488"/>
            <a:ext cx="8229600" cy="4572032"/>
          </a:xfrm>
        </p:spPr>
        <p:txBody>
          <a:bodyPr/>
          <a:lstStyle/>
          <a:p>
            <a:pPr algn="just"/>
            <a:r>
              <a:rPr lang="uk-UA" b="1" i="1" dirty="0" smtClean="0">
                <a:solidFill>
                  <a:srgbClr val="002060"/>
                </a:solidFill>
              </a:rPr>
              <a:t>Розв’язання простіших задач на похилу та її проекцію на площину зводиться до розв’язання прямокутного трикутника, сторонами якого є похила, її проекція на площину і перпендикуляр до площини.</a:t>
            </a:r>
            <a:endParaRPr lang="en-US" b="1" i="1" dirty="0" smtClean="0">
              <a:solidFill>
                <a:srgbClr val="002060"/>
              </a:solidFill>
            </a:endParaRPr>
          </a:p>
          <a:p>
            <a:pPr algn="just">
              <a:buNone/>
            </a:pPr>
            <a:endParaRPr lang="ru-RU" dirty="0" smtClean="0">
              <a:solidFill>
                <a:srgbClr val="002060"/>
              </a:solidFill>
            </a:endParaRPr>
          </a:p>
          <a:p>
            <a:pPr algn="just"/>
            <a:r>
              <a:rPr lang="uk-UA" b="1" i="1" dirty="0" smtClean="0">
                <a:solidFill>
                  <a:srgbClr val="002060"/>
                </a:solidFill>
              </a:rPr>
              <a:t>Якщо  такого  трикутника  немає  на малюнку,   то,   щоб   його   утворити, проводимо допоміжні відрізки.</a:t>
            </a:r>
            <a:endParaRPr lang="ru-RU" dirty="0" smtClean="0">
              <a:solidFill>
                <a:srgbClr val="002060"/>
              </a:solidFill>
            </a:endParaRPr>
          </a:p>
          <a:p>
            <a:pPr>
              <a:buNone/>
            </a:pPr>
            <a:endParaRPr lang="ru-RU"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2"/>
          <p:cNvSpPr>
            <a:spLocks noGrp="1"/>
          </p:cNvSpPr>
          <p:nvPr>
            <p:ph idx="1"/>
          </p:nvPr>
        </p:nvSpPr>
        <p:spPr>
          <a:xfrm>
            <a:off x="0" y="1571612"/>
            <a:ext cx="9144000" cy="971543"/>
          </a:xfrm>
        </p:spPr>
        <p:txBody>
          <a:bodyPr/>
          <a:lstStyle/>
          <a:p>
            <a:pPr lvl="0">
              <a:buNone/>
            </a:pPr>
            <a:r>
              <a:rPr lang="uk-UA" sz="2800" dirty="0" smtClean="0"/>
              <a:t>1. Сформулюйте означення перпендикулярних прямих.</a:t>
            </a:r>
          </a:p>
          <a:p>
            <a:pPr>
              <a:buNone/>
            </a:pPr>
            <a:endParaRPr lang="ru-RU" dirty="0"/>
          </a:p>
        </p:txBody>
      </p:sp>
      <p:sp>
        <p:nvSpPr>
          <p:cNvPr id="5" name="Содержимое 2"/>
          <p:cNvSpPr txBox="1">
            <a:spLocks/>
          </p:cNvSpPr>
          <p:nvPr/>
        </p:nvSpPr>
        <p:spPr bwMode="auto">
          <a:xfrm>
            <a:off x="0" y="2571744"/>
            <a:ext cx="9144000" cy="10001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fontAlgn="base">
              <a:spcBef>
                <a:spcPct val="20000"/>
              </a:spcBef>
              <a:spcAft>
                <a:spcPct val="0"/>
              </a:spcAft>
            </a:pPr>
            <a:r>
              <a:rPr lang="uk-UA" sz="2800" dirty="0" smtClean="0"/>
              <a:t>2. Дайте   означення   прямої</a:t>
            </a:r>
            <a:r>
              <a:rPr lang="uk-UA" sz="2800" dirty="0"/>
              <a:t>, </a:t>
            </a:r>
            <a:r>
              <a:rPr lang="uk-UA" sz="2800" dirty="0" smtClean="0"/>
              <a:t> перпендикулярної   до</a:t>
            </a:r>
            <a:endParaRPr lang="en-US" sz="2800" dirty="0" smtClean="0"/>
          </a:p>
          <a:p>
            <a:pPr marL="342900" indent="-342900" fontAlgn="base">
              <a:spcBef>
                <a:spcPct val="20000"/>
              </a:spcBef>
              <a:spcAft>
                <a:spcPct val="0"/>
              </a:spcAft>
            </a:pPr>
            <a:r>
              <a:rPr lang="en-US" sz="2800" dirty="0" smtClean="0"/>
              <a:t> </a:t>
            </a:r>
            <a:r>
              <a:rPr lang="uk-UA" sz="2800" dirty="0" smtClean="0"/>
              <a:t>площини</a:t>
            </a:r>
            <a:r>
              <a:rPr lang="uk-UA" sz="2800" dirty="0"/>
              <a:t>.</a:t>
            </a:r>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6" name="Содержимое 2"/>
          <p:cNvSpPr txBox="1">
            <a:spLocks/>
          </p:cNvSpPr>
          <p:nvPr/>
        </p:nvSpPr>
        <p:spPr bwMode="auto">
          <a:xfrm>
            <a:off x="0" y="3857628"/>
            <a:ext cx="9144000" cy="10001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fontAlgn="base">
              <a:spcBef>
                <a:spcPct val="20000"/>
              </a:spcBef>
              <a:spcAft>
                <a:spcPct val="0"/>
              </a:spcAft>
            </a:pPr>
            <a:r>
              <a:rPr lang="uk-UA" sz="2800" dirty="0" smtClean="0"/>
              <a:t>3. Сформулюйте   ознаку    перпендикулярності   прямої</a:t>
            </a:r>
          </a:p>
          <a:p>
            <a:pPr marL="342900" indent="-342900" fontAlgn="base">
              <a:spcBef>
                <a:spcPct val="20000"/>
              </a:spcBef>
              <a:spcAft>
                <a:spcPct val="0"/>
              </a:spcAft>
            </a:pPr>
            <a:r>
              <a:rPr lang="uk-UA" sz="2800" dirty="0" smtClean="0"/>
              <a:t> та площини.</a:t>
            </a:r>
            <a:endParaRPr lang="ru-RU" sz="2800" dirty="0" smtClean="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7" name="Содержимое 2"/>
          <p:cNvSpPr txBox="1">
            <a:spLocks/>
          </p:cNvSpPr>
          <p:nvPr/>
        </p:nvSpPr>
        <p:spPr bwMode="auto">
          <a:xfrm>
            <a:off x="0" y="5143512"/>
            <a:ext cx="9144000" cy="10001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fontAlgn="base">
              <a:spcBef>
                <a:spcPct val="20000"/>
              </a:spcBef>
              <a:spcAft>
                <a:spcPct val="0"/>
              </a:spcAft>
            </a:pPr>
            <a:r>
              <a:rPr lang="uk-UA" sz="2800" dirty="0" smtClean="0"/>
              <a:t>5. Скільки     прямих</a:t>
            </a:r>
            <a:r>
              <a:rPr lang="uk-UA" sz="2800" dirty="0"/>
              <a:t>, </a:t>
            </a:r>
            <a:r>
              <a:rPr lang="uk-UA" sz="2800" dirty="0" smtClean="0"/>
              <a:t>   перпендикулярних    до      даної</a:t>
            </a:r>
            <a:endParaRPr lang="en-US" sz="2800" dirty="0" smtClean="0"/>
          </a:p>
          <a:p>
            <a:pPr marL="342900" indent="-342900" fontAlgn="base">
              <a:spcBef>
                <a:spcPct val="20000"/>
              </a:spcBef>
              <a:spcAft>
                <a:spcPct val="0"/>
              </a:spcAft>
            </a:pPr>
            <a:r>
              <a:rPr lang="uk-UA" sz="2800" dirty="0" smtClean="0"/>
              <a:t>площини</a:t>
            </a:r>
            <a:r>
              <a:rPr lang="uk-UA" sz="2800" dirty="0"/>
              <a:t>, </a:t>
            </a:r>
            <a:r>
              <a:rPr lang="en-US" sz="2800" dirty="0" smtClean="0"/>
              <a:t> </a:t>
            </a:r>
            <a:r>
              <a:rPr lang="uk-UA" sz="2800" dirty="0" smtClean="0"/>
              <a:t>   можна     провести    через    дану   </a:t>
            </a:r>
            <a:r>
              <a:rPr lang="uk-UA" sz="2800" dirty="0"/>
              <a:t>точку?</a:t>
            </a:r>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9" name="Заголовок 1"/>
          <p:cNvSpPr>
            <a:spLocks noGrp="1"/>
          </p:cNvSpPr>
          <p:nvPr>
            <p:ph type="title"/>
          </p:nvPr>
        </p:nvSpPr>
        <p:spPr>
          <a:xfrm>
            <a:off x="214282" y="0"/>
            <a:ext cx="6615130" cy="1143000"/>
          </a:xfrm>
          <a:effectLst>
            <a:outerShdw blurRad="50800" dist="38100" dir="5400000" algn="t" rotWithShape="0">
              <a:prstClr val="black">
                <a:alpha val="40000"/>
              </a:prstClr>
            </a:outerShdw>
          </a:effectLst>
        </p:spPr>
        <p:txBody>
          <a:bodyPr/>
          <a:lstStyle/>
          <a:p>
            <a:r>
              <a:rPr lang="uk-UA" sz="6000" b="1" dirty="0" err="1" smtClean="0">
                <a:solidFill>
                  <a:srgbClr val="2E6B70"/>
                </a:solidFill>
                <a:latin typeface="Times New Roman" pitchFamily="18" charset="0"/>
                <a:cs typeface="Times New Roman" pitchFamily="18" charset="0"/>
              </a:rPr>
              <a:t>Бліц-опитування</a:t>
            </a:r>
            <a:endParaRPr lang="ru-RU" sz="6000" b="1" dirty="0">
              <a:solidFill>
                <a:srgbClr val="2E6B7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vertic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Параллелограмм 17"/>
          <p:cNvSpPr/>
          <p:nvPr/>
        </p:nvSpPr>
        <p:spPr>
          <a:xfrm>
            <a:off x="428596" y="2928934"/>
            <a:ext cx="3214710" cy="1785950"/>
          </a:xfrm>
          <a:prstGeom prst="parallelogram">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Содержимое 2"/>
          <p:cNvSpPr>
            <a:spLocks noGrp="1"/>
          </p:cNvSpPr>
          <p:nvPr>
            <p:ph idx="1"/>
          </p:nvPr>
        </p:nvSpPr>
        <p:spPr>
          <a:xfrm>
            <a:off x="3786182" y="1714488"/>
            <a:ext cx="5357818" cy="3714776"/>
          </a:xfrm>
        </p:spPr>
        <p:txBody>
          <a:bodyPr/>
          <a:lstStyle/>
          <a:p>
            <a:pPr algn="just">
              <a:buNone/>
            </a:pPr>
            <a:r>
              <a:rPr lang="uk-UA" i="1" dirty="0" smtClean="0"/>
              <a:t>    </a:t>
            </a:r>
            <a:r>
              <a:rPr lang="uk-UA" i="1" u="sng" dirty="0" smtClean="0"/>
              <a:t>Задача 1.</a:t>
            </a:r>
            <a:r>
              <a:rPr lang="uk-UA" dirty="0" smtClean="0"/>
              <a:t> </a:t>
            </a:r>
          </a:p>
          <a:p>
            <a:pPr algn="just">
              <a:buNone/>
            </a:pPr>
            <a:r>
              <a:rPr lang="uk-UA" dirty="0" smtClean="0"/>
              <a:t>     Знайдіть довжину </a:t>
            </a:r>
          </a:p>
          <a:p>
            <a:pPr algn="just">
              <a:buNone/>
            </a:pPr>
            <a:r>
              <a:rPr lang="uk-UA" dirty="0" smtClean="0"/>
              <a:t>похилої, якщо довжина </a:t>
            </a:r>
          </a:p>
          <a:p>
            <a:pPr algn="just">
              <a:buNone/>
            </a:pPr>
            <a:r>
              <a:rPr lang="uk-UA" dirty="0" smtClean="0"/>
              <a:t>перпендикуляра дорівнює </a:t>
            </a:r>
          </a:p>
          <a:p>
            <a:pPr algn="just">
              <a:buNone/>
            </a:pPr>
            <a:r>
              <a:rPr lang="uk-UA" dirty="0" smtClean="0"/>
              <a:t>6 см, а проекції похилої на</a:t>
            </a:r>
          </a:p>
          <a:p>
            <a:pPr algn="just">
              <a:buNone/>
            </a:pPr>
            <a:r>
              <a:rPr lang="uk-UA" dirty="0" smtClean="0"/>
              <a:t> площину – 8 см.</a:t>
            </a:r>
            <a:endParaRPr lang="ru-RU" dirty="0" smtClean="0"/>
          </a:p>
          <a:p>
            <a:pPr>
              <a:buNone/>
            </a:pPr>
            <a:endParaRPr lang="ru-RU" dirty="0"/>
          </a:p>
        </p:txBody>
      </p:sp>
      <p:cxnSp>
        <p:nvCxnSpPr>
          <p:cNvPr id="6" name="Прямая соединительная линия 5"/>
          <p:cNvCxnSpPr/>
          <p:nvPr/>
        </p:nvCxnSpPr>
        <p:spPr>
          <a:xfrm rot="5400000">
            <a:off x="1714480" y="2643182"/>
            <a:ext cx="2000264" cy="0"/>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rot="5400000">
            <a:off x="892943" y="2178835"/>
            <a:ext cx="2357454" cy="1285884"/>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flipV="1">
            <a:off x="1428728" y="3643314"/>
            <a:ext cx="1285884" cy="357190"/>
          </a:xfrm>
          <a:prstGeom prst="line">
            <a:avLst/>
          </a:prstGeom>
          <a:ln w="38100">
            <a:solidFill>
              <a:schemeClr val="accent1">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5" name="Содержимое 2"/>
          <p:cNvSpPr txBox="1">
            <a:spLocks/>
          </p:cNvSpPr>
          <p:nvPr/>
        </p:nvSpPr>
        <p:spPr bwMode="auto">
          <a:xfrm>
            <a:off x="2714612" y="1357298"/>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А</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6" name="Содержимое 2"/>
          <p:cNvSpPr txBox="1">
            <a:spLocks/>
          </p:cNvSpPr>
          <p:nvPr/>
        </p:nvSpPr>
        <p:spPr bwMode="auto">
          <a:xfrm>
            <a:off x="2714612" y="3357562"/>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В</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7" name="Содержимое 2"/>
          <p:cNvSpPr txBox="1">
            <a:spLocks/>
          </p:cNvSpPr>
          <p:nvPr/>
        </p:nvSpPr>
        <p:spPr bwMode="auto">
          <a:xfrm>
            <a:off x="1000100" y="3786190"/>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С</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cxnSp>
        <p:nvCxnSpPr>
          <p:cNvPr id="20" name="Прямая соединительная линия 19"/>
          <p:cNvCxnSpPr/>
          <p:nvPr/>
        </p:nvCxnSpPr>
        <p:spPr>
          <a:xfrm flipV="1">
            <a:off x="2428860" y="3429000"/>
            <a:ext cx="285752" cy="71438"/>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rot="5400000" flipH="1" flipV="1">
            <a:off x="2321703" y="3607595"/>
            <a:ext cx="214314" cy="0"/>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Содержимое 2"/>
          <p:cNvSpPr txBox="1">
            <a:spLocks/>
          </p:cNvSpPr>
          <p:nvPr/>
        </p:nvSpPr>
        <p:spPr bwMode="auto">
          <a:xfrm>
            <a:off x="500034" y="4214818"/>
            <a:ext cx="357190" cy="4286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el-GR" sz="2800" b="1" i="1" dirty="0" smtClean="0">
                <a:solidFill>
                  <a:schemeClr val="accent1">
                    <a:lumMod val="25000"/>
                  </a:schemeClr>
                </a:solidFill>
                <a:latin typeface="Times New Roman" pitchFamily="18" charset="0"/>
                <a:cs typeface="Times New Roman" pitchFamily="18" charset="0"/>
              </a:rPr>
              <a:t>α</a:t>
            </a: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9" name="Заголовок 1"/>
          <p:cNvSpPr txBox="1">
            <a:spLocks/>
          </p:cNvSpPr>
          <p:nvPr/>
        </p:nvSpPr>
        <p:spPr bwMode="auto">
          <a:xfrm>
            <a:off x="457200" y="274638"/>
            <a:ext cx="8229600" cy="1143000"/>
          </a:xfrm>
          <a:prstGeom prst="rect">
            <a:avLst/>
          </a:prstGeom>
          <a:noFill/>
          <a:ln w="9525">
            <a:noFill/>
            <a:miter lim="800000"/>
            <a:headEnd/>
            <a:tailEnd/>
          </a:ln>
          <a:effectLst>
            <a:outerShdw blurRad="50800" dist="38100" dir="5400000" algn="t" rotWithShape="0">
              <a:prstClr val="black">
                <a:alpha val="40000"/>
              </a:prst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uk-UA" sz="4400" b="1" i="0" u="none" strike="noStrike" kern="0" cap="none" spc="0" normalizeH="0" baseline="0" noProof="0" smtClean="0">
                <a:ln>
                  <a:noFill/>
                </a:ln>
                <a:solidFill>
                  <a:srgbClr val="2E6B70"/>
                </a:solidFill>
                <a:effectLst/>
                <a:uLnTx/>
                <a:uFillTx/>
                <a:latin typeface="+mj-lt"/>
                <a:ea typeface="+mj-ea"/>
                <a:cs typeface="+mj-cs"/>
              </a:rPr>
              <a:t>Розв’язування задач</a:t>
            </a:r>
            <a:endParaRPr kumimoji="0" lang="ru-RU" sz="4400" b="1" i="0" u="none" strike="noStrike" kern="0" cap="none" spc="0" normalizeH="0" baseline="0" noProof="0" dirty="0">
              <a:ln>
                <a:noFill/>
              </a:ln>
              <a:solidFill>
                <a:srgbClr val="2E6B70"/>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Параллелограмм 17"/>
          <p:cNvSpPr/>
          <p:nvPr/>
        </p:nvSpPr>
        <p:spPr>
          <a:xfrm>
            <a:off x="428596" y="2928934"/>
            <a:ext cx="3214710" cy="1785950"/>
          </a:xfrm>
          <a:prstGeom prst="parallelogram">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6" name="Прямая соединительная линия 5"/>
          <p:cNvCxnSpPr/>
          <p:nvPr/>
        </p:nvCxnSpPr>
        <p:spPr>
          <a:xfrm rot="5400000">
            <a:off x="1714480" y="2643182"/>
            <a:ext cx="2000264" cy="0"/>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rot="5400000">
            <a:off x="892943" y="2178835"/>
            <a:ext cx="2357454" cy="1285884"/>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flipV="1">
            <a:off x="1428728" y="3643314"/>
            <a:ext cx="1285884" cy="357190"/>
          </a:xfrm>
          <a:prstGeom prst="line">
            <a:avLst/>
          </a:prstGeom>
          <a:ln w="38100">
            <a:solidFill>
              <a:schemeClr val="accent1">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5" name="Содержимое 2"/>
          <p:cNvSpPr txBox="1">
            <a:spLocks/>
          </p:cNvSpPr>
          <p:nvPr/>
        </p:nvSpPr>
        <p:spPr bwMode="auto">
          <a:xfrm>
            <a:off x="2714612" y="1357298"/>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А</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6" name="Содержимое 2"/>
          <p:cNvSpPr txBox="1">
            <a:spLocks/>
          </p:cNvSpPr>
          <p:nvPr/>
        </p:nvSpPr>
        <p:spPr bwMode="auto">
          <a:xfrm>
            <a:off x="2714612" y="3357562"/>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В</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7" name="Содержимое 2"/>
          <p:cNvSpPr txBox="1">
            <a:spLocks/>
          </p:cNvSpPr>
          <p:nvPr/>
        </p:nvSpPr>
        <p:spPr bwMode="auto">
          <a:xfrm>
            <a:off x="1000100" y="3786190"/>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С</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cxnSp>
        <p:nvCxnSpPr>
          <p:cNvPr id="20" name="Прямая соединительная линия 19"/>
          <p:cNvCxnSpPr/>
          <p:nvPr/>
        </p:nvCxnSpPr>
        <p:spPr>
          <a:xfrm flipV="1">
            <a:off x="2428860" y="3429000"/>
            <a:ext cx="285752" cy="71438"/>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rot="5400000" flipH="1" flipV="1">
            <a:off x="2321703" y="3607595"/>
            <a:ext cx="214314" cy="0"/>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Содержимое 2"/>
          <p:cNvSpPr txBox="1">
            <a:spLocks/>
          </p:cNvSpPr>
          <p:nvPr/>
        </p:nvSpPr>
        <p:spPr bwMode="auto">
          <a:xfrm>
            <a:off x="500034" y="4214818"/>
            <a:ext cx="357190" cy="4286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el-GR" sz="2800" b="1" i="1" dirty="0" smtClean="0">
                <a:solidFill>
                  <a:schemeClr val="accent1">
                    <a:lumMod val="25000"/>
                  </a:schemeClr>
                </a:solidFill>
                <a:latin typeface="Times New Roman" pitchFamily="18" charset="0"/>
                <a:cs typeface="Times New Roman" pitchFamily="18" charset="0"/>
              </a:rPr>
              <a:t>α</a:t>
            </a: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4" name="Заголовок 1"/>
          <p:cNvSpPr>
            <a:spLocks noGrp="1"/>
          </p:cNvSpPr>
          <p:nvPr>
            <p:ph type="title"/>
          </p:nvPr>
        </p:nvSpPr>
        <p:spPr>
          <a:effectLst>
            <a:outerShdw blurRad="50800" dist="38100" dir="5400000" algn="t" rotWithShape="0">
              <a:prstClr val="black">
                <a:alpha val="40000"/>
              </a:prstClr>
            </a:outerShdw>
          </a:effectLst>
        </p:spPr>
        <p:txBody>
          <a:bodyPr/>
          <a:lstStyle/>
          <a:p>
            <a:r>
              <a:rPr lang="uk-UA" b="1" dirty="0" smtClean="0">
                <a:solidFill>
                  <a:srgbClr val="2E6B70"/>
                </a:solidFill>
              </a:rPr>
              <a:t>Розв’язування задач</a:t>
            </a:r>
            <a:endParaRPr lang="ru-RU" b="1" dirty="0">
              <a:solidFill>
                <a:srgbClr val="2E6B70"/>
              </a:solidFill>
            </a:endParaRPr>
          </a:p>
        </p:txBody>
      </p:sp>
      <p:sp>
        <p:nvSpPr>
          <p:cNvPr id="19" name="Содержимое 2"/>
          <p:cNvSpPr txBox="1">
            <a:spLocks/>
          </p:cNvSpPr>
          <p:nvPr/>
        </p:nvSpPr>
        <p:spPr bwMode="auto">
          <a:xfrm>
            <a:off x="3929058" y="1714488"/>
            <a:ext cx="4857784" cy="39290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uk-UA" sz="3200" dirty="0" smtClean="0"/>
              <a:t>     </a:t>
            </a:r>
            <a:r>
              <a:rPr lang="uk-UA" sz="3200" i="1" u="sng" dirty="0" smtClean="0"/>
              <a:t>Задача 2.</a:t>
            </a:r>
            <a:r>
              <a:rPr lang="uk-UA" sz="3200" dirty="0" smtClean="0"/>
              <a:t> </a:t>
            </a:r>
          </a:p>
          <a:p>
            <a:r>
              <a:rPr lang="uk-UA" sz="3200" dirty="0" smtClean="0"/>
              <a:t>     Знайдіть довжину перпендикуляра, якщо довжина похилої становить 17 см, а її проекції на площину – 15 см.</a:t>
            </a:r>
            <a:endParaRPr lang="ru-RU" sz="3200" dirty="0" smtClean="0"/>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араллелограмм 3"/>
          <p:cNvSpPr/>
          <p:nvPr/>
        </p:nvSpPr>
        <p:spPr>
          <a:xfrm>
            <a:off x="357158" y="3786190"/>
            <a:ext cx="2857520" cy="1285884"/>
          </a:xfrm>
          <a:prstGeom prst="parallelogram">
            <a:avLst>
              <a:gd name="adj" fmla="val 57115"/>
            </a:avLst>
          </a:prstGeom>
          <a:solidFill>
            <a:schemeClr val="bg2">
              <a:lumMod val="75000"/>
            </a:schemeClr>
          </a:solid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Содержимое 2"/>
          <p:cNvSpPr txBox="1">
            <a:spLocks/>
          </p:cNvSpPr>
          <p:nvPr/>
        </p:nvSpPr>
        <p:spPr bwMode="auto">
          <a:xfrm>
            <a:off x="785786" y="3357562"/>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D</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6" name="Содержимое 2"/>
          <p:cNvSpPr txBox="1">
            <a:spLocks/>
          </p:cNvSpPr>
          <p:nvPr/>
        </p:nvSpPr>
        <p:spPr bwMode="auto">
          <a:xfrm>
            <a:off x="0" y="4929198"/>
            <a:ext cx="571504"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А</a:t>
            </a:r>
            <a:endParaRPr kumimoji="0" lang="ru-RU" sz="2800"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7" name="Содержимое 2"/>
          <p:cNvSpPr txBox="1">
            <a:spLocks/>
          </p:cNvSpPr>
          <p:nvPr/>
        </p:nvSpPr>
        <p:spPr bwMode="auto">
          <a:xfrm>
            <a:off x="3214678" y="3429000"/>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С</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8" name="Содержимое 2"/>
          <p:cNvSpPr txBox="1">
            <a:spLocks/>
          </p:cNvSpPr>
          <p:nvPr/>
        </p:nvSpPr>
        <p:spPr bwMode="auto">
          <a:xfrm>
            <a:off x="2428860" y="4929198"/>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В</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cxnSp>
        <p:nvCxnSpPr>
          <p:cNvPr id="9" name="Прямая соединительная линия 8"/>
          <p:cNvCxnSpPr/>
          <p:nvPr/>
        </p:nvCxnSpPr>
        <p:spPr>
          <a:xfrm rot="5400000">
            <a:off x="2607455" y="3178967"/>
            <a:ext cx="1214446" cy="0"/>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rot="10800000" flipV="1">
            <a:off x="357158" y="2571744"/>
            <a:ext cx="2857520" cy="2500330"/>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rot="10800000" flipV="1">
            <a:off x="357158" y="3786190"/>
            <a:ext cx="2857520" cy="1285884"/>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6" name="Содержимое 2"/>
          <p:cNvSpPr txBox="1">
            <a:spLocks/>
          </p:cNvSpPr>
          <p:nvPr/>
        </p:nvSpPr>
        <p:spPr bwMode="auto">
          <a:xfrm>
            <a:off x="3214678" y="2214554"/>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dirty="0" smtClean="0">
                <a:solidFill>
                  <a:schemeClr val="accent1">
                    <a:lumMod val="25000"/>
                  </a:schemeClr>
                </a:solidFill>
                <a:latin typeface="Times New Roman" pitchFamily="18" charset="0"/>
                <a:cs typeface="Times New Roman" pitchFamily="18" charset="0"/>
              </a:rPr>
              <a:t>М</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cxnSp>
        <p:nvCxnSpPr>
          <p:cNvPr id="17" name="Прямая соединительная линия 16"/>
          <p:cNvCxnSpPr/>
          <p:nvPr/>
        </p:nvCxnSpPr>
        <p:spPr>
          <a:xfrm rot="5400000" flipH="1" flipV="1">
            <a:off x="2821769" y="3821909"/>
            <a:ext cx="214314" cy="0"/>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flipV="1">
            <a:off x="2928926" y="3571876"/>
            <a:ext cx="285752" cy="142876"/>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Заголовок 1"/>
          <p:cNvSpPr>
            <a:spLocks noGrp="1"/>
          </p:cNvSpPr>
          <p:nvPr>
            <p:ph type="title"/>
          </p:nvPr>
        </p:nvSpPr>
        <p:spPr>
          <a:effectLst>
            <a:outerShdw blurRad="50800" dist="38100" dir="5400000" algn="t" rotWithShape="0">
              <a:prstClr val="black">
                <a:alpha val="40000"/>
              </a:prstClr>
            </a:outerShdw>
          </a:effectLst>
        </p:spPr>
        <p:txBody>
          <a:bodyPr/>
          <a:lstStyle/>
          <a:p>
            <a:r>
              <a:rPr lang="uk-UA" b="1" dirty="0" smtClean="0">
                <a:solidFill>
                  <a:srgbClr val="2E6B70"/>
                </a:solidFill>
              </a:rPr>
              <a:t>Розв’язування задач</a:t>
            </a:r>
            <a:endParaRPr lang="ru-RU" b="1" dirty="0">
              <a:solidFill>
                <a:srgbClr val="2E6B70"/>
              </a:solidFill>
            </a:endParaRPr>
          </a:p>
        </p:txBody>
      </p:sp>
      <p:sp>
        <p:nvSpPr>
          <p:cNvPr id="19" name="Содержимое 2"/>
          <p:cNvSpPr txBox="1">
            <a:spLocks/>
          </p:cNvSpPr>
          <p:nvPr/>
        </p:nvSpPr>
        <p:spPr bwMode="auto">
          <a:xfrm>
            <a:off x="3714744" y="1714488"/>
            <a:ext cx="5214974" cy="48577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uk-UA" sz="3200" dirty="0" smtClean="0"/>
              <a:t>     </a:t>
            </a:r>
            <a:r>
              <a:rPr lang="uk-UA" sz="3200" i="1" u="sng" dirty="0" smtClean="0"/>
              <a:t>Задача 3.</a:t>
            </a:r>
            <a:r>
              <a:rPr lang="uk-UA" sz="3200" dirty="0" smtClean="0"/>
              <a:t> </a:t>
            </a:r>
          </a:p>
          <a:p>
            <a:r>
              <a:rPr lang="uk-UA" sz="3200" dirty="0" smtClean="0"/>
              <a:t>     З вершини </a:t>
            </a:r>
            <a:r>
              <a:rPr lang="uk-UA" sz="3200" b="1" i="1" dirty="0" smtClean="0">
                <a:latin typeface="Times New Roman" pitchFamily="18" charset="0"/>
                <a:cs typeface="Times New Roman" pitchFamily="18" charset="0"/>
              </a:rPr>
              <a:t>С</a:t>
            </a:r>
            <a:r>
              <a:rPr lang="uk-UA" sz="3200" dirty="0" smtClean="0"/>
              <a:t> квадрата    </a:t>
            </a:r>
            <a:r>
              <a:rPr lang="uk-UA" sz="3200" b="1" i="1" dirty="0" smtClean="0">
                <a:latin typeface="Times New Roman" pitchFamily="18" charset="0"/>
                <a:cs typeface="Times New Roman" pitchFamily="18" charset="0"/>
              </a:rPr>
              <a:t>АВС</a:t>
            </a:r>
            <a:r>
              <a:rPr lang="en-US" sz="3200" b="1" i="1" dirty="0" smtClean="0">
                <a:latin typeface="Times New Roman" pitchFamily="18" charset="0"/>
                <a:cs typeface="Times New Roman" pitchFamily="18" charset="0"/>
              </a:rPr>
              <a:t>D</a:t>
            </a:r>
            <a:r>
              <a:rPr lang="uk-UA" sz="3200" dirty="0" smtClean="0"/>
              <a:t>       проведено перпендикуляр   </a:t>
            </a:r>
            <a:r>
              <a:rPr lang="uk-UA" sz="3200" b="1" i="1" dirty="0" smtClean="0">
                <a:latin typeface="Times New Roman" pitchFamily="18" charset="0"/>
                <a:cs typeface="Times New Roman" pitchFamily="18" charset="0"/>
              </a:rPr>
              <a:t>СМ  </a:t>
            </a:r>
            <a:r>
              <a:rPr lang="uk-UA" sz="3200" dirty="0" smtClean="0"/>
              <a:t> до його площини.   Знайдіть відстань  </a:t>
            </a:r>
            <a:r>
              <a:rPr lang="uk-UA" sz="3200" b="1" i="1" dirty="0" smtClean="0">
                <a:latin typeface="Times New Roman" pitchFamily="18" charset="0"/>
                <a:cs typeface="Times New Roman" pitchFamily="18" charset="0"/>
              </a:rPr>
              <a:t>АМ</a:t>
            </a:r>
            <a:r>
              <a:rPr lang="uk-UA" sz="3200" dirty="0" smtClean="0"/>
              <a:t>,  якщо  </a:t>
            </a:r>
            <a:r>
              <a:rPr lang="uk-UA" sz="3200" b="1" i="1" dirty="0" smtClean="0">
                <a:latin typeface="Times New Roman" pitchFamily="18" charset="0"/>
                <a:cs typeface="Times New Roman" pitchFamily="18" charset="0"/>
              </a:rPr>
              <a:t>СМ</a:t>
            </a:r>
            <a:r>
              <a:rPr lang="uk-UA" sz="3200" dirty="0" smtClean="0"/>
              <a:t> дорівнює  6  см, а сторона квадрата  -  4         см.</a:t>
            </a:r>
            <a:endParaRPr lang="ru-RU" sz="3200" dirty="0" smtClean="0"/>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graphicFrame>
        <p:nvGraphicFramePr>
          <p:cNvPr id="20" name="Объект 19"/>
          <p:cNvGraphicFramePr>
            <a:graphicFrameLocks noChangeAspect="1"/>
          </p:cNvGraphicFramePr>
          <p:nvPr/>
        </p:nvGraphicFramePr>
        <p:xfrm>
          <a:off x="6072198" y="5143512"/>
          <a:ext cx="642942" cy="500066"/>
        </p:xfrm>
        <a:graphic>
          <a:graphicData uri="http://schemas.openxmlformats.org/presentationml/2006/ole">
            <mc:AlternateContent xmlns:mc="http://schemas.openxmlformats.org/markup-compatibility/2006">
              <mc:Choice xmlns:v="urn:schemas-microsoft-com:vml" Requires="v">
                <p:oleObj spid="_x0000_s17412" name="Формула" r:id="rId3" imgW="241200" imgH="215640" progId="Equation.3">
                  <p:embed/>
                </p:oleObj>
              </mc:Choice>
              <mc:Fallback>
                <p:oleObj name="Формула" r:id="rId3" imgW="241200" imgH="21564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72198" y="5143512"/>
                        <a:ext cx="642942" cy="500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childTnLst>
                          </p:cTn>
                        </p:par>
                        <p:par>
                          <p:cTn id="8" fill="hold">
                            <p:stCondLst>
                              <p:cond delay="1000"/>
                            </p:stCondLst>
                            <p:childTnLst>
                              <p:par>
                                <p:cTn id="9" presetID="1"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effectLst>
            <a:outerShdw blurRad="50800" dist="38100" dir="5400000" algn="t" rotWithShape="0">
              <a:prstClr val="black">
                <a:alpha val="40000"/>
              </a:prstClr>
            </a:outerShdw>
          </a:effectLst>
        </p:spPr>
        <p:txBody>
          <a:bodyPr/>
          <a:lstStyle/>
          <a:p>
            <a:r>
              <a:rPr lang="uk-UA" b="1" dirty="0" smtClean="0">
                <a:solidFill>
                  <a:srgbClr val="2E6B70"/>
                </a:solidFill>
              </a:rPr>
              <a:t>Розв’язування задач</a:t>
            </a:r>
            <a:endParaRPr lang="ru-RU" b="1" dirty="0">
              <a:solidFill>
                <a:srgbClr val="2E6B70"/>
              </a:solidFill>
            </a:endParaRPr>
          </a:p>
        </p:txBody>
      </p:sp>
      <p:sp>
        <p:nvSpPr>
          <p:cNvPr id="3" name="Содержимое 2"/>
          <p:cNvSpPr>
            <a:spLocks noGrp="1"/>
          </p:cNvSpPr>
          <p:nvPr>
            <p:ph idx="1"/>
          </p:nvPr>
        </p:nvSpPr>
        <p:spPr>
          <a:xfrm>
            <a:off x="500034" y="1500174"/>
            <a:ext cx="8229600" cy="2928958"/>
          </a:xfrm>
        </p:spPr>
        <p:txBody>
          <a:bodyPr/>
          <a:lstStyle/>
          <a:p>
            <a:pPr algn="just"/>
            <a:r>
              <a:rPr lang="uk-UA" b="1" i="1" dirty="0" smtClean="0">
                <a:solidFill>
                  <a:srgbClr val="002060"/>
                </a:solidFill>
              </a:rPr>
              <a:t>Якщо  в задачі  йдеться  про  дві похилі, проведені  з  однієї  точки  до  площини, то   розглядаємо   два   прямокутних трикутники, спільним катетом яких є перпендикуляр, опущений з даної точки на площину</a:t>
            </a:r>
            <a:r>
              <a:rPr lang="uk-UA" sz="2800" b="1" i="1" dirty="0" smtClean="0"/>
              <a:t>.</a:t>
            </a:r>
            <a:endParaRPr lang="ru-RU" sz="2800" dirty="0" smtClean="0"/>
          </a:p>
          <a:p>
            <a:pPr>
              <a:buNone/>
            </a:pPr>
            <a:endParaRPr lang="ru-RU" dirty="0"/>
          </a:p>
        </p:txBody>
      </p:sp>
      <p:sp>
        <p:nvSpPr>
          <p:cNvPr id="5" name="Параллелограмм 4"/>
          <p:cNvSpPr/>
          <p:nvPr/>
        </p:nvSpPr>
        <p:spPr>
          <a:xfrm>
            <a:off x="357158" y="5786454"/>
            <a:ext cx="2571768" cy="857256"/>
          </a:xfrm>
          <a:prstGeom prst="parallelogram">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6" name="Прямая соединительная линия 5"/>
          <p:cNvCxnSpPr/>
          <p:nvPr/>
        </p:nvCxnSpPr>
        <p:spPr>
          <a:xfrm rot="5400000">
            <a:off x="892943" y="5322107"/>
            <a:ext cx="1500198" cy="0"/>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rot="16200000" flipH="1">
            <a:off x="1142976" y="5072074"/>
            <a:ext cx="1714512" cy="714380"/>
          </a:xfrm>
          <a:prstGeom prst="line">
            <a:avLst/>
          </a:prstGeom>
          <a:ln w="38100">
            <a:solidFill>
              <a:schemeClr val="accent1">
                <a:lumMod val="50000"/>
              </a:schemeClr>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rot="5400000">
            <a:off x="285720" y="5072074"/>
            <a:ext cx="1857388" cy="857256"/>
          </a:xfrm>
          <a:prstGeom prst="line">
            <a:avLst/>
          </a:prstGeom>
          <a:ln w="38100">
            <a:solidFill>
              <a:schemeClr val="accent1">
                <a:lumMod val="50000"/>
              </a:schemeClr>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1643042" y="6072206"/>
            <a:ext cx="714380" cy="214314"/>
          </a:xfrm>
          <a:prstGeom prst="line">
            <a:avLst/>
          </a:prstGeom>
          <a:ln w="38100">
            <a:solidFill>
              <a:schemeClr val="accent1">
                <a:lumMod val="5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rot="10800000" flipV="1">
            <a:off x="785786" y="6072206"/>
            <a:ext cx="857256" cy="357190"/>
          </a:xfrm>
          <a:prstGeom prst="line">
            <a:avLst/>
          </a:prstGeom>
          <a:ln w="38100">
            <a:solidFill>
              <a:schemeClr val="accent1">
                <a:lumMod val="5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643042" y="5929330"/>
            <a:ext cx="214314" cy="71438"/>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Прямая соединительная линия 21"/>
          <p:cNvCxnSpPr/>
          <p:nvPr/>
        </p:nvCxnSpPr>
        <p:spPr>
          <a:xfrm rot="5400000">
            <a:off x="1785918" y="6072206"/>
            <a:ext cx="142876" cy="0"/>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rot="5400000">
            <a:off x="1357290" y="6072206"/>
            <a:ext cx="142876" cy="0"/>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Прямая соединительная линия 25"/>
          <p:cNvCxnSpPr/>
          <p:nvPr/>
        </p:nvCxnSpPr>
        <p:spPr>
          <a:xfrm flipV="1">
            <a:off x="1428728" y="5929330"/>
            <a:ext cx="214314" cy="71438"/>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3" name="Содержимое 2"/>
          <p:cNvSpPr txBox="1">
            <a:spLocks/>
          </p:cNvSpPr>
          <p:nvPr/>
        </p:nvSpPr>
        <p:spPr bwMode="auto">
          <a:xfrm>
            <a:off x="1214414" y="4357694"/>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400" b="1" i="1" noProof="0" dirty="0">
                <a:solidFill>
                  <a:schemeClr val="accent1">
                    <a:lumMod val="25000"/>
                  </a:schemeClr>
                </a:solidFill>
                <a:latin typeface="Times New Roman" pitchFamily="18" charset="0"/>
                <a:cs typeface="Times New Roman" pitchFamily="18" charset="0"/>
              </a:rPr>
              <a:t>А</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34" name="Содержимое 2"/>
          <p:cNvSpPr txBox="1">
            <a:spLocks/>
          </p:cNvSpPr>
          <p:nvPr/>
        </p:nvSpPr>
        <p:spPr bwMode="auto">
          <a:xfrm>
            <a:off x="428596" y="6072206"/>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400" b="1" i="1" noProof="0" dirty="0">
                <a:solidFill>
                  <a:schemeClr val="accent1">
                    <a:lumMod val="25000"/>
                  </a:schemeClr>
                </a:solidFill>
                <a:latin typeface="Times New Roman" pitchFamily="18" charset="0"/>
                <a:cs typeface="Times New Roman" pitchFamily="18" charset="0"/>
              </a:rPr>
              <a:t>В</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35" name="Содержимое 2"/>
          <p:cNvSpPr txBox="1">
            <a:spLocks/>
          </p:cNvSpPr>
          <p:nvPr/>
        </p:nvSpPr>
        <p:spPr bwMode="auto">
          <a:xfrm>
            <a:off x="2357422" y="6072206"/>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400" b="1" i="1" noProof="0" dirty="0" smtClean="0">
                <a:solidFill>
                  <a:schemeClr val="accent1">
                    <a:lumMod val="25000"/>
                  </a:schemeClr>
                </a:solidFill>
                <a:latin typeface="Times New Roman" pitchFamily="18" charset="0"/>
                <a:cs typeface="Times New Roman" pitchFamily="18" charset="0"/>
              </a:rPr>
              <a:t>С</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36" name="Содержимое 2"/>
          <p:cNvSpPr txBox="1">
            <a:spLocks/>
          </p:cNvSpPr>
          <p:nvPr/>
        </p:nvSpPr>
        <p:spPr bwMode="auto">
          <a:xfrm>
            <a:off x="1428728" y="6072206"/>
            <a:ext cx="419104" cy="4286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400" b="1" i="1" dirty="0">
                <a:solidFill>
                  <a:schemeClr val="accent1">
                    <a:lumMod val="25000"/>
                  </a:schemeClr>
                </a:solidFill>
                <a:latin typeface="Times New Roman" pitchFamily="18" charset="0"/>
                <a:cs typeface="Times New Roman" pitchFamily="18" charset="0"/>
              </a:rPr>
              <a:t>О</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37" name="Содержимое 2"/>
          <p:cNvSpPr txBox="1">
            <a:spLocks/>
          </p:cNvSpPr>
          <p:nvPr/>
        </p:nvSpPr>
        <p:spPr bwMode="auto">
          <a:xfrm>
            <a:off x="3786182" y="4857760"/>
            <a:ext cx="5143536" cy="14287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fontAlgn="base">
              <a:spcBef>
                <a:spcPct val="20000"/>
              </a:spcBef>
              <a:spcAft>
                <a:spcPct val="0"/>
              </a:spcAft>
            </a:pPr>
            <a:r>
              <a:rPr lang="uk-UA" sz="2800" b="1" i="1" noProof="0" dirty="0" smtClean="0">
                <a:solidFill>
                  <a:schemeClr val="accent1">
                    <a:lumMod val="25000"/>
                  </a:schemeClr>
                </a:solidFill>
                <a:latin typeface="Times New Roman" pitchFamily="18" charset="0"/>
                <a:cs typeface="Times New Roman" pitchFamily="18" charset="0"/>
              </a:rPr>
              <a:t>З ∆АОВ та ∆АОС:</a:t>
            </a:r>
            <a:r>
              <a:rPr lang="uk-UA" sz="2800" dirty="0" smtClean="0"/>
              <a:t> </a:t>
            </a:r>
          </a:p>
          <a:p>
            <a:pPr marL="342900" indent="-342900" fontAlgn="base">
              <a:spcBef>
                <a:spcPct val="20000"/>
              </a:spcBef>
              <a:spcAft>
                <a:spcPct val="0"/>
              </a:spcAft>
            </a:pPr>
            <a:r>
              <a:rPr lang="uk-UA" sz="2800" b="1" i="1" dirty="0" smtClean="0">
                <a:latin typeface="Times New Roman" pitchFamily="18" charset="0"/>
                <a:cs typeface="Times New Roman" pitchFamily="18" charset="0"/>
              </a:rPr>
              <a:t>АО</a:t>
            </a:r>
            <a:r>
              <a:rPr lang="uk-UA" sz="2800" b="1" i="1" baseline="30000" dirty="0" smtClean="0">
                <a:latin typeface="Times New Roman" pitchFamily="18" charset="0"/>
                <a:cs typeface="Times New Roman" pitchFamily="18" charset="0"/>
              </a:rPr>
              <a:t>2</a:t>
            </a:r>
            <a:r>
              <a:rPr lang="uk-UA" sz="2800" b="1" i="1" dirty="0" smtClean="0">
                <a:latin typeface="Times New Roman" pitchFamily="18" charset="0"/>
                <a:cs typeface="Times New Roman" pitchFamily="18" charset="0"/>
              </a:rPr>
              <a:t> = АВ</a:t>
            </a:r>
            <a:r>
              <a:rPr lang="uk-UA" sz="2800" b="1" i="1" baseline="30000" dirty="0" smtClean="0">
                <a:latin typeface="Times New Roman" pitchFamily="18" charset="0"/>
                <a:cs typeface="Times New Roman" pitchFamily="18" charset="0"/>
              </a:rPr>
              <a:t>2</a:t>
            </a:r>
            <a:r>
              <a:rPr lang="uk-UA" sz="2800" b="1" i="1" dirty="0" smtClean="0">
                <a:latin typeface="Times New Roman" pitchFamily="18" charset="0"/>
                <a:cs typeface="Times New Roman" pitchFamily="18" charset="0"/>
              </a:rPr>
              <a:t>  – ОВ</a:t>
            </a:r>
            <a:r>
              <a:rPr lang="uk-UA" sz="2800" b="1" i="1" baseline="30000" dirty="0" smtClean="0">
                <a:latin typeface="Times New Roman" pitchFamily="18" charset="0"/>
                <a:cs typeface="Times New Roman" pitchFamily="18" charset="0"/>
              </a:rPr>
              <a:t>2</a:t>
            </a:r>
            <a:r>
              <a:rPr lang="uk-UA" sz="2800" b="1" i="1" dirty="0" smtClean="0">
                <a:latin typeface="Times New Roman" pitchFamily="18" charset="0"/>
                <a:cs typeface="Times New Roman" pitchFamily="18" charset="0"/>
              </a:rPr>
              <a:t> = </a:t>
            </a:r>
            <a:r>
              <a:rPr lang="uk-UA" sz="2800" b="1" i="1" dirty="0" err="1" smtClean="0">
                <a:latin typeface="Times New Roman" pitchFamily="18" charset="0"/>
                <a:cs typeface="Times New Roman" pitchFamily="18" charset="0"/>
              </a:rPr>
              <a:t>АС</a:t>
            </a:r>
            <a:r>
              <a:rPr lang="uk-UA" sz="2800" b="1" i="1" baseline="30000" dirty="0" err="1" smtClean="0">
                <a:latin typeface="Times New Roman" pitchFamily="18" charset="0"/>
                <a:cs typeface="Times New Roman" pitchFamily="18" charset="0"/>
              </a:rPr>
              <a:t>2</a:t>
            </a:r>
            <a:r>
              <a:rPr lang="uk-UA" sz="2800" b="1" i="1" dirty="0" smtClean="0">
                <a:latin typeface="Times New Roman" pitchFamily="18" charset="0"/>
                <a:cs typeface="Times New Roman" pitchFamily="18" charset="0"/>
              </a:rPr>
              <a:t> – ОС</a:t>
            </a:r>
            <a:r>
              <a:rPr lang="uk-UA" sz="2800" b="1" i="1" baseline="30000" dirty="0" smtClean="0">
                <a:latin typeface="Times New Roman" pitchFamily="18" charset="0"/>
                <a:cs typeface="Times New Roman" pitchFamily="18" charset="0"/>
              </a:rPr>
              <a:t>2</a:t>
            </a:r>
            <a:endParaRPr lang="ru-RU" sz="2800" b="1" i="1" dirty="0" smtClean="0">
              <a:latin typeface="Times New Roman" pitchFamily="18" charset="0"/>
              <a:cs typeface="Times New Roman" pitchFamily="18" charset="0"/>
            </a:endParaRPr>
          </a:p>
          <a:p>
            <a:pPr marL="342900" lvl="0" indent="-342900" fontAlgn="base">
              <a:spcBef>
                <a:spcPct val="20000"/>
              </a:spcBef>
              <a:spcAft>
                <a:spcPct val="0"/>
              </a:spcAft>
            </a:pPr>
            <a:endParaRPr lang="uk-UA" sz="2800" b="1" i="1" noProof="0" dirty="0" smtClean="0">
              <a:solidFill>
                <a:schemeClr val="accent1">
                  <a:lumMod val="25000"/>
                </a:schemeClr>
              </a:solidFill>
              <a:latin typeface="Times New Roman" pitchFamily="18" charset="0"/>
              <a:cs typeface="Times New Roman" pitchFamily="18" charset="0"/>
            </a:endParaRPr>
          </a:p>
          <a:p>
            <a:pPr marL="342900" lvl="0" indent="-342900" fontAlgn="base">
              <a:spcBef>
                <a:spcPct val="20000"/>
              </a:spcBef>
              <a:spcAft>
                <a:spcPct val="0"/>
              </a:spcAft>
            </a:pPr>
            <a:endParaRPr lang="uk-UA" sz="2800" b="1" i="1" noProof="0" dirty="0" smtClean="0">
              <a:solidFill>
                <a:schemeClr val="accent1">
                  <a:lumMod val="25000"/>
                </a:schemeClr>
              </a:solidFill>
              <a:latin typeface="Times New Roman" pitchFamily="18" charset="0"/>
              <a:cs typeface="Times New Roman" pitchFamily="18" charset="0"/>
            </a:endParaRPr>
          </a:p>
          <a:p>
            <a:pPr marL="342900" lvl="0" indent="-342900" fontAlgn="base">
              <a:spcBef>
                <a:spcPct val="20000"/>
              </a:spcBef>
              <a:spcAft>
                <a:spcPct val="0"/>
              </a:spcAft>
            </a:pPr>
            <a:endParaRPr lang="uk-UA" sz="2800" b="1" i="1" noProof="0" dirty="0" smtClean="0">
              <a:solidFill>
                <a:schemeClr val="accent1">
                  <a:lumMod val="25000"/>
                </a:schemeClr>
              </a:solidFill>
              <a:latin typeface="Times New Roman" pitchFamily="18" charset="0"/>
              <a:cs typeface="Times New Roman" pitchFamily="18" charset="0"/>
            </a:endParaRPr>
          </a:p>
          <a:p>
            <a:pPr marL="342900" lvl="0" indent="-342900" fontAlgn="base">
              <a:spcBef>
                <a:spcPct val="20000"/>
              </a:spcBef>
              <a:spcAft>
                <a:spcPct val="0"/>
              </a:spcAft>
            </a:pPr>
            <a:r>
              <a:rPr lang="en-US" sz="2800" b="1" i="1" noProof="0" dirty="0" smtClean="0">
                <a:solidFill>
                  <a:schemeClr val="accent1">
                    <a:lumMod val="25000"/>
                  </a:schemeClr>
                </a:solidFill>
                <a:latin typeface="Times New Roman" pitchFamily="18" charset="0"/>
                <a:cs typeface="Times New Roman" pitchFamily="18" charset="0"/>
              </a:rPr>
              <a:t> </a:t>
            </a:r>
          </a:p>
          <a:p>
            <a:pPr marL="342900" lvl="0" indent="-342900" fontAlgn="base">
              <a:spcBef>
                <a:spcPct val="20000"/>
              </a:spcBef>
              <a:spcAft>
                <a:spcPct val="0"/>
              </a:spcAft>
            </a:pP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effectLst>
            <a:outerShdw blurRad="50800" dist="38100" dir="5400000" algn="t" rotWithShape="0">
              <a:prstClr val="black">
                <a:alpha val="40000"/>
              </a:prstClr>
            </a:outerShdw>
          </a:effectLst>
        </p:spPr>
        <p:txBody>
          <a:bodyPr/>
          <a:lstStyle/>
          <a:p>
            <a:r>
              <a:rPr lang="uk-UA" b="1" dirty="0" smtClean="0">
                <a:solidFill>
                  <a:srgbClr val="2E6B70"/>
                </a:solidFill>
              </a:rPr>
              <a:t>Розв’язування задач</a:t>
            </a:r>
            <a:endParaRPr lang="ru-RU" b="1" dirty="0">
              <a:solidFill>
                <a:srgbClr val="2E6B70"/>
              </a:solidFill>
            </a:endParaRPr>
          </a:p>
        </p:txBody>
      </p:sp>
      <p:sp>
        <p:nvSpPr>
          <p:cNvPr id="3" name="Содержимое 2"/>
          <p:cNvSpPr>
            <a:spLocks noGrp="1"/>
          </p:cNvSpPr>
          <p:nvPr>
            <p:ph idx="1"/>
          </p:nvPr>
        </p:nvSpPr>
        <p:spPr>
          <a:xfrm>
            <a:off x="142844" y="1643050"/>
            <a:ext cx="8786874" cy="2428892"/>
          </a:xfrm>
        </p:spPr>
        <p:txBody>
          <a:bodyPr/>
          <a:lstStyle/>
          <a:p>
            <a:pPr algn="just"/>
            <a:r>
              <a:rPr lang="uk-UA" b="1" i="1" dirty="0" smtClean="0">
                <a:solidFill>
                  <a:srgbClr val="002060"/>
                </a:solidFill>
              </a:rPr>
              <a:t>Якщо дано кілька рівних похилих, проведених з   точки  до  площини,   то   їх  кінці  лежать   на     колі,    центром    якого    є   основа перпендикуляра, опущеного на площину зі спільної точки похилих.</a:t>
            </a:r>
            <a:endParaRPr lang="ru-RU" dirty="0" smtClean="0">
              <a:solidFill>
                <a:srgbClr val="002060"/>
              </a:solidFill>
            </a:endParaRPr>
          </a:p>
          <a:p>
            <a:pPr>
              <a:buNone/>
            </a:pPr>
            <a:endParaRPr lang="ru-RU" dirty="0"/>
          </a:p>
        </p:txBody>
      </p:sp>
      <p:sp>
        <p:nvSpPr>
          <p:cNvPr id="4" name="Овал 3"/>
          <p:cNvSpPr/>
          <p:nvPr/>
        </p:nvSpPr>
        <p:spPr>
          <a:xfrm>
            <a:off x="500034" y="5643578"/>
            <a:ext cx="3000396" cy="9144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5" name="Прямая соединительная линия 4"/>
          <p:cNvCxnSpPr/>
          <p:nvPr/>
        </p:nvCxnSpPr>
        <p:spPr>
          <a:xfrm rot="10800000" flipV="1">
            <a:off x="1928794" y="5929330"/>
            <a:ext cx="1357322" cy="142876"/>
          </a:xfrm>
          <a:prstGeom prst="line">
            <a:avLst/>
          </a:prstGeom>
          <a:ln w="28575">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6" name="Прямая соединительная линия 5"/>
          <p:cNvCxnSpPr/>
          <p:nvPr/>
        </p:nvCxnSpPr>
        <p:spPr>
          <a:xfrm rot="10800000">
            <a:off x="714348" y="5857892"/>
            <a:ext cx="1285884" cy="214314"/>
          </a:xfrm>
          <a:prstGeom prst="line">
            <a:avLst/>
          </a:prstGeom>
          <a:ln w="28575">
            <a:solidFill>
              <a:srgbClr val="FF0000"/>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rot="5400000">
            <a:off x="571472" y="4500570"/>
            <a:ext cx="1500198" cy="1214446"/>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rot="16200000" flipH="1">
            <a:off x="1857356" y="4429132"/>
            <a:ext cx="1571636" cy="1428760"/>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rot="16200000" flipH="1">
            <a:off x="1535885" y="4750603"/>
            <a:ext cx="1285884" cy="500066"/>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rot="5400000">
            <a:off x="500035" y="5072073"/>
            <a:ext cx="2143138" cy="714380"/>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rot="10800000" flipV="1">
            <a:off x="1214414" y="6000768"/>
            <a:ext cx="785818" cy="500066"/>
          </a:xfrm>
          <a:prstGeom prst="line">
            <a:avLst/>
          </a:prstGeom>
          <a:ln w="28575">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rot="10800000" flipV="1">
            <a:off x="2000232" y="5643578"/>
            <a:ext cx="428628" cy="357190"/>
          </a:xfrm>
          <a:prstGeom prst="line">
            <a:avLst/>
          </a:prstGeom>
          <a:ln w="28575">
            <a:solidFill>
              <a:srgbClr val="FF0000"/>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rot="5400000" flipH="1" flipV="1">
            <a:off x="1678761" y="6036487"/>
            <a:ext cx="214314" cy="0"/>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p:nvPr/>
        </p:nvCxnSpPr>
        <p:spPr>
          <a:xfrm flipV="1">
            <a:off x="1785918" y="5786454"/>
            <a:ext cx="214314" cy="142876"/>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57" name="Прямоугольник 56"/>
          <p:cNvSpPr/>
          <p:nvPr/>
        </p:nvSpPr>
        <p:spPr>
          <a:xfrm>
            <a:off x="1357290" y="4071942"/>
            <a:ext cx="532726" cy="461665"/>
          </a:xfrm>
          <a:prstGeom prst="rect">
            <a:avLst/>
          </a:prstGeom>
        </p:spPr>
        <p:txBody>
          <a:bodyPr wrap="square">
            <a:spAutoFit/>
          </a:bodyPr>
          <a:lstStyle/>
          <a:p>
            <a:pPr marL="342900" lvl="0" indent="-342900" fontAlgn="base">
              <a:spcBef>
                <a:spcPct val="20000"/>
              </a:spcBef>
              <a:spcAft>
                <a:spcPct val="0"/>
              </a:spcAft>
            </a:pPr>
            <a:r>
              <a:rPr lang="uk-UA" sz="2400" b="1" i="1" dirty="0" smtClean="0">
                <a:solidFill>
                  <a:schemeClr val="accent1">
                    <a:lumMod val="25000"/>
                  </a:schemeClr>
                </a:solidFill>
                <a:latin typeface="Times New Roman" pitchFamily="18" charset="0"/>
                <a:cs typeface="Times New Roman" pitchFamily="18" charset="0"/>
              </a:rPr>
              <a:t>М</a:t>
            </a:r>
            <a:endParaRPr lang="ru-RU" sz="2400" b="1" i="1" kern="0" dirty="0" smtClean="0">
              <a:solidFill>
                <a:schemeClr val="accent1">
                  <a:lumMod val="25000"/>
                </a:schemeClr>
              </a:solidFill>
              <a:latin typeface="Times New Roman" pitchFamily="18" charset="0"/>
              <a:cs typeface="Times New Roman" pitchFamily="18" charset="0"/>
            </a:endParaRPr>
          </a:p>
        </p:txBody>
      </p:sp>
      <p:sp>
        <p:nvSpPr>
          <p:cNvPr id="58" name="Содержимое 2"/>
          <p:cNvSpPr txBox="1">
            <a:spLocks/>
          </p:cNvSpPr>
          <p:nvPr/>
        </p:nvSpPr>
        <p:spPr bwMode="auto">
          <a:xfrm>
            <a:off x="285720" y="5429264"/>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А</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59" name="Содержимое 2"/>
          <p:cNvSpPr txBox="1">
            <a:spLocks/>
          </p:cNvSpPr>
          <p:nvPr/>
        </p:nvSpPr>
        <p:spPr bwMode="auto">
          <a:xfrm>
            <a:off x="785786" y="6286496"/>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В</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60" name="Содержимое 2"/>
          <p:cNvSpPr txBox="1">
            <a:spLocks/>
          </p:cNvSpPr>
          <p:nvPr/>
        </p:nvSpPr>
        <p:spPr bwMode="auto">
          <a:xfrm>
            <a:off x="3286116" y="5429264"/>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smtClean="0">
                <a:solidFill>
                  <a:schemeClr val="accent1">
                    <a:lumMod val="25000"/>
                  </a:schemeClr>
                </a:solidFill>
                <a:latin typeface="Times New Roman" pitchFamily="18" charset="0"/>
                <a:cs typeface="Times New Roman" pitchFamily="18" charset="0"/>
              </a:rPr>
              <a:t>С</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61" name="Содержимое 2"/>
          <p:cNvSpPr txBox="1">
            <a:spLocks/>
          </p:cNvSpPr>
          <p:nvPr/>
        </p:nvSpPr>
        <p:spPr bwMode="auto">
          <a:xfrm>
            <a:off x="2000232" y="5214950"/>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D</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63" name="Содержимое 2"/>
          <p:cNvSpPr txBox="1">
            <a:spLocks/>
          </p:cNvSpPr>
          <p:nvPr/>
        </p:nvSpPr>
        <p:spPr bwMode="auto">
          <a:xfrm>
            <a:off x="1857356" y="6000768"/>
            <a:ext cx="419104" cy="5095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dirty="0">
                <a:solidFill>
                  <a:schemeClr val="accent1">
                    <a:lumMod val="25000"/>
                  </a:schemeClr>
                </a:solidFill>
                <a:latin typeface="Times New Roman" pitchFamily="18" charset="0"/>
                <a:cs typeface="Times New Roman" pitchFamily="18" charset="0"/>
              </a:rPr>
              <a:t>О</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cxnSp>
        <p:nvCxnSpPr>
          <p:cNvPr id="11" name="Прямая соединительная линия 10"/>
          <p:cNvCxnSpPr/>
          <p:nvPr/>
        </p:nvCxnSpPr>
        <p:spPr>
          <a:xfrm rot="16200000" flipH="1">
            <a:off x="1110822" y="5175665"/>
            <a:ext cx="1685956" cy="50013"/>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1" name="Содержимое 2"/>
          <p:cNvSpPr txBox="1">
            <a:spLocks/>
          </p:cNvSpPr>
          <p:nvPr/>
        </p:nvSpPr>
        <p:spPr bwMode="auto">
          <a:xfrm>
            <a:off x="4000496" y="4929198"/>
            <a:ext cx="4786346" cy="14287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smtClean="0">
                <a:solidFill>
                  <a:schemeClr val="accent1">
                    <a:lumMod val="25000"/>
                  </a:schemeClr>
                </a:solidFill>
                <a:latin typeface="Times New Roman" pitchFamily="18" charset="0"/>
                <a:cs typeface="Times New Roman" pitchFamily="18" charset="0"/>
              </a:rPr>
              <a:t>Якщо  МА = МВ </a:t>
            </a:r>
            <a:r>
              <a:rPr lang="en-US" sz="2800" b="1" i="1" noProof="0" dirty="0" smtClean="0">
                <a:solidFill>
                  <a:schemeClr val="accent1">
                    <a:lumMod val="25000"/>
                  </a:schemeClr>
                </a:solidFill>
                <a:latin typeface="Times New Roman" pitchFamily="18" charset="0"/>
                <a:cs typeface="Times New Roman" pitchFamily="18" charset="0"/>
              </a:rPr>
              <a:t>= MD = MC</a:t>
            </a:r>
            <a:r>
              <a:rPr lang="uk-UA" sz="2800" b="1" i="1" noProof="0" dirty="0" smtClean="0">
                <a:solidFill>
                  <a:schemeClr val="accent1">
                    <a:lumMod val="25000"/>
                  </a:schemeClr>
                </a:solidFill>
                <a:latin typeface="Times New Roman" pitchFamily="18" charset="0"/>
                <a:cs typeface="Times New Roman" pitchFamily="18" charset="0"/>
              </a:rPr>
              <a:t>,</a:t>
            </a:r>
          </a:p>
          <a:p>
            <a:pPr marL="342900" lvl="0" indent="-342900" fontAlgn="base">
              <a:spcBef>
                <a:spcPct val="20000"/>
              </a:spcBef>
              <a:spcAft>
                <a:spcPct val="0"/>
              </a:spcAft>
            </a:pPr>
            <a:r>
              <a:rPr lang="uk-UA" sz="2800" b="1" i="1" dirty="0" smtClean="0">
                <a:solidFill>
                  <a:schemeClr val="accent1">
                    <a:lumMod val="25000"/>
                  </a:schemeClr>
                </a:solidFill>
                <a:latin typeface="Times New Roman" pitchFamily="18" charset="0"/>
                <a:cs typeface="Times New Roman" pitchFamily="18" charset="0"/>
              </a:rPr>
              <a:t>то    </a:t>
            </a:r>
            <a:r>
              <a:rPr lang="en-US" sz="2800" b="1" i="1" dirty="0" smtClean="0">
                <a:solidFill>
                  <a:schemeClr val="accent1">
                    <a:lumMod val="25000"/>
                  </a:schemeClr>
                </a:solidFill>
                <a:latin typeface="Times New Roman" pitchFamily="18" charset="0"/>
                <a:cs typeface="Times New Roman" pitchFamily="18" charset="0"/>
              </a:rPr>
              <a:t>OA = OB = OC = OD = R</a:t>
            </a:r>
            <a:endParaRPr lang="uk-UA" sz="2800" b="1" i="1" noProof="0" dirty="0" smtClean="0">
              <a:solidFill>
                <a:schemeClr val="accent1">
                  <a:lumMod val="25000"/>
                </a:schemeClr>
              </a:solidFill>
              <a:latin typeface="Times New Roman" pitchFamily="18" charset="0"/>
              <a:cs typeface="Times New Roman" pitchFamily="18" charset="0"/>
            </a:endParaRPr>
          </a:p>
          <a:p>
            <a:pPr marL="342900" lvl="0" indent="-342900" fontAlgn="base">
              <a:spcBef>
                <a:spcPct val="20000"/>
              </a:spcBef>
              <a:spcAft>
                <a:spcPct val="0"/>
              </a:spcAft>
            </a:pPr>
            <a:r>
              <a:rPr lang="en-US" sz="2800" b="1" i="1" noProof="0" dirty="0" smtClean="0">
                <a:solidFill>
                  <a:schemeClr val="accent1">
                    <a:lumMod val="25000"/>
                  </a:schemeClr>
                </a:solidFill>
                <a:latin typeface="Times New Roman" pitchFamily="18" charset="0"/>
                <a:cs typeface="Times New Roman" pitchFamily="18" charset="0"/>
              </a:rPr>
              <a:t> </a:t>
            </a:r>
          </a:p>
          <a:p>
            <a:pPr marL="342900" lvl="0" indent="-342900" fontAlgn="base">
              <a:spcBef>
                <a:spcPct val="20000"/>
              </a:spcBef>
              <a:spcAft>
                <a:spcPct val="0"/>
              </a:spcAft>
            </a:pP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Овал 12"/>
          <p:cNvSpPr/>
          <p:nvPr/>
        </p:nvSpPr>
        <p:spPr>
          <a:xfrm>
            <a:off x="3286116" y="6072206"/>
            <a:ext cx="571504" cy="55723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Содержимое 2"/>
          <p:cNvSpPr>
            <a:spLocks noGrp="1"/>
          </p:cNvSpPr>
          <p:nvPr>
            <p:ph idx="1"/>
          </p:nvPr>
        </p:nvSpPr>
        <p:spPr>
          <a:xfrm>
            <a:off x="-30449" y="1700808"/>
            <a:ext cx="9144000" cy="685791"/>
          </a:xfrm>
        </p:spPr>
        <p:txBody>
          <a:bodyPr/>
          <a:lstStyle/>
          <a:p>
            <a:pPr>
              <a:buNone/>
            </a:pPr>
            <a:r>
              <a:rPr lang="uk-UA" sz="2800" dirty="0" smtClean="0"/>
              <a:t>1. Найкоротша відстань від точки до площини.</a:t>
            </a:r>
            <a:endParaRPr lang="ru-RU" sz="2800" dirty="0"/>
          </a:p>
        </p:txBody>
      </p:sp>
      <p:sp>
        <p:nvSpPr>
          <p:cNvPr id="6" name="Заголовок 1"/>
          <p:cNvSpPr>
            <a:spLocks noGrp="1"/>
          </p:cNvSpPr>
          <p:nvPr>
            <p:ph type="title"/>
          </p:nvPr>
        </p:nvSpPr>
        <p:spPr>
          <a:xfrm>
            <a:off x="-20654" y="332656"/>
            <a:ext cx="4485497" cy="857232"/>
          </a:xfrm>
          <a:effectLst>
            <a:outerShdw blurRad="50800" dist="38100" dir="5400000" algn="t" rotWithShape="0">
              <a:prstClr val="black">
                <a:alpha val="40000"/>
              </a:prstClr>
            </a:outerShdw>
          </a:effectLst>
        </p:spPr>
        <p:txBody>
          <a:bodyPr/>
          <a:lstStyle/>
          <a:p>
            <a:r>
              <a:rPr lang="uk-UA" sz="4800" b="1" dirty="0" smtClean="0">
                <a:solidFill>
                  <a:srgbClr val="2E6B70"/>
                </a:solidFill>
              </a:rPr>
              <a:t>К р о с в о р д</a:t>
            </a:r>
            <a:endParaRPr lang="ru-RU" sz="4800" b="1" dirty="0">
              <a:solidFill>
                <a:srgbClr val="2E6B70"/>
              </a:solidFill>
            </a:endParaRPr>
          </a:p>
        </p:txBody>
      </p:sp>
      <p:sp>
        <p:nvSpPr>
          <p:cNvPr id="4" name="Содержимое 2"/>
          <p:cNvSpPr txBox="1">
            <a:spLocks/>
          </p:cNvSpPr>
          <p:nvPr/>
        </p:nvSpPr>
        <p:spPr bwMode="auto">
          <a:xfrm>
            <a:off x="0" y="2202740"/>
            <a:ext cx="9144000" cy="6857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uk-UA" sz="2800" b="0" i="0" u="none" strike="noStrike" kern="1200" cap="none" spc="0" normalizeH="0" baseline="0" noProof="0" dirty="0" smtClean="0">
                <a:ln>
                  <a:noFill/>
                </a:ln>
                <a:solidFill>
                  <a:schemeClr val="tx1"/>
                </a:solidFill>
                <a:effectLst/>
                <a:uLnTx/>
                <a:uFillTx/>
                <a:latin typeface="+mn-lt"/>
                <a:ea typeface="+mn-ea"/>
                <a:cs typeface="+mn-cs"/>
              </a:rPr>
              <a:t>2. Похилі, які мають рівні проекції,   ……….  .</a:t>
            </a:r>
            <a:endParaRPr kumimoji="0" lang="ru-RU"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Содержимое 2"/>
          <p:cNvSpPr txBox="1">
            <a:spLocks/>
          </p:cNvSpPr>
          <p:nvPr/>
        </p:nvSpPr>
        <p:spPr bwMode="auto">
          <a:xfrm>
            <a:off x="12800" y="2719377"/>
            <a:ext cx="9144000" cy="6857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uk-UA" sz="2800" b="0" i="0" u="none" strike="noStrike" kern="1200" cap="none" spc="0" normalizeH="0" baseline="0" noProof="0" dirty="0" smtClean="0">
                <a:ln>
                  <a:noFill/>
                </a:ln>
                <a:solidFill>
                  <a:schemeClr val="tx1"/>
                </a:solidFill>
                <a:effectLst/>
                <a:uLnTx/>
                <a:uFillTx/>
                <a:latin typeface="+mn-lt"/>
                <a:ea typeface="+mn-ea"/>
                <a:cs typeface="+mn-cs"/>
              </a:rPr>
              <a:t>3. Трикутник</a:t>
            </a:r>
            <a:r>
              <a:rPr kumimoji="0" lang="uk-UA" sz="2800" b="0" i="0" u="none" strike="noStrike" kern="1200" cap="none" spc="0" normalizeH="0" noProof="0" dirty="0" smtClean="0">
                <a:ln>
                  <a:noFill/>
                </a:ln>
                <a:solidFill>
                  <a:schemeClr val="tx1"/>
                </a:solidFill>
                <a:effectLst/>
                <a:uLnTx/>
                <a:uFillTx/>
                <a:latin typeface="+mn-lt"/>
                <a:ea typeface="+mn-ea"/>
                <a:cs typeface="+mn-cs"/>
              </a:rPr>
              <a:t> це геометрична    ……….  </a:t>
            </a:r>
            <a:r>
              <a:rPr kumimoji="0" lang="uk-UA" sz="2800" b="0" i="0" u="none" strike="noStrike" kern="1200" cap="none" spc="0" normalizeH="0" baseline="0" noProof="0" dirty="0" smtClean="0">
                <a:ln>
                  <a:noFill/>
                </a:ln>
                <a:solidFill>
                  <a:schemeClr val="tx1"/>
                </a:solidFill>
                <a:effectLst/>
                <a:uLnTx/>
                <a:uFillTx/>
                <a:latin typeface="+mn-lt"/>
                <a:ea typeface="+mn-ea"/>
                <a:cs typeface="+mn-cs"/>
              </a:rPr>
              <a:t>.</a:t>
            </a:r>
            <a:endParaRPr kumimoji="0" lang="ru-RU"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Содержимое 2"/>
          <p:cNvSpPr txBox="1">
            <a:spLocks/>
          </p:cNvSpPr>
          <p:nvPr/>
        </p:nvSpPr>
        <p:spPr bwMode="auto">
          <a:xfrm>
            <a:off x="0" y="3212976"/>
            <a:ext cx="9144000" cy="6857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uk-UA" sz="2800" b="0" i="0" u="none" strike="noStrike" kern="1200" cap="none" spc="0" normalizeH="0" baseline="0" noProof="0" dirty="0" smtClean="0">
                <a:ln>
                  <a:noFill/>
                </a:ln>
                <a:solidFill>
                  <a:schemeClr val="tx1"/>
                </a:solidFill>
                <a:effectLst/>
                <a:uLnTx/>
                <a:uFillTx/>
                <a:latin typeface="+mn-lt"/>
                <a:ea typeface="+mn-ea"/>
                <a:cs typeface="+mn-cs"/>
              </a:rPr>
              <a:t>4.</a:t>
            </a:r>
            <a:r>
              <a:rPr kumimoji="0" lang="uk-UA" sz="2800" b="0" i="0" u="none" strike="noStrike" kern="1200" cap="none" spc="0" normalizeH="0" noProof="0" dirty="0" smtClean="0">
                <a:ln>
                  <a:noFill/>
                </a:ln>
                <a:solidFill>
                  <a:schemeClr val="tx1"/>
                </a:solidFill>
                <a:effectLst/>
                <a:uLnTx/>
                <a:uFillTx/>
                <a:latin typeface="+mn-lt"/>
                <a:ea typeface="+mn-ea"/>
                <a:cs typeface="+mn-cs"/>
              </a:rPr>
              <a:t> Кінець перпендикуляра, що лежить у площині</a:t>
            </a:r>
            <a:r>
              <a:rPr kumimoji="0" lang="uk-UA" sz="2800" b="0" i="0" u="none" strike="noStrike" kern="1200" cap="none" spc="0" normalizeH="0" baseline="0" noProof="0" dirty="0" smtClean="0">
                <a:ln>
                  <a:noFill/>
                </a:ln>
                <a:solidFill>
                  <a:schemeClr val="tx1"/>
                </a:solidFill>
                <a:effectLst/>
                <a:uLnTx/>
                <a:uFillTx/>
                <a:latin typeface="+mn-lt"/>
                <a:ea typeface="+mn-ea"/>
                <a:cs typeface="+mn-cs"/>
              </a:rPr>
              <a:t>.</a:t>
            </a:r>
            <a:endParaRPr kumimoji="0" lang="ru-RU"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Содержимое 2"/>
          <p:cNvSpPr txBox="1">
            <a:spLocks/>
          </p:cNvSpPr>
          <p:nvPr/>
        </p:nvSpPr>
        <p:spPr bwMode="auto">
          <a:xfrm>
            <a:off x="-11427" y="3703891"/>
            <a:ext cx="9144000" cy="6857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uk-UA" sz="2800" b="0" i="0" u="none" strike="noStrike" kern="1200" cap="none" spc="0" normalizeH="0" baseline="0" noProof="0" dirty="0" smtClean="0">
                <a:ln>
                  <a:noFill/>
                </a:ln>
                <a:solidFill>
                  <a:schemeClr val="tx1"/>
                </a:solidFill>
                <a:effectLst/>
                <a:uLnTx/>
                <a:uFillTx/>
                <a:latin typeface="+mn-lt"/>
                <a:ea typeface="+mn-ea"/>
                <a:cs typeface="+mn-cs"/>
              </a:rPr>
              <a:t>5. Одна із сторін прямокутного трикутника.</a:t>
            </a:r>
            <a:endParaRPr kumimoji="0" lang="ru-RU"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Содержимое 2"/>
          <p:cNvSpPr txBox="1">
            <a:spLocks/>
          </p:cNvSpPr>
          <p:nvPr/>
        </p:nvSpPr>
        <p:spPr bwMode="auto">
          <a:xfrm>
            <a:off x="70525" y="5172077"/>
            <a:ext cx="8929718" cy="10001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uk-UA" sz="2800" b="0" i="0" u="none" strike="noStrike" kern="1200" cap="none" spc="0" normalizeH="0" baseline="0" noProof="0" dirty="0" smtClean="0">
                <a:ln>
                  <a:noFill/>
                </a:ln>
                <a:solidFill>
                  <a:schemeClr val="tx1"/>
                </a:solidFill>
                <a:effectLst/>
                <a:uLnTx/>
                <a:uFillTx/>
                <a:latin typeface="+mn-lt"/>
                <a:ea typeface="+mn-ea"/>
                <a:cs typeface="+mn-cs"/>
              </a:rPr>
              <a:t>7. Відрізок, що сполучає основи перпендикуляра і похилої,</a:t>
            </a:r>
            <a:r>
              <a:rPr kumimoji="0" lang="uk-UA" sz="2800" b="0" i="0" u="none" strike="noStrike" kern="1200" cap="none" spc="0" normalizeH="0" noProof="0" dirty="0" smtClean="0">
                <a:ln>
                  <a:noFill/>
                </a:ln>
                <a:solidFill>
                  <a:schemeClr val="tx1"/>
                </a:solidFill>
                <a:effectLst/>
                <a:uLnTx/>
                <a:uFillTx/>
                <a:latin typeface="+mn-lt"/>
                <a:ea typeface="+mn-ea"/>
                <a:cs typeface="+mn-cs"/>
              </a:rPr>
              <a:t> проведених з однієї точки.</a:t>
            </a:r>
            <a:endParaRPr kumimoji="0" lang="ru-RU"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Содержимое 2"/>
          <p:cNvSpPr txBox="1">
            <a:spLocks/>
          </p:cNvSpPr>
          <p:nvPr/>
        </p:nvSpPr>
        <p:spPr bwMode="auto">
          <a:xfrm>
            <a:off x="0" y="4297135"/>
            <a:ext cx="9144000" cy="9286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uk-UA" sz="2800" b="0" i="0" u="none" strike="noStrike" kern="1200" cap="none" spc="0" normalizeH="0" baseline="0" noProof="0" dirty="0" smtClean="0">
                <a:ln>
                  <a:noFill/>
                </a:ln>
                <a:solidFill>
                  <a:schemeClr val="tx1"/>
                </a:solidFill>
                <a:effectLst/>
                <a:uLnTx/>
                <a:uFillTx/>
                <a:latin typeface="+mn-lt"/>
                <a:ea typeface="+mn-ea"/>
                <a:cs typeface="+mn-cs"/>
              </a:rPr>
              <a:t>6. Відрізок, який</a:t>
            </a:r>
            <a:r>
              <a:rPr kumimoji="0" lang="uk-UA" sz="2800" b="0" i="0" u="none" strike="noStrike" kern="1200" cap="none" spc="0" normalizeH="0" noProof="0" dirty="0" smtClean="0">
                <a:ln>
                  <a:noFill/>
                </a:ln>
                <a:solidFill>
                  <a:schemeClr val="tx1"/>
                </a:solidFill>
                <a:effectLst/>
                <a:uLnTx/>
                <a:uFillTx/>
                <a:latin typeface="+mn-lt"/>
                <a:ea typeface="+mn-ea"/>
                <a:cs typeface="+mn-cs"/>
              </a:rPr>
              <a:t> сполучає дану точку, з точкою площини, але не перпендикуляр</a:t>
            </a:r>
            <a:r>
              <a:rPr kumimoji="0" lang="uk-UA" sz="2800" b="0" i="0" u="none" strike="noStrike" kern="1200" cap="none" spc="0" normalizeH="0" baseline="0" noProof="0" dirty="0" smtClean="0">
                <a:ln>
                  <a:noFill/>
                </a:ln>
                <a:solidFill>
                  <a:schemeClr val="tx1"/>
                </a:solidFill>
                <a:effectLst/>
                <a:uLnTx/>
                <a:uFillTx/>
                <a:latin typeface="+mn-lt"/>
                <a:ea typeface="+mn-ea"/>
                <a:cs typeface="+mn-cs"/>
              </a:rPr>
              <a:t>.</a:t>
            </a:r>
            <a:endParaRPr kumimoji="0" lang="ru-RU"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Содержимое 2"/>
          <p:cNvSpPr txBox="1">
            <a:spLocks/>
          </p:cNvSpPr>
          <p:nvPr/>
        </p:nvSpPr>
        <p:spPr bwMode="auto">
          <a:xfrm>
            <a:off x="0" y="6172209"/>
            <a:ext cx="3000364" cy="6857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kumimoji="0" lang="uk-UA" sz="3200" b="1" i="0" u="none" strike="noStrike" kern="1200" cap="none" spc="0" normalizeH="0" baseline="0" noProof="0" dirty="0" smtClean="0">
                <a:ln>
                  <a:noFill/>
                </a:ln>
                <a:solidFill>
                  <a:schemeClr val="accent2">
                    <a:lumMod val="50000"/>
                  </a:schemeClr>
                </a:solidFill>
                <a:effectLst/>
                <a:uLnTx/>
                <a:uFillTx/>
                <a:latin typeface="+mn-lt"/>
                <a:ea typeface="+mn-ea"/>
                <a:cs typeface="+mn-cs"/>
              </a:rPr>
              <a:t>Ключове слово:</a:t>
            </a:r>
            <a:endParaRPr kumimoji="0" lang="ru-RU" sz="3200" b="1" i="0" u="none" strike="noStrike" kern="1200" cap="none" spc="0" normalizeH="0" baseline="0" noProof="0" dirty="0">
              <a:ln>
                <a:noFill/>
              </a:ln>
              <a:solidFill>
                <a:schemeClr val="accent2">
                  <a:lumMod val="50000"/>
                </a:schemeClr>
              </a:solidFill>
              <a:effectLst/>
              <a:uLnTx/>
              <a:uFillTx/>
              <a:latin typeface="+mn-lt"/>
              <a:ea typeface="+mn-ea"/>
              <a:cs typeface="+mn-cs"/>
            </a:endParaRPr>
          </a:p>
        </p:txBody>
      </p:sp>
      <p:sp>
        <p:nvSpPr>
          <p:cNvPr id="12" name="Содержимое 2"/>
          <p:cNvSpPr txBox="1">
            <a:spLocks/>
          </p:cNvSpPr>
          <p:nvPr/>
        </p:nvSpPr>
        <p:spPr bwMode="auto">
          <a:xfrm>
            <a:off x="3357554" y="6072207"/>
            <a:ext cx="428628"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lang="uk-UA" sz="3200" b="1" dirty="0" smtClean="0">
                <a:solidFill>
                  <a:schemeClr val="accent2">
                    <a:lumMod val="50000"/>
                  </a:schemeClr>
                </a:solidFill>
              </a:rPr>
              <a:t>П</a:t>
            </a:r>
            <a:endParaRPr kumimoji="0" lang="ru-RU" sz="3200" b="1" i="0" u="none" strike="noStrike" kern="1200" cap="none" spc="0" normalizeH="0" baseline="0" noProof="0" dirty="0">
              <a:ln>
                <a:noFill/>
              </a:ln>
              <a:solidFill>
                <a:schemeClr val="accent2">
                  <a:lumMod val="50000"/>
                </a:schemeClr>
              </a:solidFill>
              <a:effectLst/>
              <a:uLnTx/>
              <a:uFillTx/>
              <a:latin typeface="+mn-lt"/>
              <a:ea typeface="+mn-ea"/>
              <a:cs typeface="+mn-cs"/>
            </a:endParaRPr>
          </a:p>
        </p:txBody>
      </p:sp>
      <p:sp>
        <p:nvSpPr>
          <p:cNvPr id="14" name="Овал 13"/>
          <p:cNvSpPr/>
          <p:nvPr/>
        </p:nvSpPr>
        <p:spPr>
          <a:xfrm>
            <a:off x="4143372" y="6072206"/>
            <a:ext cx="571504" cy="55723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Овал 14"/>
          <p:cNvSpPr/>
          <p:nvPr/>
        </p:nvSpPr>
        <p:spPr>
          <a:xfrm>
            <a:off x="5786446" y="6072206"/>
            <a:ext cx="571504" cy="55723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Овал 15"/>
          <p:cNvSpPr/>
          <p:nvPr/>
        </p:nvSpPr>
        <p:spPr>
          <a:xfrm>
            <a:off x="6572264" y="6072206"/>
            <a:ext cx="571504" cy="55723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Овал 16"/>
          <p:cNvSpPr/>
          <p:nvPr/>
        </p:nvSpPr>
        <p:spPr>
          <a:xfrm>
            <a:off x="8143900" y="6072206"/>
            <a:ext cx="571504" cy="55723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Овал 17"/>
          <p:cNvSpPr/>
          <p:nvPr/>
        </p:nvSpPr>
        <p:spPr>
          <a:xfrm>
            <a:off x="7358082" y="6072206"/>
            <a:ext cx="571504" cy="55723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Овал 18"/>
          <p:cNvSpPr/>
          <p:nvPr/>
        </p:nvSpPr>
        <p:spPr>
          <a:xfrm>
            <a:off x="5000628" y="6072206"/>
            <a:ext cx="571504" cy="55723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Содержимое 2"/>
          <p:cNvSpPr txBox="1">
            <a:spLocks/>
          </p:cNvSpPr>
          <p:nvPr/>
        </p:nvSpPr>
        <p:spPr bwMode="auto">
          <a:xfrm>
            <a:off x="4286248" y="6072206"/>
            <a:ext cx="357190"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lang="uk-UA" sz="3200" b="1" dirty="0" smtClean="0">
                <a:solidFill>
                  <a:schemeClr val="accent2">
                    <a:lumMod val="50000"/>
                  </a:schemeClr>
                </a:solidFill>
              </a:rPr>
              <a:t>І</a:t>
            </a:r>
            <a:endParaRPr kumimoji="0" lang="ru-RU" sz="3200" b="1" i="0" u="none" strike="noStrike" kern="1200" cap="none" spc="0" normalizeH="0" baseline="0" noProof="0" dirty="0">
              <a:ln>
                <a:noFill/>
              </a:ln>
              <a:solidFill>
                <a:schemeClr val="accent2">
                  <a:lumMod val="50000"/>
                </a:schemeClr>
              </a:solidFill>
              <a:effectLst/>
              <a:uLnTx/>
              <a:uFillTx/>
              <a:latin typeface="+mn-lt"/>
              <a:ea typeface="+mn-ea"/>
              <a:cs typeface="+mn-cs"/>
            </a:endParaRPr>
          </a:p>
        </p:txBody>
      </p:sp>
      <p:sp>
        <p:nvSpPr>
          <p:cNvPr id="21" name="Содержимое 2"/>
          <p:cNvSpPr txBox="1">
            <a:spLocks/>
          </p:cNvSpPr>
          <p:nvPr/>
        </p:nvSpPr>
        <p:spPr bwMode="auto">
          <a:xfrm>
            <a:off x="4857752" y="6072206"/>
            <a:ext cx="714380"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lang="uk-UA" sz="3200" b="1" dirty="0" smtClean="0">
                <a:solidFill>
                  <a:schemeClr val="accent2">
                    <a:lumMod val="50000"/>
                  </a:schemeClr>
                </a:solidFill>
              </a:rPr>
              <a:t>  Ф</a:t>
            </a:r>
            <a:endParaRPr kumimoji="0" lang="ru-RU" sz="3200" b="1" i="0" u="none" strike="noStrike" kern="1200" cap="none" spc="0" normalizeH="0" baseline="0" noProof="0" dirty="0">
              <a:ln>
                <a:noFill/>
              </a:ln>
              <a:solidFill>
                <a:schemeClr val="accent2">
                  <a:lumMod val="50000"/>
                </a:schemeClr>
              </a:solidFill>
              <a:effectLst/>
              <a:uLnTx/>
              <a:uFillTx/>
              <a:latin typeface="+mn-lt"/>
              <a:ea typeface="+mn-ea"/>
              <a:cs typeface="+mn-cs"/>
            </a:endParaRPr>
          </a:p>
        </p:txBody>
      </p:sp>
      <p:sp>
        <p:nvSpPr>
          <p:cNvPr id="22" name="Содержимое 2"/>
          <p:cNvSpPr txBox="1">
            <a:spLocks/>
          </p:cNvSpPr>
          <p:nvPr/>
        </p:nvSpPr>
        <p:spPr bwMode="auto">
          <a:xfrm>
            <a:off x="5857884" y="6072206"/>
            <a:ext cx="428628"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lang="uk-UA" sz="3200" b="1" dirty="0" smtClean="0">
                <a:solidFill>
                  <a:schemeClr val="accent2">
                    <a:lumMod val="50000"/>
                  </a:schemeClr>
                </a:solidFill>
              </a:rPr>
              <a:t>А</a:t>
            </a:r>
            <a:endParaRPr kumimoji="0" lang="ru-RU" sz="3200" b="1" i="0" u="none" strike="noStrike" kern="1200" cap="none" spc="0" normalizeH="0" baseline="0" noProof="0" dirty="0">
              <a:ln>
                <a:noFill/>
              </a:ln>
              <a:solidFill>
                <a:schemeClr val="accent2">
                  <a:lumMod val="50000"/>
                </a:schemeClr>
              </a:solidFill>
              <a:effectLst/>
              <a:uLnTx/>
              <a:uFillTx/>
              <a:latin typeface="+mn-lt"/>
              <a:ea typeface="+mn-ea"/>
              <a:cs typeface="+mn-cs"/>
            </a:endParaRPr>
          </a:p>
        </p:txBody>
      </p:sp>
      <p:sp>
        <p:nvSpPr>
          <p:cNvPr id="23" name="Содержимое 2"/>
          <p:cNvSpPr txBox="1">
            <a:spLocks/>
          </p:cNvSpPr>
          <p:nvPr/>
        </p:nvSpPr>
        <p:spPr bwMode="auto">
          <a:xfrm>
            <a:off x="6643702" y="6072206"/>
            <a:ext cx="428628"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lang="uk-UA" sz="3200" b="1" dirty="0" smtClean="0">
                <a:solidFill>
                  <a:schemeClr val="accent2">
                    <a:lumMod val="50000"/>
                  </a:schemeClr>
                </a:solidFill>
              </a:rPr>
              <a:t>Г</a:t>
            </a:r>
            <a:endParaRPr kumimoji="0" lang="ru-RU" sz="3200" b="1" i="0" u="none" strike="noStrike" kern="1200" cap="none" spc="0" normalizeH="0" baseline="0" noProof="0" dirty="0">
              <a:ln>
                <a:noFill/>
              </a:ln>
              <a:solidFill>
                <a:schemeClr val="accent2">
                  <a:lumMod val="50000"/>
                </a:schemeClr>
              </a:solidFill>
              <a:effectLst/>
              <a:uLnTx/>
              <a:uFillTx/>
              <a:latin typeface="+mn-lt"/>
              <a:ea typeface="+mn-ea"/>
              <a:cs typeface="+mn-cs"/>
            </a:endParaRPr>
          </a:p>
        </p:txBody>
      </p:sp>
      <p:sp>
        <p:nvSpPr>
          <p:cNvPr id="24" name="Содержимое 2"/>
          <p:cNvSpPr txBox="1">
            <a:spLocks/>
          </p:cNvSpPr>
          <p:nvPr/>
        </p:nvSpPr>
        <p:spPr bwMode="auto">
          <a:xfrm>
            <a:off x="7429520" y="6072206"/>
            <a:ext cx="428628"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lang="uk-UA" sz="3200" b="1" dirty="0" smtClean="0">
                <a:solidFill>
                  <a:schemeClr val="accent2">
                    <a:lumMod val="50000"/>
                  </a:schemeClr>
                </a:solidFill>
              </a:rPr>
              <a:t>О</a:t>
            </a:r>
            <a:endParaRPr kumimoji="0" lang="ru-RU" sz="3200" b="1" i="0" u="none" strike="noStrike" kern="1200" cap="none" spc="0" normalizeH="0" baseline="0" noProof="0" dirty="0">
              <a:ln>
                <a:noFill/>
              </a:ln>
              <a:solidFill>
                <a:schemeClr val="accent2">
                  <a:lumMod val="50000"/>
                </a:schemeClr>
              </a:solidFill>
              <a:effectLst/>
              <a:uLnTx/>
              <a:uFillTx/>
              <a:latin typeface="+mn-lt"/>
              <a:ea typeface="+mn-ea"/>
              <a:cs typeface="+mn-cs"/>
            </a:endParaRPr>
          </a:p>
        </p:txBody>
      </p:sp>
      <p:sp>
        <p:nvSpPr>
          <p:cNvPr id="25" name="Содержимое 2"/>
          <p:cNvSpPr txBox="1">
            <a:spLocks/>
          </p:cNvSpPr>
          <p:nvPr/>
        </p:nvSpPr>
        <p:spPr bwMode="auto">
          <a:xfrm>
            <a:off x="8215338" y="6072206"/>
            <a:ext cx="428628"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r>
              <a:rPr lang="uk-UA" sz="3200" b="1" dirty="0" smtClean="0">
                <a:solidFill>
                  <a:schemeClr val="accent2">
                    <a:lumMod val="50000"/>
                  </a:schemeClr>
                </a:solidFill>
              </a:rPr>
              <a:t>Р</a:t>
            </a:r>
            <a:endParaRPr kumimoji="0" lang="ru-RU" sz="3200" b="1" i="0" u="none" strike="noStrike" kern="1200" cap="none" spc="0" normalizeH="0" baseline="0" noProof="0" dirty="0">
              <a:ln>
                <a:noFill/>
              </a:ln>
              <a:solidFill>
                <a:schemeClr val="accent2">
                  <a:lumMod val="50000"/>
                </a:schemeClr>
              </a:solidFill>
              <a:effectLst/>
              <a:uLnTx/>
              <a:uFillTx/>
              <a:latin typeface="+mn-lt"/>
              <a:ea typeface="+mn-ea"/>
              <a:cs typeface="+mn-cs"/>
            </a:endParaRPr>
          </a:p>
        </p:txBody>
      </p:sp>
      <p:pic>
        <p:nvPicPr>
          <p:cNvPr id="18434" name="Picture 2" descr="C:\Users\Вiта\Desktop\Снимок.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1098" y="383"/>
            <a:ext cx="4181475" cy="17049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heckerboard(across)">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checkerboard(across)">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checkerboard(across)">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par>
                          <p:cTn id="43" fill="hold">
                            <p:stCondLst>
                              <p:cond delay="500"/>
                            </p:stCondLst>
                            <p:childTnLst>
                              <p:par>
                                <p:cTn id="44" presetID="53" presetClass="entr" presetSubtype="0"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p:cTn id="46" dur="500" fill="hold"/>
                                        <p:tgtEl>
                                          <p:spTgt spid="13"/>
                                        </p:tgtEl>
                                        <p:attrNameLst>
                                          <p:attrName>ppt_w</p:attrName>
                                        </p:attrNameLst>
                                      </p:cBhvr>
                                      <p:tavLst>
                                        <p:tav tm="0">
                                          <p:val>
                                            <p:fltVal val="0"/>
                                          </p:val>
                                        </p:tav>
                                        <p:tav tm="100000">
                                          <p:val>
                                            <p:strVal val="#ppt_w"/>
                                          </p:val>
                                        </p:tav>
                                      </p:tavLst>
                                    </p:anim>
                                    <p:anim calcmode="lin" valueType="num">
                                      <p:cBhvr>
                                        <p:cTn id="47" dur="500" fill="hold"/>
                                        <p:tgtEl>
                                          <p:spTgt spid="13"/>
                                        </p:tgtEl>
                                        <p:attrNameLst>
                                          <p:attrName>ppt_h</p:attrName>
                                        </p:attrNameLst>
                                      </p:cBhvr>
                                      <p:tavLst>
                                        <p:tav tm="0">
                                          <p:val>
                                            <p:fltVal val="0"/>
                                          </p:val>
                                        </p:tav>
                                        <p:tav tm="100000">
                                          <p:val>
                                            <p:strVal val="#ppt_h"/>
                                          </p:val>
                                        </p:tav>
                                      </p:tavLst>
                                    </p:anim>
                                    <p:animEffect transition="in" filter="fade">
                                      <p:cBhvr>
                                        <p:cTn id="48" dur="500"/>
                                        <p:tgtEl>
                                          <p:spTgt spid="13"/>
                                        </p:tgtEl>
                                      </p:cBhvr>
                                    </p:animEffect>
                                  </p:childTnLst>
                                </p:cTn>
                              </p:par>
                            </p:childTnLst>
                          </p:cTn>
                        </p:par>
                        <p:par>
                          <p:cTn id="49" fill="hold">
                            <p:stCondLst>
                              <p:cond delay="1000"/>
                            </p:stCondLst>
                            <p:childTnLst>
                              <p:par>
                                <p:cTn id="50" presetID="53" presetClass="entr" presetSubtype="0" fill="hold" grpId="0" nodeType="afterEffect">
                                  <p:stCondLst>
                                    <p:cond delay="0"/>
                                  </p:stCondLst>
                                  <p:childTnLst>
                                    <p:set>
                                      <p:cBhvr>
                                        <p:cTn id="51" dur="1" fill="hold">
                                          <p:stCondLst>
                                            <p:cond delay="0"/>
                                          </p:stCondLst>
                                        </p:cTn>
                                        <p:tgtEl>
                                          <p:spTgt spid="14"/>
                                        </p:tgtEl>
                                        <p:attrNameLst>
                                          <p:attrName>style.visibility</p:attrName>
                                        </p:attrNameLst>
                                      </p:cBhvr>
                                      <p:to>
                                        <p:strVal val="visible"/>
                                      </p:to>
                                    </p:set>
                                    <p:anim calcmode="lin" valueType="num">
                                      <p:cBhvr>
                                        <p:cTn id="52" dur="500" fill="hold"/>
                                        <p:tgtEl>
                                          <p:spTgt spid="14"/>
                                        </p:tgtEl>
                                        <p:attrNameLst>
                                          <p:attrName>ppt_w</p:attrName>
                                        </p:attrNameLst>
                                      </p:cBhvr>
                                      <p:tavLst>
                                        <p:tav tm="0">
                                          <p:val>
                                            <p:fltVal val="0"/>
                                          </p:val>
                                        </p:tav>
                                        <p:tav tm="100000">
                                          <p:val>
                                            <p:strVal val="#ppt_w"/>
                                          </p:val>
                                        </p:tav>
                                      </p:tavLst>
                                    </p:anim>
                                    <p:anim calcmode="lin" valueType="num">
                                      <p:cBhvr>
                                        <p:cTn id="53" dur="500" fill="hold"/>
                                        <p:tgtEl>
                                          <p:spTgt spid="14"/>
                                        </p:tgtEl>
                                        <p:attrNameLst>
                                          <p:attrName>ppt_h</p:attrName>
                                        </p:attrNameLst>
                                      </p:cBhvr>
                                      <p:tavLst>
                                        <p:tav tm="0">
                                          <p:val>
                                            <p:fltVal val="0"/>
                                          </p:val>
                                        </p:tav>
                                        <p:tav tm="100000">
                                          <p:val>
                                            <p:strVal val="#ppt_h"/>
                                          </p:val>
                                        </p:tav>
                                      </p:tavLst>
                                    </p:anim>
                                    <p:animEffect transition="in" filter="fade">
                                      <p:cBhvr>
                                        <p:cTn id="54" dur="500"/>
                                        <p:tgtEl>
                                          <p:spTgt spid="14"/>
                                        </p:tgtEl>
                                      </p:cBhvr>
                                    </p:animEffect>
                                  </p:childTnLst>
                                </p:cTn>
                              </p:par>
                            </p:childTnLst>
                          </p:cTn>
                        </p:par>
                        <p:par>
                          <p:cTn id="55" fill="hold">
                            <p:stCondLst>
                              <p:cond delay="1500"/>
                            </p:stCondLst>
                            <p:childTnLst>
                              <p:par>
                                <p:cTn id="56" presetID="53" presetClass="entr" presetSubtype="0" fill="hold" grpId="0" nodeType="afterEffect">
                                  <p:stCondLst>
                                    <p:cond delay="0"/>
                                  </p:stCondLst>
                                  <p:childTnLst>
                                    <p:set>
                                      <p:cBhvr>
                                        <p:cTn id="57" dur="1" fill="hold">
                                          <p:stCondLst>
                                            <p:cond delay="0"/>
                                          </p:stCondLst>
                                        </p:cTn>
                                        <p:tgtEl>
                                          <p:spTgt spid="19"/>
                                        </p:tgtEl>
                                        <p:attrNameLst>
                                          <p:attrName>style.visibility</p:attrName>
                                        </p:attrNameLst>
                                      </p:cBhvr>
                                      <p:to>
                                        <p:strVal val="visible"/>
                                      </p:to>
                                    </p:set>
                                    <p:anim calcmode="lin" valueType="num">
                                      <p:cBhvr>
                                        <p:cTn id="58" dur="500" fill="hold"/>
                                        <p:tgtEl>
                                          <p:spTgt spid="19"/>
                                        </p:tgtEl>
                                        <p:attrNameLst>
                                          <p:attrName>ppt_w</p:attrName>
                                        </p:attrNameLst>
                                      </p:cBhvr>
                                      <p:tavLst>
                                        <p:tav tm="0">
                                          <p:val>
                                            <p:fltVal val="0"/>
                                          </p:val>
                                        </p:tav>
                                        <p:tav tm="100000">
                                          <p:val>
                                            <p:strVal val="#ppt_w"/>
                                          </p:val>
                                        </p:tav>
                                      </p:tavLst>
                                    </p:anim>
                                    <p:anim calcmode="lin" valueType="num">
                                      <p:cBhvr>
                                        <p:cTn id="59" dur="500" fill="hold"/>
                                        <p:tgtEl>
                                          <p:spTgt spid="19"/>
                                        </p:tgtEl>
                                        <p:attrNameLst>
                                          <p:attrName>ppt_h</p:attrName>
                                        </p:attrNameLst>
                                      </p:cBhvr>
                                      <p:tavLst>
                                        <p:tav tm="0">
                                          <p:val>
                                            <p:fltVal val="0"/>
                                          </p:val>
                                        </p:tav>
                                        <p:tav tm="100000">
                                          <p:val>
                                            <p:strVal val="#ppt_h"/>
                                          </p:val>
                                        </p:tav>
                                      </p:tavLst>
                                    </p:anim>
                                    <p:animEffect transition="in" filter="fade">
                                      <p:cBhvr>
                                        <p:cTn id="60" dur="500"/>
                                        <p:tgtEl>
                                          <p:spTgt spid="19"/>
                                        </p:tgtEl>
                                      </p:cBhvr>
                                    </p:animEffect>
                                  </p:childTnLst>
                                </p:cTn>
                              </p:par>
                            </p:childTnLst>
                          </p:cTn>
                        </p:par>
                        <p:par>
                          <p:cTn id="61" fill="hold">
                            <p:stCondLst>
                              <p:cond delay="2000"/>
                            </p:stCondLst>
                            <p:childTnLst>
                              <p:par>
                                <p:cTn id="62" presetID="53" presetClass="entr" presetSubtype="0" fill="hold" grpId="0" nodeType="afterEffect">
                                  <p:stCondLst>
                                    <p:cond delay="0"/>
                                  </p:stCondLst>
                                  <p:childTnLst>
                                    <p:set>
                                      <p:cBhvr>
                                        <p:cTn id="63" dur="1" fill="hold">
                                          <p:stCondLst>
                                            <p:cond delay="0"/>
                                          </p:stCondLst>
                                        </p:cTn>
                                        <p:tgtEl>
                                          <p:spTgt spid="15"/>
                                        </p:tgtEl>
                                        <p:attrNameLst>
                                          <p:attrName>style.visibility</p:attrName>
                                        </p:attrNameLst>
                                      </p:cBhvr>
                                      <p:to>
                                        <p:strVal val="visible"/>
                                      </p:to>
                                    </p:set>
                                    <p:anim calcmode="lin" valueType="num">
                                      <p:cBhvr>
                                        <p:cTn id="64" dur="500" fill="hold"/>
                                        <p:tgtEl>
                                          <p:spTgt spid="15"/>
                                        </p:tgtEl>
                                        <p:attrNameLst>
                                          <p:attrName>ppt_w</p:attrName>
                                        </p:attrNameLst>
                                      </p:cBhvr>
                                      <p:tavLst>
                                        <p:tav tm="0">
                                          <p:val>
                                            <p:fltVal val="0"/>
                                          </p:val>
                                        </p:tav>
                                        <p:tav tm="100000">
                                          <p:val>
                                            <p:strVal val="#ppt_w"/>
                                          </p:val>
                                        </p:tav>
                                      </p:tavLst>
                                    </p:anim>
                                    <p:anim calcmode="lin" valueType="num">
                                      <p:cBhvr>
                                        <p:cTn id="65" dur="500" fill="hold"/>
                                        <p:tgtEl>
                                          <p:spTgt spid="15"/>
                                        </p:tgtEl>
                                        <p:attrNameLst>
                                          <p:attrName>ppt_h</p:attrName>
                                        </p:attrNameLst>
                                      </p:cBhvr>
                                      <p:tavLst>
                                        <p:tav tm="0">
                                          <p:val>
                                            <p:fltVal val="0"/>
                                          </p:val>
                                        </p:tav>
                                        <p:tav tm="100000">
                                          <p:val>
                                            <p:strVal val="#ppt_h"/>
                                          </p:val>
                                        </p:tav>
                                      </p:tavLst>
                                    </p:anim>
                                    <p:animEffect transition="in" filter="fade">
                                      <p:cBhvr>
                                        <p:cTn id="66" dur="500"/>
                                        <p:tgtEl>
                                          <p:spTgt spid="15"/>
                                        </p:tgtEl>
                                      </p:cBhvr>
                                    </p:animEffect>
                                  </p:childTnLst>
                                </p:cTn>
                              </p:par>
                            </p:childTnLst>
                          </p:cTn>
                        </p:par>
                        <p:par>
                          <p:cTn id="67" fill="hold">
                            <p:stCondLst>
                              <p:cond delay="2500"/>
                            </p:stCondLst>
                            <p:childTnLst>
                              <p:par>
                                <p:cTn id="68" presetID="53" presetClass="entr" presetSubtype="0" fill="hold" grpId="0" nodeType="afterEffect">
                                  <p:stCondLst>
                                    <p:cond delay="0"/>
                                  </p:stCondLst>
                                  <p:childTnLst>
                                    <p:set>
                                      <p:cBhvr>
                                        <p:cTn id="69" dur="1" fill="hold">
                                          <p:stCondLst>
                                            <p:cond delay="0"/>
                                          </p:stCondLst>
                                        </p:cTn>
                                        <p:tgtEl>
                                          <p:spTgt spid="16"/>
                                        </p:tgtEl>
                                        <p:attrNameLst>
                                          <p:attrName>style.visibility</p:attrName>
                                        </p:attrNameLst>
                                      </p:cBhvr>
                                      <p:to>
                                        <p:strVal val="visible"/>
                                      </p:to>
                                    </p:set>
                                    <p:anim calcmode="lin" valueType="num">
                                      <p:cBhvr>
                                        <p:cTn id="70" dur="500" fill="hold"/>
                                        <p:tgtEl>
                                          <p:spTgt spid="16"/>
                                        </p:tgtEl>
                                        <p:attrNameLst>
                                          <p:attrName>ppt_w</p:attrName>
                                        </p:attrNameLst>
                                      </p:cBhvr>
                                      <p:tavLst>
                                        <p:tav tm="0">
                                          <p:val>
                                            <p:fltVal val="0"/>
                                          </p:val>
                                        </p:tav>
                                        <p:tav tm="100000">
                                          <p:val>
                                            <p:strVal val="#ppt_w"/>
                                          </p:val>
                                        </p:tav>
                                      </p:tavLst>
                                    </p:anim>
                                    <p:anim calcmode="lin" valueType="num">
                                      <p:cBhvr>
                                        <p:cTn id="71" dur="500" fill="hold"/>
                                        <p:tgtEl>
                                          <p:spTgt spid="16"/>
                                        </p:tgtEl>
                                        <p:attrNameLst>
                                          <p:attrName>ppt_h</p:attrName>
                                        </p:attrNameLst>
                                      </p:cBhvr>
                                      <p:tavLst>
                                        <p:tav tm="0">
                                          <p:val>
                                            <p:fltVal val="0"/>
                                          </p:val>
                                        </p:tav>
                                        <p:tav tm="100000">
                                          <p:val>
                                            <p:strVal val="#ppt_h"/>
                                          </p:val>
                                        </p:tav>
                                      </p:tavLst>
                                    </p:anim>
                                    <p:animEffect transition="in" filter="fade">
                                      <p:cBhvr>
                                        <p:cTn id="72" dur="500"/>
                                        <p:tgtEl>
                                          <p:spTgt spid="16"/>
                                        </p:tgtEl>
                                      </p:cBhvr>
                                    </p:animEffect>
                                  </p:childTnLst>
                                </p:cTn>
                              </p:par>
                            </p:childTnLst>
                          </p:cTn>
                        </p:par>
                        <p:par>
                          <p:cTn id="73" fill="hold">
                            <p:stCondLst>
                              <p:cond delay="3000"/>
                            </p:stCondLst>
                            <p:childTnLst>
                              <p:par>
                                <p:cTn id="74" presetID="53" presetClass="entr" presetSubtype="0" fill="hold" grpId="0" nodeType="afterEffect">
                                  <p:stCondLst>
                                    <p:cond delay="0"/>
                                  </p:stCondLst>
                                  <p:childTnLst>
                                    <p:set>
                                      <p:cBhvr>
                                        <p:cTn id="75" dur="1" fill="hold">
                                          <p:stCondLst>
                                            <p:cond delay="0"/>
                                          </p:stCondLst>
                                        </p:cTn>
                                        <p:tgtEl>
                                          <p:spTgt spid="18"/>
                                        </p:tgtEl>
                                        <p:attrNameLst>
                                          <p:attrName>style.visibility</p:attrName>
                                        </p:attrNameLst>
                                      </p:cBhvr>
                                      <p:to>
                                        <p:strVal val="visible"/>
                                      </p:to>
                                    </p:set>
                                    <p:anim calcmode="lin" valueType="num">
                                      <p:cBhvr>
                                        <p:cTn id="76" dur="500" fill="hold"/>
                                        <p:tgtEl>
                                          <p:spTgt spid="18"/>
                                        </p:tgtEl>
                                        <p:attrNameLst>
                                          <p:attrName>ppt_w</p:attrName>
                                        </p:attrNameLst>
                                      </p:cBhvr>
                                      <p:tavLst>
                                        <p:tav tm="0">
                                          <p:val>
                                            <p:fltVal val="0"/>
                                          </p:val>
                                        </p:tav>
                                        <p:tav tm="100000">
                                          <p:val>
                                            <p:strVal val="#ppt_w"/>
                                          </p:val>
                                        </p:tav>
                                      </p:tavLst>
                                    </p:anim>
                                    <p:anim calcmode="lin" valueType="num">
                                      <p:cBhvr>
                                        <p:cTn id="77" dur="500" fill="hold"/>
                                        <p:tgtEl>
                                          <p:spTgt spid="18"/>
                                        </p:tgtEl>
                                        <p:attrNameLst>
                                          <p:attrName>ppt_h</p:attrName>
                                        </p:attrNameLst>
                                      </p:cBhvr>
                                      <p:tavLst>
                                        <p:tav tm="0">
                                          <p:val>
                                            <p:fltVal val="0"/>
                                          </p:val>
                                        </p:tav>
                                        <p:tav tm="100000">
                                          <p:val>
                                            <p:strVal val="#ppt_h"/>
                                          </p:val>
                                        </p:tav>
                                      </p:tavLst>
                                    </p:anim>
                                    <p:animEffect transition="in" filter="fade">
                                      <p:cBhvr>
                                        <p:cTn id="78" dur="500"/>
                                        <p:tgtEl>
                                          <p:spTgt spid="18"/>
                                        </p:tgtEl>
                                      </p:cBhvr>
                                    </p:animEffect>
                                  </p:childTnLst>
                                </p:cTn>
                              </p:par>
                            </p:childTnLst>
                          </p:cTn>
                        </p:par>
                        <p:par>
                          <p:cTn id="79" fill="hold">
                            <p:stCondLst>
                              <p:cond delay="3500"/>
                            </p:stCondLst>
                            <p:childTnLst>
                              <p:par>
                                <p:cTn id="80" presetID="53" presetClass="entr" presetSubtype="0" fill="hold" grpId="0" nodeType="afterEffect">
                                  <p:stCondLst>
                                    <p:cond delay="0"/>
                                  </p:stCondLst>
                                  <p:childTnLst>
                                    <p:set>
                                      <p:cBhvr>
                                        <p:cTn id="81" dur="1" fill="hold">
                                          <p:stCondLst>
                                            <p:cond delay="0"/>
                                          </p:stCondLst>
                                        </p:cTn>
                                        <p:tgtEl>
                                          <p:spTgt spid="17"/>
                                        </p:tgtEl>
                                        <p:attrNameLst>
                                          <p:attrName>style.visibility</p:attrName>
                                        </p:attrNameLst>
                                      </p:cBhvr>
                                      <p:to>
                                        <p:strVal val="visible"/>
                                      </p:to>
                                    </p:set>
                                    <p:anim calcmode="lin" valueType="num">
                                      <p:cBhvr>
                                        <p:cTn id="82" dur="500" fill="hold"/>
                                        <p:tgtEl>
                                          <p:spTgt spid="17"/>
                                        </p:tgtEl>
                                        <p:attrNameLst>
                                          <p:attrName>ppt_w</p:attrName>
                                        </p:attrNameLst>
                                      </p:cBhvr>
                                      <p:tavLst>
                                        <p:tav tm="0">
                                          <p:val>
                                            <p:fltVal val="0"/>
                                          </p:val>
                                        </p:tav>
                                        <p:tav tm="100000">
                                          <p:val>
                                            <p:strVal val="#ppt_w"/>
                                          </p:val>
                                        </p:tav>
                                      </p:tavLst>
                                    </p:anim>
                                    <p:anim calcmode="lin" valueType="num">
                                      <p:cBhvr>
                                        <p:cTn id="83" dur="500" fill="hold"/>
                                        <p:tgtEl>
                                          <p:spTgt spid="17"/>
                                        </p:tgtEl>
                                        <p:attrNameLst>
                                          <p:attrName>ppt_h</p:attrName>
                                        </p:attrNameLst>
                                      </p:cBhvr>
                                      <p:tavLst>
                                        <p:tav tm="0">
                                          <p:val>
                                            <p:fltVal val="0"/>
                                          </p:val>
                                        </p:tav>
                                        <p:tav tm="100000">
                                          <p:val>
                                            <p:strVal val="#ppt_h"/>
                                          </p:val>
                                        </p:tav>
                                      </p:tavLst>
                                    </p:anim>
                                    <p:animEffect transition="in" filter="fade">
                                      <p:cBhvr>
                                        <p:cTn id="84" dur="500"/>
                                        <p:tgtEl>
                                          <p:spTgt spid="17"/>
                                        </p:tgtEl>
                                      </p:cBhvr>
                                    </p:animEffec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12"/>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20"/>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21"/>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22"/>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23"/>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24"/>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3" grpId="0" build="p"/>
      <p:bldP spid="4" grpId="0"/>
      <p:bldP spid="5" grpId="0"/>
      <p:bldP spid="7" grpId="0"/>
      <p:bldP spid="8" grpId="0"/>
      <p:bldP spid="9" grpId="0"/>
      <p:bldP spid="10" grpId="0"/>
      <p:bldP spid="11" grpId="0"/>
      <p:bldP spid="12" grpId="0"/>
      <p:bldP spid="14" grpId="0" animBg="1"/>
      <p:bldP spid="15" grpId="0" animBg="1"/>
      <p:bldP spid="16" grpId="0" animBg="1"/>
      <p:bldP spid="17" grpId="0" animBg="1"/>
      <p:bldP spid="18" grpId="0" animBg="1"/>
      <p:bldP spid="19" grpId="0" animBg="1"/>
      <p:bldP spid="20" grpId="0"/>
      <p:bldP spid="21" grpId="0"/>
      <p:bldP spid="22" grpId="0"/>
      <p:bldP spid="23" grpId="0"/>
      <p:bldP spid="24" grpId="0"/>
      <p:bldP spid="2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786058"/>
            <a:ext cx="8229600" cy="1500198"/>
          </a:xfrm>
        </p:spPr>
        <p:txBody>
          <a:bodyPr/>
          <a:lstStyle/>
          <a:p>
            <a:pPr>
              <a:buNone/>
            </a:pPr>
            <a:r>
              <a:rPr lang="uk-UA" dirty="0" smtClean="0"/>
              <a:t>Повторити </a:t>
            </a:r>
            <a:r>
              <a:rPr lang="uk-UA" dirty="0" smtClean="0"/>
              <a:t> </a:t>
            </a:r>
            <a:r>
              <a:rPr lang="uk-UA" dirty="0" smtClean="0"/>
              <a:t>§ </a:t>
            </a:r>
            <a:r>
              <a:rPr lang="uk-UA" dirty="0"/>
              <a:t>7</a:t>
            </a:r>
            <a:r>
              <a:rPr lang="uk-UA" dirty="0" smtClean="0"/>
              <a:t>, </a:t>
            </a:r>
            <a:endParaRPr lang="en-US" dirty="0" smtClean="0"/>
          </a:p>
          <a:p>
            <a:pPr>
              <a:buNone/>
            </a:pPr>
            <a:r>
              <a:rPr lang="uk-UA" dirty="0" smtClean="0"/>
              <a:t>розв'язати </a:t>
            </a:r>
            <a:r>
              <a:rPr lang="uk-UA" dirty="0" smtClean="0"/>
              <a:t>задачі № 7 (5,9,17)</a:t>
            </a:r>
            <a:endParaRPr lang="ru-RU" dirty="0" smtClean="0"/>
          </a:p>
          <a:p>
            <a:pPr>
              <a:buNone/>
            </a:pPr>
            <a:endParaRPr lang="ru-RU" dirty="0"/>
          </a:p>
        </p:txBody>
      </p:sp>
      <p:sp>
        <p:nvSpPr>
          <p:cNvPr id="5" name="Заголовок 1"/>
          <p:cNvSpPr>
            <a:spLocks noGrp="1"/>
          </p:cNvSpPr>
          <p:nvPr>
            <p:ph type="title"/>
          </p:nvPr>
        </p:nvSpPr>
        <p:spPr>
          <a:xfrm>
            <a:off x="457200" y="274638"/>
            <a:ext cx="8229600" cy="1143000"/>
          </a:xfrm>
          <a:effectLst>
            <a:outerShdw blurRad="50800" dist="38100" dir="5400000" algn="t" rotWithShape="0">
              <a:prstClr val="black">
                <a:alpha val="40000"/>
              </a:prstClr>
            </a:outerShdw>
          </a:effectLst>
        </p:spPr>
        <p:txBody>
          <a:bodyPr/>
          <a:lstStyle/>
          <a:p>
            <a:r>
              <a:rPr lang="uk-UA" b="1" smtClean="0">
                <a:solidFill>
                  <a:srgbClr val="2E6B70"/>
                </a:solidFill>
              </a:rPr>
              <a:t>Домашнє завдання</a:t>
            </a:r>
            <a:endParaRPr lang="ru-RU" b="1" dirty="0">
              <a:solidFill>
                <a:srgbClr val="2E6B7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28662" y="1714488"/>
            <a:ext cx="7500990" cy="4154984"/>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buNone/>
            </a:pPr>
            <a:r>
              <a:rPr lang="uk-UA" sz="88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Дякую </a:t>
            </a:r>
            <a:endParaRPr lang="uk-UA" sz="88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lgn="ctr">
              <a:buNone/>
            </a:pPr>
            <a:r>
              <a:rPr lang="uk-UA" sz="88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за </a:t>
            </a:r>
          </a:p>
          <a:p>
            <a:pPr algn="ctr">
              <a:buNone/>
            </a:pPr>
            <a:r>
              <a:rPr lang="uk-UA" sz="88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урок!</a:t>
            </a:r>
            <a:endParaRPr lang="ru-RU" sz="88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одержимое 2"/>
          <p:cNvSpPr txBox="1">
            <a:spLocks/>
          </p:cNvSpPr>
          <p:nvPr/>
        </p:nvSpPr>
        <p:spPr bwMode="auto">
          <a:xfrm>
            <a:off x="0" y="1428736"/>
            <a:ext cx="9144000" cy="1785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lgn="just" fontAlgn="base">
              <a:spcBef>
                <a:spcPct val="20000"/>
              </a:spcBef>
              <a:spcAft>
                <a:spcPct val="0"/>
              </a:spcAft>
            </a:pPr>
            <a:r>
              <a:rPr lang="uk-UA" sz="2800" b="1" i="1" dirty="0" smtClean="0">
                <a:solidFill>
                  <a:srgbClr val="002060"/>
                </a:solidFill>
              </a:rPr>
              <a:t>    </a:t>
            </a:r>
            <a:r>
              <a:rPr lang="uk-UA" sz="2800" dirty="0" smtClean="0"/>
              <a:t>6.</a:t>
            </a:r>
            <a:r>
              <a:rPr lang="uk-UA" sz="2800" b="1" i="1" dirty="0" smtClean="0">
                <a:solidFill>
                  <a:srgbClr val="002060"/>
                </a:solidFill>
              </a:rPr>
              <a:t> </a:t>
            </a:r>
            <a:r>
              <a:rPr lang="uk-UA" sz="2800" dirty="0" smtClean="0"/>
              <a:t>Пряма </a:t>
            </a:r>
            <a:r>
              <a:rPr lang="en-US" sz="2800" dirty="0" smtClean="0"/>
              <a:t>  </a:t>
            </a:r>
            <a:r>
              <a:rPr lang="uk-UA" sz="2800" dirty="0" smtClean="0"/>
              <a:t>перпендикулярна </a:t>
            </a:r>
            <a:r>
              <a:rPr lang="en-US" sz="2800" dirty="0" smtClean="0"/>
              <a:t>   </a:t>
            </a:r>
            <a:r>
              <a:rPr lang="uk-UA" sz="2800" dirty="0" smtClean="0"/>
              <a:t>до </a:t>
            </a:r>
            <a:r>
              <a:rPr lang="en-US" sz="2800" dirty="0" smtClean="0"/>
              <a:t>   </a:t>
            </a:r>
            <a:r>
              <a:rPr lang="uk-UA" sz="2800" dirty="0" smtClean="0"/>
              <a:t>двох</a:t>
            </a:r>
            <a:r>
              <a:rPr lang="en-US" sz="2800" dirty="0" smtClean="0"/>
              <a:t>  </a:t>
            </a:r>
            <a:r>
              <a:rPr lang="uk-UA" sz="2800" dirty="0" smtClean="0"/>
              <a:t> сторін трикутника</a:t>
            </a:r>
            <a:r>
              <a:rPr lang="uk-UA" sz="2800" dirty="0"/>
              <a:t>. </a:t>
            </a:r>
            <a:r>
              <a:rPr lang="en-US" sz="2800" dirty="0" smtClean="0"/>
              <a:t>   </a:t>
            </a:r>
            <a:r>
              <a:rPr lang="uk-UA" sz="2800" dirty="0" smtClean="0"/>
              <a:t>Чи </a:t>
            </a:r>
            <a:r>
              <a:rPr lang="uk-UA" sz="2800" dirty="0"/>
              <a:t>можна </a:t>
            </a:r>
            <a:r>
              <a:rPr lang="en-US" sz="2800" dirty="0" smtClean="0"/>
              <a:t> </a:t>
            </a:r>
            <a:r>
              <a:rPr lang="uk-UA" sz="2800" dirty="0" smtClean="0"/>
              <a:t>стверджувати</a:t>
            </a:r>
            <a:r>
              <a:rPr lang="uk-UA" sz="2800" dirty="0"/>
              <a:t>, </a:t>
            </a:r>
            <a:r>
              <a:rPr lang="en-US" sz="2800" dirty="0" smtClean="0"/>
              <a:t> </a:t>
            </a:r>
            <a:r>
              <a:rPr lang="uk-UA" sz="2800" dirty="0" smtClean="0"/>
              <a:t>що ця   пряма </a:t>
            </a:r>
            <a:r>
              <a:rPr lang="en-US" sz="2800" dirty="0" smtClean="0"/>
              <a:t>  </a:t>
            </a:r>
            <a:r>
              <a:rPr lang="uk-UA" sz="2800" dirty="0" smtClean="0"/>
              <a:t>  перпендикулярна </a:t>
            </a:r>
            <a:r>
              <a:rPr lang="en-US" sz="2800" dirty="0" smtClean="0"/>
              <a:t>  </a:t>
            </a:r>
            <a:r>
              <a:rPr lang="uk-UA" sz="2800" dirty="0" smtClean="0"/>
              <a:t> </a:t>
            </a:r>
            <a:r>
              <a:rPr lang="en-US" sz="2800" dirty="0" smtClean="0"/>
              <a:t> </a:t>
            </a:r>
            <a:r>
              <a:rPr lang="uk-UA" sz="2800" dirty="0" smtClean="0"/>
              <a:t>до </a:t>
            </a:r>
            <a:r>
              <a:rPr lang="en-US" sz="2800" dirty="0" smtClean="0"/>
              <a:t>  </a:t>
            </a:r>
            <a:r>
              <a:rPr lang="uk-UA" sz="2800" dirty="0" smtClean="0"/>
              <a:t> площини  трикутника</a:t>
            </a:r>
            <a:r>
              <a:rPr lang="uk-UA" sz="2800" dirty="0"/>
              <a:t>?</a:t>
            </a:r>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2" name="Равнобедренный треугольник 11"/>
          <p:cNvSpPr/>
          <p:nvPr/>
        </p:nvSpPr>
        <p:spPr>
          <a:xfrm rot="1163054">
            <a:off x="1712829" y="4542935"/>
            <a:ext cx="4752997" cy="1129718"/>
          </a:xfrm>
          <a:prstGeom prst="triangle">
            <a:avLst>
              <a:gd name="adj" fmla="val 62013"/>
            </a:avLst>
          </a:prstGeom>
          <a:solidFill>
            <a:schemeClr val="bg2">
              <a:lumMod val="75000"/>
            </a:schemeClr>
          </a:solidFill>
          <a:ln>
            <a:solidFill>
              <a:srgbClr val="2E6B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4" name="Прямая соединительная линия 13"/>
          <p:cNvCxnSpPr>
            <a:endCxn id="12" idx="0"/>
          </p:cNvCxnSpPr>
          <p:nvPr/>
        </p:nvCxnSpPr>
        <p:spPr>
          <a:xfrm rot="16200000" flipH="1">
            <a:off x="3954541" y="3903587"/>
            <a:ext cx="1692651" cy="29100"/>
          </a:xfrm>
          <a:prstGeom prst="line">
            <a:avLst/>
          </a:prstGeom>
          <a:ln w="34925">
            <a:solidFill>
              <a:srgbClr val="2E6B70"/>
            </a:solidFill>
            <a:headEnd type="oval"/>
            <a:tailEnd type="oval"/>
          </a:ln>
        </p:spPr>
        <p:style>
          <a:lnRef idx="1">
            <a:schemeClr val="dk1"/>
          </a:lnRef>
          <a:fillRef idx="0">
            <a:schemeClr val="dk1"/>
          </a:fillRef>
          <a:effectRef idx="0">
            <a:schemeClr val="dk1"/>
          </a:effectRef>
          <a:fontRef idx="minor">
            <a:schemeClr val="tx1"/>
          </a:fontRef>
        </p:style>
      </p:cxnSp>
      <p:cxnSp>
        <p:nvCxnSpPr>
          <p:cNvPr id="19" name="Прямая соединительная линия 18"/>
          <p:cNvCxnSpPr/>
          <p:nvPr/>
        </p:nvCxnSpPr>
        <p:spPr>
          <a:xfrm rot="10800000" flipV="1">
            <a:off x="4500562" y="4429132"/>
            <a:ext cx="285752" cy="71438"/>
          </a:xfrm>
          <a:prstGeom prst="line">
            <a:avLst/>
          </a:prstGeom>
          <a:ln w="22225">
            <a:solidFill>
              <a:srgbClr val="2E6B70"/>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rot="5400000">
            <a:off x="4357686" y="4643446"/>
            <a:ext cx="285752" cy="0"/>
          </a:xfrm>
          <a:prstGeom prst="line">
            <a:avLst/>
          </a:prstGeom>
          <a:ln w="22225">
            <a:solidFill>
              <a:srgbClr val="2E6B70"/>
            </a:solidFill>
          </a:ln>
        </p:spPr>
        <p:style>
          <a:lnRef idx="1">
            <a:schemeClr val="accent1"/>
          </a:lnRef>
          <a:fillRef idx="0">
            <a:schemeClr val="accent1"/>
          </a:fillRef>
          <a:effectRef idx="0">
            <a:schemeClr val="accent1"/>
          </a:effectRef>
          <a:fontRef idx="minor">
            <a:schemeClr val="tx1"/>
          </a:fontRef>
        </p:style>
      </p:cxnSp>
      <p:cxnSp>
        <p:nvCxnSpPr>
          <p:cNvPr id="34" name="Прямая соединительная линия 33"/>
          <p:cNvCxnSpPr/>
          <p:nvPr/>
        </p:nvCxnSpPr>
        <p:spPr>
          <a:xfrm rot="16200000" flipV="1">
            <a:off x="4786314" y="4429132"/>
            <a:ext cx="214314" cy="214314"/>
          </a:xfrm>
          <a:prstGeom prst="line">
            <a:avLst/>
          </a:prstGeom>
          <a:ln w="22225">
            <a:solidFill>
              <a:srgbClr val="2E6B70"/>
            </a:solidFill>
          </a:ln>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p:cNvCxnSpPr/>
          <p:nvPr/>
        </p:nvCxnSpPr>
        <p:spPr>
          <a:xfrm rot="5400000">
            <a:off x="4822033" y="4822041"/>
            <a:ext cx="357190" cy="0"/>
          </a:xfrm>
          <a:prstGeom prst="line">
            <a:avLst/>
          </a:prstGeom>
          <a:ln w="22225">
            <a:solidFill>
              <a:srgbClr val="2E6B70"/>
            </a:solidFill>
          </a:ln>
        </p:spPr>
        <p:style>
          <a:lnRef idx="1">
            <a:schemeClr val="accent1"/>
          </a:lnRef>
          <a:fillRef idx="0">
            <a:schemeClr val="accent1"/>
          </a:fillRef>
          <a:effectRef idx="0">
            <a:schemeClr val="accent1"/>
          </a:effectRef>
          <a:fontRef idx="minor">
            <a:schemeClr val="tx1"/>
          </a:fontRef>
        </p:style>
      </p:cxnSp>
      <p:sp>
        <p:nvSpPr>
          <p:cNvPr id="10" name="Заголовок 1"/>
          <p:cNvSpPr>
            <a:spLocks noGrp="1"/>
          </p:cNvSpPr>
          <p:nvPr>
            <p:ph type="title"/>
          </p:nvPr>
        </p:nvSpPr>
        <p:spPr>
          <a:xfrm>
            <a:off x="214282" y="0"/>
            <a:ext cx="6615130" cy="1143000"/>
          </a:xfrm>
          <a:effectLst>
            <a:outerShdw blurRad="50800" dist="38100" dir="5400000" algn="t" rotWithShape="0">
              <a:prstClr val="black">
                <a:alpha val="40000"/>
              </a:prstClr>
            </a:outerShdw>
          </a:effectLst>
        </p:spPr>
        <p:txBody>
          <a:bodyPr/>
          <a:lstStyle/>
          <a:p>
            <a:r>
              <a:rPr lang="uk-UA" sz="6000" b="1" dirty="0" smtClean="0">
                <a:solidFill>
                  <a:srgbClr val="2E6B70"/>
                </a:solidFill>
                <a:latin typeface="Times New Roman" pitchFamily="18" charset="0"/>
                <a:cs typeface="Times New Roman" pitchFamily="18" charset="0"/>
              </a:rPr>
              <a:t>Бліц- опитування</a:t>
            </a:r>
            <a:endParaRPr lang="ru-RU" sz="6000" b="1" dirty="0">
              <a:solidFill>
                <a:srgbClr val="2E6B7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2"/>
          <p:cNvSpPr txBox="1">
            <a:spLocks/>
          </p:cNvSpPr>
          <p:nvPr/>
        </p:nvSpPr>
        <p:spPr bwMode="auto">
          <a:xfrm>
            <a:off x="0" y="1643050"/>
            <a:ext cx="9144000" cy="157163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fontAlgn="base">
              <a:spcBef>
                <a:spcPct val="20000"/>
              </a:spcBef>
              <a:spcAft>
                <a:spcPct val="0"/>
              </a:spcAft>
            </a:pPr>
            <a:r>
              <a:rPr lang="uk-UA" sz="2800" dirty="0" smtClean="0"/>
              <a:t>     7. Пряма </a:t>
            </a:r>
            <a:r>
              <a:rPr lang="uk-UA" sz="2800" b="1" i="1" dirty="0">
                <a:latin typeface="Times New Roman" pitchFamily="18" charset="0"/>
                <a:cs typeface="Times New Roman" pitchFamily="18" charset="0"/>
              </a:rPr>
              <a:t>а</a:t>
            </a:r>
            <a:r>
              <a:rPr lang="uk-UA" sz="2800" dirty="0"/>
              <a:t> перетинає площину </a:t>
            </a:r>
            <a:r>
              <a:rPr lang="uk-UA" sz="2800" b="1" i="1" dirty="0" smtClean="0">
                <a:latin typeface="Times New Roman" pitchFamily="18" charset="0"/>
                <a:cs typeface="Times New Roman" pitchFamily="18" charset="0"/>
              </a:rPr>
              <a:t>α</a:t>
            </a:r>
            <a:r>
              <a:rPr lang="uk-UA" sz="2800" dirty="0" smtClean="0">
                <a:latin typeface="Times New Roman" pitchFamily="18" charset="0"/>
                <a:cs typeface="Times New Roman" pitchFamily="18" charset="0"/>
              </a:rPr>
              <a:t> і </a:t>
            </a:r>
            <a:r>
              <a:rPr lang="uk-UA" sz="2800" dirty="0" smtClean="0"/>
              <a:t>перпендикулярна до прямої </a:t>
            </a:r>
            <a:r>
              <a:rPr lang="en-US" sz="2800" b="1" i="1" dirty="0">
                <a:latin typeface="Times New Roman" pitchFamily="18" charset="0"/>
                <a:cs typeface="Times New Roman" pitchFamily="18" charset="0"/>
              </a:rPr>
              <a:t>b</a:t>
            </a:r>
            <a:r>
              <a:rPr lang="uk-UA" sz="2800" dirty="0"/>
              <a:t>, яка лежить </a:t>
            </a:r>
            <a:r>
              <a:rPr lang="uk-UA" sz="2800" dirty="0" smtClean="0"/>
              <a:t>у цій </a:t>
            </a:r>
            <a:r>
              <a:rPr lang="uk-UA" sz="2800" dirty="0"/>
              <a:t>площині. Чи може пряма </a:t>
            </a:r>
            <a:r>
              <a:rPr lang="uk-UA" sz="2800" b="1" i="1" dirty="0">
                <a:latin typeface="Times New Roman" pitchFamily="18" charset="0"/>
                <a:cs typeface="Times New Roman" pitchFamily="18" charset="0"/>
              </a:rPr>
              <a:t>а</a:t>
            </a:r>
            <a:r>
              <a:rPr lang="uk-UA" sz="2800" dirty="0"/>
              <a:t> не бути </a:t>
            </a:r>
            <a:r>
              <a:rPr lang="uk-UA" sz="2800" dirty="0" smtClean="0"/>
              <a:t>перпендикулярною </a:t>
            </a:r>
            <a:r>
              <a:rPr lang="uk-UA" sz="2800" dirty="0"/>
              <a:t>до площини </a:t>
            </a:r>
            <a:r>
              <a:rPr lang="uk-UA" sz="2800" b="1" i="1" dirty="0">
                <a:latin typeface="Times New Roman" pitchFamily="18" charset="0"/>
                <a:cs typeface="Times New Roman" pitchFamily="18" charset="0"/>
              </a:rPr>
              <a:t>α</a:t>
            </a:r>
            <a:r>
              <a:rPr lang="uk-UA" sz="2800" dirty="0"/>
              <a:t>?</a:t>
            </a:r>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32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600" b="0" i="0" u="none" strike="noStrike" kern="0" cap="none" spc="0" normalizeH="0" baseline="0" noProof="0" dirty="0">
              <a:ln>
                <a:noFill/>
              </a:ln>
              <a:solidFill>
                <a:schemeClr val="tx1"/>
              </a:solidFill>
              <a:effectLst/>
              <a:uLnTx/>
              <a:uFillTx/>
              <a:latin typeface="+mn-lt"/>
              <a:ea typeface="+mn-ea"/>
              <a:cs typeface="+mn-cs"/>
            </a:endParaRPr>
          </a:p>
        </p:txBody>
      </p:sp>
      <p:sp>
        <p:nvSpPr>
          <p:cNvPr id="11" name="Овал 10"/>
          <p:cNvSpPr/>
          <p:nvPr/>
        </p:nvSpPr>
        <p:spPr>
          <a:xfrm>
            <a:off x="2214546" y="4286256"/>
            <a:ext cx="4714908" cy="2000264"/>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3" name="Прямая соединительная линия 12"/>
          <p:cNvCxnSpPr/>
          <p:nvPr/>
        </p:nvCxnSpPr>
        <p:spPr>
          <a:xfrm>
            <a:off x="2928926" y="4929198"/>
            <a:ext cx="3357586" cy="78581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rot="5400000">
            <a:off x="3893339" y="3679033"/>
            <a:ext cx="2143140" cy="1071570"/>
          </a:xfrm>
          <a:prstGeom prst="line">
            <a:avLst/>
          </a:prstGeom>
          <a:ln w="25400">
            <a:solidFill>
              <a:srgbClr val="C00000"/>
            </a:solidFill>
            <a:tailEnd type="ova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rot="5400000">
            <a:off x="3714744" y="5500702"/>
            <a:ext cx="928694" cy="500066"/>
          </a:xfrm>
          <a:prstGeom prst="line">
            <a:avLst/>
          </a:prstGeom>
          <a:ln w="25400">
            <a:solidFill>
              <a:srgbClr val="C00000"/>
            </a:solidFill>
            <a:prstDash val="lgDash"/>
          </a:ln>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p:nvPr/>
        </p:nvCxnSpPr>
        <p:spPr>
          <a:xfrm>
            <a:off x="4500562" y="5072074"/>
            <a:ext cx="357190" cy="7143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p:cNvCxnSpPr/>
          <p:nvPr/>
        </p:nvCxnSpPr>
        <p:spPr>
          <a:xfrm rot="5400000">
            <a:off x="4679157" y="5179231"/>
            <a:ext cx="214314" cy="142876"/>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60" name="Содержимое 2"/>
          <p:cNvSpPr txBox="1">
            <a:spLocks/>
          </p:cNvSpPr>
          <p:nvPr/>
        </p:nvSpPr>
        <p:spPr bwMode="auto">
          <a:xfrm>
            <a:off x="4929190" y="2928934"/>
            <a:ext cx="428660" cy="6429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fontAlgn="base">
              <a:spcBef>
                <a:spcPct val="20000"/>
              </a:spcBef>
              <a:spcAft>
                <a:spcPct val="0"/>
              </a:spcAft>
            </a:pPr>
            <a:r>
              <a:rPr lang="uk-UA" sz="3600" b="1" i="1" dirty="0" smtClean="0">
                <a:solidFill>
                  <a:srgbClr val="FF0000"/>
                </a:solidFill>
                <a:latin typeface="Times New Roman" pitchFamily="18" charset="0"/>
                <a:cs typeface="Times New Roman" pitchFamily="18" charset="0"/>
              </a:rPr>
              <a:t>а</a:t>
            </a:r>
            <a:endParaRPr kumimoji="0" lang="ru-RU" sz="3600" b="0" i="0" u="none" strike="noStrike" kern="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61" name="Содержимое 2"/>
          <p:cNvSpPr txBox="1">
            <a:spLocks/>
          </p:cNvSpPr>
          <p:nvPr/>
        </p:nvSpPr>
        <p:spPr bwMode="auto">
          <a:xfrm>
            <a:off x="2428860" y="5286388"/>
            <a:ext cx="500066" cy="6429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fontAlgn="base">
              <a:spcBef>
                <a:spcPct val="20000"/>
              </a:spcBef>
              <a:spcAft>
                <a:spcPct val="0"/>
              </a:spcAft>
            </a:pPr>
            <a:r>
              <a:rPr lang="uk-UA" sz="3600" b="1" i="1" dirty="0" smtClean="0">
                <a:solidFill>
                  <a:srgbClr val="FF0000"/>
                </a:solidFill>
                <a:latin typeface="Times New Roman" pitchFamily="18" charset="0"/>
                <a:cs typeface="Times New Roman" pitchFamily="18" charset="0"/>
              </a:rPr>
              <a:t>α</a:t>
            </a:r>
            <a:endParaRPr kumimoji="0" lang="ru-RU" sz="3200" b="0" i="0" u="none" strike="noStrike" kern="0" cap="none" spc="0" normalizeH="0" baseline="0" noProof="0" dirty="0">
              <a:ln>
                <a:noFill/>
              </a:ln>
              <a:solidFill>
                <a:srgbClr val="FF0000"/>
              </a:solidFill>
              <a:effectLst/>
              <a:uLnTx/>
              <a:uFillTx/>
              <a:latin typeface="Times New Roman" pitchFamily="18" charset="0"/>
              <a:cs typeface="Times New Roman" pitchFamily="18" charset="0"/>
            </a:endParaRPr>
          </a:p>
        </p:txBody>
      </p:sp>
      <p:sp>
        <p:nvSpPr>
          <p:cNvPr id="62" name="Содержимое 2"/>
          <p:cNvSpPr txBox="1">
            <a:spLocks/>
          </p:cNvSpPr>
          <p:nvPr/>
        </p:nvSpPr>
        <p:spPr bwMode="auto">
          <a:xfrm rot="10800000" flipV="1">
            <a:off x="5857884" y="5072074"/>
            <a:ext cx="428660" cy="714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fontAlgn="base">
              <a:spcBef>
                <a:spcPct val="20000"/>
              </a:spcBef>
              <a:spcAft>
                <a:spcPct val="0"/>
              </a:spcAft>
            </a:pPr>
            <a:r>
              <a:rPr lang="en-US" sz="4000" b="1" i="1" dirty="0" smtClean="0">
                <a:solidFill>
                  <a:srgbClr val="FF0000"/>
                </a:solidFill>
                <a:latin typeface="Times New Roman" pitchFamily="18" charset="0"/>
                <a:cs typeface="Times New Roman" pitchFamily="18" charset="0"/>
              </a:rPr>
              <a:t>b</a:t>
            </a:r>
            <a:endParaRPr kumimoji="0" lang="ru-RU" sz="3600" b="0" i="0" u="none" strike="noStrike" kern="0" cap="none" spc="0" normalizeH="0" baseline="0" noProof="0" dirty="0">
              <a:ln>
                <a:noFill/>
              </a:ln>
              <a:solidFill>
                <a:srgbClr val="FF0000"/>
              </a:solidFill>
              <a:effectLst/>
              <a:uLnTx/>
              <a:uFillTx/>
              <a:latin typeface="+mn-lt"/>
              <a:ea typeface="+mn-ea"/>
              <a:cs typeface="+mn-cs"/>
            </a:endParaRPr>
          </a:p>
        </p:txBody>
      </p:sp>
      <p:sp>
        <p:nvSpPr>
          <p:cNvPr id="14" name="Заголовок 1"/>
          <p:cNvSpPr>
            <a:spLocks noGrp="1"/>
          </p:cNvSpPr>
          <p:nvPr>
            <p:ph type="title"/>
          </p:nvPr>
        </p:nvSpPr>
        <p:spPr>
          <a:xfrm>
            <a:off x="214282" y="0"/>
            <a:ext cx="6615130" cy="1143000"/>
          </a:xfrm>
          <a:effectLst>
            <a:outerShdw blurRad="50800" dist="38100" dir="5400000" algn="t" rotWithShape="0">
              <a:prstClr val="black">
                <a:alpha val="40000"/>
              </a:prstClr>
            </a:outerShdw>
          </a:effectLst>
        </p:spPr>
        <p:txBody>
          <a:bodyPr/>
          <a:lstStyle/>
          <a:p>
            <a:r>
              <a:rPr lang="uk-UA" sz="6000" b="1" dirty="0" smtClean="0">
                <a:solidFill>
                  <a:srgbClr val="2E6B70"/>
                </a:solidFill>
                <a:latin typeface="Times New Roman" pitchFamily="18" charset="0"/>
                <a:cs typeface="Times New Roman" pitchFamily="18" charset="0"/>
              </a:rPr>
              <a:t>Бліц- опитування</a:t>
            </a:r>
            <a:endParaRPr lang="ru-RU" sz="6000" b="1" dirty="0">
              <a:solidFill>
                <a:srgbClr val="2E6B7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2"/>
          <p:cNvSpPr txBox="1">
            <a:spLocks/>
          </p:cNvSpPr>
          <p:nvPr/>
        </p:nvSpPr>
        <p:spPr bwMode="auto">
          <a:xfrm>
            <a:off x="0" y="1214422"/>
            <a:ext cx="9144000" cy="150019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fontAlgn="base">
              <a:spcBef>
                <a:spcPct val="20000"/>
              </a:spcBef>
              <a:spcAft>
                <a:spcPct val="0"/>
              </a:spcAft>
            </a:pPr>
            <a:r>
              <a:rPr lang="uk-UA" sz="2800" dirty="0" smtClean="0">
                <a:cs typeface="Times New Roman" pitchFamily="18" charset="0"/>
              </a:rPr>
              <a:t>     8.  Точка  </a:t>
            </a:r>
            <a:r>
              <a:rPr lang="en-US" sz="2800" b="1" i="1" dirty="0" smtClean="0">
                <a:latin typeface="Times New Roman" pitchFamily="18" charset="0"/>
                <a:cs typeface="Times New Roman" pitchFamily="18" charset="0"/>
              </a:rPr>
              <a:t>S</a:t>
            </a:r>
            <a:r>
              <a:rPr lang="en-US" sz="2800" dirty="0" smtClean="0">
                <a:cs typeface="Times New Roman" pitchFamily="18" charset="0"/>
              </a:rPr>
              <a:t> </a:t>
            </a:r>
            <a:r>
              <a:rPr lang="uk-UA" sz="2800" dirty="0" smtClean="0">
                <a:cs typeface="Times New Roman" pitchFamily="18" charset="0"/>
              </a:rPr>
              <a:t> лежить  поза  площиною  ромба</a:t>
            </a:r>
            <a:r>
              <a:rPr lang="uk-UA" sz="2800" dirty="0" smtClean="0">
                <a:latin typeface="Times New Roman" pitchFamily="18" charset="0"/>
                <a:cs typeface="Times New Roman" pitchFamily="18" charset="0"/>
              </a:rPr>
              <a:t>   </a:t>
            </a:r>
            <a:r>
              <a:rPr lang="uk-UA" sz="2800" b="1" i="1" dirty="0" smtClean="0">
                <a:latin typeface="Times New Roman" pitchFamily="18" charset="0"/>
                <a:cs typeface="Times New Roman" pitchFamily="18" charset="0"/>
              </a:rPr>
              <a:t>АВСD</a:t>
            </a:r>
            <a:r>
              <a:rPr lang="uk-UA" sz="2800" dirty="0" smtClean="0">
                <a:latin typeface="Times New Roman" pitchFamily="18" charset="0"/>
                <a:cs typeface="Times New Roman" pitchFamily="18" charset="0"/>
              </a:rPr>
              <a:t>, </a:t>
            </a:r>
            <a:r>
              <a:rPr lang="uk-UA" sz="2800" dirty="0" smtClean="0">
                <a:cs typeface="Times New Roman" pitchFamily="18" charset="0"/>
              </a:rPr>
              <a:t>причому</a:t>
            </a:r>
            <a:r>
              <a:rPr lang="uk-UA" sz="2800" dirty="0" smtClean="0">
                <a:latin typeface="Times New Roman" pitchFamily="18" charset="0"/>
                <a:cs typeface="Times New Roman" pitchFamily="18" charset="0"/>
              </a:rPr>
              <a:t>  </a:t>
            </a:r>
            <a:r>
              <a:rPr lang="en-US" sz="2800" b="1" i="1" dirty="0" smtClean="0">
                <a:latin typeface="Times New Roman" pitchFamily="18" charset="0"/>
                <a:cs typeface="Times New Roman" pitchFamily="18" charset="0"/>
              </a:rPr>
              <a:t>S</a:t>
            </a:r>
            <a:r>
              <a:rPr lang="uk-UA" sz="2800" b="1" i="1" dirty="0" smtClean="0">
                <a:latin typeface="Times New Roman" pitchFamily="18" charset="0"/>
                <a:cs typeface="Times New Roman" pitchFamily="18" charset="0"/>
              </a:rPr>
              <a:t>В</a:t>
            </a:r>
            <a:r>
              <a:rPr lang="uk-UA" sz="2800" dirty="0" smtClean="0">
                <a:latin typeface="Times New Roman" pitchFamily="18" charset="0"/>
                <a:cs typeface="Times New Roman" pitchFamily="18" charset="0"/>
              </a:rPr>
              <a:t> </a:t>
            </a:r>
            <a:r>
              <a:rPr lang="uk-UA" sz="2800" dirty="0" smtClean="0">
                <a:latin typeface="Times New Roman" pitchFamily="18" charset="0"/>
                <a:cs typeface="Times New Roman" pitchFamily="18" charset="0"/>
                <a:sym typeface="Symbol"/>
              </a:rPr>
              <a:t></a:t>
            </a:r>
            <a:r>
              <a:rPr lang="uk-UA" sz="2800" dirty="0" smtClean="0">
                <a:latin typeface="Times New Roman" pitchFamily="18" charset="0"/>
                <a:cs typeface="Times New Roman" pitchFamily="18" charset="0"/>
              </a:rPr>
              <a:t> </a:t>
            </a:r>
            <a:r>
              <a:rPr lang="uk-UA" sz="2800" b="1" i="1" dirty="0" smtClean="0">
                <a:latin typeface="Times New Roman" pitchFamily="18" charset="0"/>
                <a:cs typeface="Times New Roman" pitchFamily="18" charset="0"/>
              </a:rPr>
              <a:t>ВС</a:t>
            </a:r>
            <a:r>
              <a:rPr lang="uk-UA" sz="2800" dirty="0" smtClean="0">
                <a:latin typeface="Times New Roman" pitchFamily="18" charset="0"/>
                <a:cs typeface="Times New Roman" pitchFamily="18" charset="0"/>
              </a:rPr>
              <a:t>, </a:t>
            </a:r>
            <a:r>
              <a:rPr lang="en-US" sz="2800" b="1" i="1" dirty="0" smtClean="0">
                <a:latin typeface="Times New Roman" pitchFamily="18" charset="0"/>
                <a:cs typeface="Times New Roman" pitchFamily="18" charset="0"/>
              </a:rPr>
              <a:t>S</a:t>
            </a:r>
            <a:r>
              <a:rPr lang="uk-UA" sz="2800" b="1" i="1" dirty="0" smtClean="0">
                <a:latin typeface="Times New Roman" pitchFamily="18" charset="0"/>
                <a:cs typeface="Times New Roman" pitchFamily="18" charset="0"/>
              </a:rPr>
              <a:t>В</a:t>
            </a:r>
            <a:r>
              <a:rPr lang="uk-UA" sz="2800" dirty="0" smtClean="0">
                <a:latin typeface="Times New Roman" pitchFamily="18" charset="0"/>
                <a:cs typeface="Times New Roman" pitchFamily="18" charset="0"/>
              </a:rPr>
              <a:t> </a:t>
            </a:r>
            <a:r>
              <a:rPr lang="uk-UA" sz="2800" dirty="0" smtClean="0">
                <a:latin typeface="Times New Roman" pitchFamily="18" charset="0"/>
                <a:cs typeface="Times New Roman" pitchFamily="18" charset="0"/>
                <a:sym typeface="Symbol"/>
              </a:rPr>
              <a:t></a:t>
            </a:r>
            <a:r>
              <a:rPr lang="uk-UA" sz="2800" dirty="0" smtClean="0">
                <a:latin typeface="Times New Roman" pitchFamily="18" charset="0"/>
                <a:cs typeface="Times New Roman" pitchFamily="18" charset="0"/>
              </a:rPr>
              <a:t> </a:t>
            </a:r>
            <a:r>
              <a:rPr lang="uk-UA" sz="2800" b="1" i="1" dirty="0" smtClean="0">
                <a:latin typeface="Times New Roman" pitchFamily="18" charset="0"/>
                <a:cs typeface="Times New Roman" pitchFamily="18" charset="0"/>
              </a:rPr>
              <a:t>АВ</a:t>
            </a:r>
            <a:r>
              <a:rPr lang="uk-UA" sz="2800" dirty="0" smtClean="0">
                <a:latin typeface="Times New Roman" pitchFamily="18" charset="0"/>
                <a:cs typeface="Times New Roman" pitchFamily="18" charset="0"/>
              </a:rPr>
              <a:t>, </a:t>
            </a:r>
            <a:r>
              <a:rPr lang="uk-UA" sz="2800" dirty="0" smtClean="0">
                <a:latin typeface="Times New Roman" pitchFamily="18" charset="0"/>
                <a:cs typeface="Times New Roman" pitchFamily="18" charset="0"/>
                <a:sym typeface="Symbol"/>
              </a:rPr>
              <a:t></a:t>
            </a:r>
            <a:r>
              <a:rPr lang="uk-UA" sz="2800" dirty="0" smtClean="0">
                <a:latin typeface="Times New Roman" pitchFamily="18" charset="0"/>
                <a:cs typeface="Times New Roman" pitchFamily="18" charset="0"/>
              </a:rPr>
              <a:t> </a:t>
            </a:r>
            <a:r>
              <a:rPr lang="uk-UA" sz="2800" b="1" i="1" dirty="0" err="1" smtClean="0">
                <a:latin typeface="Times New Roman" pitchFamily="18" charset="0"/>
                <a:cs typeface="Times New Roman" pitchFamily="18" charset="0"/>
              </a:rPr>
              <a:t>ВАD</a:t>
            </a:r>
            <a:r>
              <a:rPr lang="uk-UA" sz="2800" dirty="0" smtClean="0">
                <a:latin typeface="Times New Roman" pitchFamily="18" charset="0"/>
                <a:cs typeface="Times New Roman" pitchFamily="18" charset="0"/>
              </a:rPr>
              <a:t> </a:t>
            </a:r>
            <a:r>
              <a:rPr lang="uk-UA" sz="2800" b="1" dirty="0" smtClean="0">
                <a:latin typeface="Times New Roman" pitchFamily="18" charset="0"/>
                <a:cs typeface="Times New Roman" pitchFamily="18" charset="0"/>
              </a:rPr>
              <a:t>= 60</a:t>
            </a:r>
            <a:r>
              <a:rPr lang="uk-UA" sz="2800" dirty="0" smtClean="0">
                <a:latin typeface="Times New Roman" pitchFamily="18" charset="0"/>
                <a:cs typeface="Times New Roman" pitchFamily="18" charset="0"/>
              </a:rPr>
              <a:t>°.   </a:t>
            </a:r>
            <a:r>
              <a:rPr lang="uk-UA" sz="2800" dirty="0" smtClean="0">
                <a:cs typeface="Times New Roman" pitchFamily="18" charset="0"/>
              </a:rPr>
              <a:t>Які з наведених  тверджень правильні, а які –   неправильні?</a:t>
            </a:r>
            <a:endParaRPr lang="ru-RU" sz="2800" dirty="0" smtClean="0">
              <a:cs typeface="Times New Roman" pitchFamily="18" charset="0"/>
            </a:endParaRPr>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6" name="Содержимое 2"/>
          <p:cNvSpPr txBox="1">
            <a:spLocks/>
          </p:cNvSpPr>
          <p:nvPr/>
        </p:nvSpPr>
        <p:spPr bwMode="auto">
          <a:xfrm>
            <a:off x="3857620" y="2857496"/>
            <a:ext cx="5286380" cy="10001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fontAlgn="base">
              <a:spcBef>
                <a:spcPct val="20000"/>
              </a:spcBef>
              <a:spcAft>
                <a:spcPct val="0"/>
              </a:spcAft>
            </a:pPr>
            <a:r>
              <a:rPr lang="uk-UA" sz="2800" dirty="0" smtClean="0"/>
              <a:t>1) пряма </a:t>
            </a:r>
            <a:r>
              <a:rPr lang="en-US" sz="2800" b="1" i="1" dirty="0">
                <a:latin typeface="Times New Roman" pitchFamily="18" charset="0"/>
                <a:cs typeface="Times New Roman" pitchFamily="18" charset="0"/>
              </a:rPr>
              <a:t>S</a:t>
            </a:r>
            <a:r>
              <a:rPr lang="uk-UA" sz="2800" b="1" i="1" dirty="0">
                <a:latin typeface="Times New Roman" pitchFamily="18" charset="0"/>
                <a:cs typeface="Times New Roman" pitchFamily="18" charset="0"/>
              </a:rPr>
              <a:t>В</a:t>
            </a:r>
            <a:r>
              <a:rPr lang="uk-UA" sz="2800" dirty="0"/>
              <a:t> перпендикулярна до площини </a:t>
            </a:r>
            <a:r>
              <a:rPr lang="uk-UA" sz="2800" b="1" i="1" dirty="0" smtClean="0">
                <a:latin typeface="Times New Roman" pitchFamily="18" charset="0"/>
                <a:cs typeface="Times New Roman" pitchFamily="18" charset="0"/>
              </a:rPr>
              <a:t>АВС</a:t>
            </a:r>
            <a:r>
              <a:rPr lang="uk-UA" sz="2800" dirty="0" smtClean="0"/>
              <a:t>;</a:t>
            </a:r>
            <a:endParaRPr kumimoji="0" lang="ru-RU" sz="2800" u="none" strike="noStrike" kern="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0" name="Содержимое 2"/>
          <p:cNvSpPr txBox="1">
            <a:spLocks/>
          </p:cNvSpPr>
          <p:nvPr/>
        </p:nvSpPr>
        <p:spPr bwMode="auto">
          <a:xfrm>
            <a:off x="3786182" y="3857628"/>
            <a:ext cx="5357818" cy="10001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uk-UA" sz="2800" dirty="0" smtClean="0"/>
              <a:t>2) пряма </a:t>
            </a:r>
            <a:r>
              <a:rPr lang="uk-UA" sz="2800" b="1" i="1" dirty="0">
                <a:latin typeface="Times New Roman" pitchFamily="18" charset="0"/>
                <a:cs typeface="Times New Roman" pitchFamily="18" charset="0"/>
              </a:rPr>
              <a:t>АВ</a:t>
            </a:r>
            <a:r>
              <a:rPr lang="uk-UA" sz="2800" dirty="0"/>
              <a:t> перпендикулярна до </a:t>
            </a:r>
            <a:r>
              <a:rPr lang="uk-UA" sz="2800" dirty="0" smtClean="0"/>
              <a:t>площини </a:t>
            </a:r>
            <a:r>
              <a:rPr lang="en-US" sz="2800" b="1" i="1" dirty="0">
                <a:latin typeface="Times New Roman" pitchFamily="18" charset="0"/>
                <a:cs typeface="Times New Roman" pitchFamily="18" charset="0"/>
              </a:rPr>
              <a:t>S</a:t>
            </a:r>
            <a:r>
              <a:rPr lang="uk-UA" sz="2800" b="1" i="1" dirty="0" smtClean="0">
                <a:latin typeface="Times New Roman" pitchFamily="18" charset="0"/>
                <a:cs typeface="Times New Roman" pitchFamily="18" charset="0"/>
              </a:rPr>
              <a:t>ВС</a:t>
            </a:r>
            <a:r>
              <a:rPr lang="uk-UA" sz="2800" dirty="0" smtClean="0"/>
              <a:t>;</a:t>
            </a:r>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1" name="Содержимое 2"/>
          <p:cNvSpPr txBox="1">
            <a:spLocks/>
          </p:cNvSpPr>
          <p:nvPr/>
        </p:nvSpPr>
        <p:spPr bwMode="auto">
          <a:xfrm>
            <a:off x="3786182" y="4857760"/>
            <a:ext cx="5357818" cy="10001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uk-UA" sz="2800" dirty="0" smtClean="0"/>
              <a:t>3) пряма </a:t>
            </a:r>
            <a:r>
              <a:rPr lang="uk-UA" sz="2800" b="1" i="1" dirty="0">
                <a:latin typeface="Times New Roman" pitchFamily="18" charset="0"/>
                <a:cs typeface="Times New Roman" pitchFamily="18" charset="0"/>
              </a:rPr>
              <a:t>ВС</a:t>
            </a:r>
            <a:r>
              <a:rPr lang="uk-UA" sz="2800" dirty="0"/>
              <a:t> перпендикулярна до площини </a:t>
            </a:r>
            <a:r>
              <a:rPr lang="uk-UA" sz="2800" b="1" i="1" dirty="0">
                <a:latin typeface="Times New Roman" pitchFamily="18" charset="0"/>
                <a:cs typeface="Times New Roman" pitchFamily="18" charset="0"/>
              </a:rPr>
              <a:t>А</a:t>
            </a:r>
            <a:r>
              <a:rPr lang="en-US" sz="2800" b="1" i="1" dirty="0">
                <a:latin typeface="Times New Roman" pitchFamily="18" charset="0"/>
                <a:cs typeface="Times New Roman" pitchFamily="18" charset="0"/>
              </a:rPr>
              <a:t>S</a:t>
            </a:r>
            <a:r>
              <a:rPr lang="uk-UA" sz="2800" b="1" i="1" dirty="0">
                <a:latin typeface="Times New Roman" pitchFamily="18" charset="0"/>
                <a:cs typeface="Times New Roman" pitchFamily="18" charset="0"/>
              </a:rPr>
              <a:t>В</a:t>
            </a:r>
            <a:r>
              <a:rPr lang="uk-UA" sz="2800" dirty="0"/>
              <a:t>;</a:t>
            </a:r>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2" name="Содержимое 2"/>
          <p:cNvSpPr txBox="1">
            <a:spLocks/>
          </p:cNvSpPr>
          <p:nvPr/>
        </p:nvSpPr>
        <p:spPr bwMode="auto">
          <a:xfrm>
            <a:off x="3786182" y="5857868"/>
            <a:ext cx="5357818" cy="10001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uk-UA" sz="2800" dirty="0" smtClean="0"/>
              <a:t>4) пряма </a:t>
            </a:r>
            <a:r>
              <a:rPr lang="en-US" sz="2800" b="1" i="1" dirty="0">
                <a:latin typeface="Times New Roman" pitchFamily="18" charset="0"/>
                <a:cs typeface="Times New Roman" pitchFamily="18" charset="0"/>
              </a:rPr>
              <a:t>S</a:t>
            </a:r>
            <a:r>
              <a:rPr lang="uk-UA" sz="2800" b="1" i="1" dirty="0">
                <a:latin typeface="Times New Roman" pitchFamily="18" charset="0"/>
                <a:cs typeface="Times New Roman" pitchFamily="18" charset="0"/>
              </a:rPr>
              <a:t>В</a:t>
            </a:r>
            <a:r>
              <a:rPr lang="uk-UA" sz="2800" dirty="0"/>
              <a:t> перпендикулярна до прямої </a:t>
            </a:r>
            <a:r>
              <a:rPr lang="uk-UA" sz="2800" b="1" i="1" dirty="0">
                <a:latin typeface="Times New Roman" pitchFamily="18" charset="0"/>
                <a:cs typeface="Times New Roman" pitchFamily="18" charset="0"/>
              </a:rPr>
              <a:t>ВD</a:t>
            </a:r>
            <a:r>
              <a:rPr lang="uk-UA" sz="2800" dirty="0"/>
              <a:t>?</a:t>
            </a:r>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3" name="Блок-схема: данные 12"/>
          <p:cNvSpPr/>
          <p:nvPr/>
        </p:nvSpPr>
        <p:spPr>
          <a:xfrm>
            <a:off x="357158" y="4143380"/>
            <a:ext cx="3214710" cy="1357322"/>
          </a:xfrm>
          <a:prstGeom prst="flowChartInputOutput">
            <a:avLst/>
          </a:prstGeom>
          <a:solidFill>
            <a:schemeClr val="bg2">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5" name="Прямая соединительная линия 14"/>
          <p:cNvCxnSpPr/>
          <p:nvPr/>
        </p:nvCxnSpPr>
        <p:spPr>
          <a:xfrm rot="5400000">
            <a:off x="357158" y="3500438"/>
            <a:ext cx="1285884" cy="0"/>
          </a:xfrm>
          <a:prstGeom prst="line">
            <a:avLst/>
          </a:prstGeom>
          <a:ln w="34925">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0" name="Содержимое 2"/>
          <p:cNvSpPr txBox="1">
            <a:spLocks/>
          </p:cNvSpPr>
          <p:nvPr/>
        </p:nvSpPr>
        <p:spPr bwMode="auto">
          <a:xfrm>
            <a:off x="571472" y="2643182"/>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en-US" sz="2800" b="1" i="1" dirty="0" smtClean="0">
                <a:solidFill>
                  <a:schemeClr val="accent1">
                    <a:lumMod val="25000"/>
                  </a:schemeClr>
                </a:solidFill>
                <a:latin typeface="Times New Roman" pitchFamily="18" charset="0"/>
                <a:cs typeface="Times New Roman" pitchFamily="18" charset="0"/>
              </a:rPr>
              <a:t>S</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1" name="Содержимое 2"/>
          <p:cNvSpPr txBox="1">
            <a:spLocks/>
          </p:cNvSpPr>
          <p:nvPr/>
        </p:nvSpPr>
        <p:spPr bwMode="auto">
          <a:xfrm>
            <a:off x="642910" y="5000636"/>
            <a:ext cx="714380" cy="4286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en-US" sz="2400" b="1" i="1" dirty="0" smtClean="0">
                <a:solidFill>
                  <a:schemeClr val="accent1">
                    <a:lumMod val="25000"/>
                  </a:schemeClr>
                </a:solidFill>
                <a:latin typeface="Times New Roman" pitchFamily="18" charset="0"/>
                <a:cs typeface="Times New Roman" pitchFamily="18" charset="0"/>
              </a:rPr>
              <a:t>60°</a:t>
            </a:r>
            <a:endParaRPr kumimoji="0" lang="ru-RU" sz="24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2" name="Содержимое 2"/>
          <p:cNvSpPr txBox="1">
            <a:spLocks/>
          </p:cNvSpPr>
          <p:nvPr/>
        </p:nvSpPr>
        <p:spPr bwMode="auto">
          <a:xfrm>
            <a:off x="571472" y="3786190"/>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В</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3" name="Содержимое 2"/>
          <p:cNvSpPr txBox="1">
            <a:spLocks/>
          </p:cNvSpPr>
          <p:nvPr/>
        </p:nvSpPr>
        <p:spPr bwMode="auto">
          <a:xfrm>
            <a:off x="0" y="5429264"/>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А</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4" name="Содержимое 2"/>
          <p:cNvSpPr txBox="1">
            <a:spLocks/>
          </p:cNvSpPr>
          <p:nvPr/>
        </p:nvSpPr>
        <p:spPr bwMode="auto">
          <a:xfrm>
            <a:off x="2714612" y="5500702"/>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en-US" sz="2800" b="1" i="1" dirty="0" smtClean="0">
                <a:solidFill>
                  <a:schemeClr val="accent1">
                    <a:lumMod val="25000"/>
                  </a:schemeClr>
                </a:solidFill>
                <a:latin typeface="Times New Roman" pitchFamily="18" charset="0"/>
                <a:cs typeface="Times New Roman" pitchFamily="18" charset="0"/>
              </a:rPr>
              <a:t>D</a:t>
            </a: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5" name="Содержимое 2"/>
          <p:cNvSpPr txBox="1">
            <a:spLocks/>
          </p:cNvSpPr>
          <p:nvPr/>
        </p:nvSpPr>
        <p:spPr bwMode="auto">
          <a:xfrm>
            <a:off x="3428992" y="3714752"/>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С</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6" name="Прямоугольник 15"/>
          <p:cNvSpPr/>
          <p:nvPr/>
        </p:nvSpPr>
        <p:spPr>
          <a:xfrm>
            <a:off x="8286776" y="4857760"/>
            <a:ext cx="642974" cy="1107996"/>
          </a:xfrm>
          <a:prstGeom prst="rect">
            <a:avLst/>
          </a:prstGeom>
        </p:spPr>
        <p:txBody>
          <a:bodyPr wrap="square">
            <a:spAutoFit/>
          </a:bodyPr>
          <a:lstStyle/>
          <a:p>
            <a:r>
              <a:rPr lang="uk-UA" sz="6600" dirty="0" smtClean="0">
                <a:solidFill>
                  <a:srgbClr val="FF0000"/>
                </a:solidFill>
                <a:sym typeface="Wingdings 2"/>
              </a:rPr>
              <a:t></a:t>
            </a:r>
            <a:endParaRPr lang="ru-RU" sz="6600" dirty="0"/>
          </a:p>
        </p:txBody>
      </p:sp>
      <p:sp>
        <p:nvSpPr>
          <p:cNvPr id="17" name="Прямоугольник 16"/>
          <p:cNvSpPr/>
          <p:nvPr/>
        </p:nvSpPr>
        <p:spPr>
          <a:xfrm>
            <a:off x="8429652" y="2714620"/>
            <a:ext cx="498855" cy="1200329"/>
          </a:xfrm>
          <a:prstGeom prst="rect">
            <a:avLst/>
          </a:prstGeom>
        </p:spPr>
        <p:txBody>
          <a:bodyPr wrap="square">
            <a:spAutoFit/>
          </a:bodyPr>
          <a:lstStyle/>
          <a:p>
            <a:r>
              <a:rPr lang="uk-UA" sz="7200" b="1" dirty="0" smtClean="0">
                <a:solidFill>
                  <a:srgbClr val="FF0000"/>
                </a:solidFill>
                <a:sym typeface="Wingdings 2"/>
              </a:rPr>
              <a:t></a:t>
            </a:r>
            <a:endParaRPr lang="ru-RU" sz="4800" b="1" dirty="0">
              <a:solidFill>
                <a:srgbClr val="FF0000"/>
              </a:solidFill>
            </a:endParaRPr>
          </a:p>
        </p:txBody>
      </p:sp>
      <p:sp>
        <p:nvSpPr>
          <p:cNvPr id="18" name="Прямоугольник 17"/>
          <p:cNvSpPr/>
          <p:nvPr/>
        </p:nvSpPr>
        <p:spPr>
          <a:xfrm>
            <a:off x="8286776" y="3714752"/>
            <a:ext cx="498855" cy="1200329"/>
          </a:xfrm>
          <a:prstGeom prst="rect">
            <a:avLst/>
          </a:prstGeom>
        </p:spPr>
        <p:txBody>
          <a:bodyPr wrap="square">
            <a:spAutoFit/>
          </a:bodyPr>
          <a:lstStyle/>
          <a:p>
            <a:r>
              <a:rPr lang="uk-UA" sz="7200" dirty="0" smtClean="0">
                <a:solidFill>
                  <a:srgbClr val="FF0000"/>
                </a:solidFill>
                <a:sym typeface="Wingdings 2"/>
              </a:rPr>
              <a:t></a:t>
            </a:r>
            <a:endParaRPr lang="ru-RU" sz="7200" dirty="0"/>
          </a:p>
        </p:txBody>
      </p:sp>
      <p:sp>
        <p:nvSpPr>
          <p:cNvPr id="19" name="Прямоугольник 18"/>
          <p:cNvSpPr/>
          <p:nvPr/>
        </p:nvSpPr>
        <p:spPr>
          <a:xfrm>
            <a:off x="8358214" y="5657671"/>
            <a:ext cx="785786" cy="1200329"/>
          </a:xfrm>
          <a:prstGeom prst="rect">
            <a:avLst/>
          </a:prstGeom>
        </p:spPr>
        <p:txBody>
          <a:bodyPr wrap="square">
            <a:spAutoFit/>
          </a:bodyPr>
          <a:lstStyle/>
          <a:p>
            <a:r>
              <a:rPr lang="uk-UA" sz="7200" b="1" dirty="0" smtClean="0">
                <a:solidFill>
                  <a:srgbClr val="FF0000"/>
                </a:solidFill>
                <a:sym typeface="Wingdings 2"/>
              </a:rPr>
              <a:t></a:t>
            </a:r>
            <a:endParaRPr lang="ru-RU" sz="4800" b="1" dirty="0">
              <a:solidFill>
                <a:srgbClr val="FF0000"/>
              </a:solidFill>
            </a:endParaRPr>
          </a:p>
        </p:txBody>
      </p:sp>
      <p:sp>
        <p:nvSpPr>
          <p:cNvPr id="26" name="Дуга 25"/>
          <p:cNvSpPr/>
          <p:nvPr/>
        </p:nvSpPr>
        <p:spPr>
          <a:xfrm>
            <a:off x="214282" y="5214950"/>
            <a:ext cx="500066" cy="571504"/>
          </a:xfrm>
          <a:prstGeom prst="arc">
            <a:avLst/>
          </a:prstGeom>
          <a:ln>
            <a:solidFill>
              <a:srgbClr val="2E6B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28" name="Заголовок 1"/>
          <p:cNvSpPr>
            <a:spLocks noGrp="1"/>
          </p:cNvSpPr>
          <p:nvPr>
            <p:ph type="title"/>
          </p:nvPr>
        </p:nvSpPr>
        <p:spPr>
          <a:xfrm>
            <a:off x="214282" y="0"/>
            <a:ext cx="6615130" cy="1143000"/>
          </a:xfrm>
          <a:effectLst>
            <a:outerShdw blurRad="50800" dist="38100" dir="5400000" algn="t" rotWithShape="0">
              <a:prstClr val="black">
                <a:alpha val="40000"/>
              </a:prstClr>
            </a:outerShdw>
          </a:effectLst>
        </p:spPr>
        <p:txBody>
          <a:bodyPr/>
          <a:lstStyle/>
          <a:p>
            <a:r>
              <a:rPr lang="uk-UA" sz="6000" b="1" dirty="0" smtClean="0">
                <a:solidFill>
                  <a:srgbClr val="2E6B70"/>
                </a:solidFill>
                <a:latin typeface="Times New Roman" pitchFamily="18" charset="0"/>
                <a:cs typeface="Times New Roman" pitchFamily="18" charset="0"/>
              </a:rPr>
              <a:t>Бліц- опитування</a:t>
            </a:r>
            <a:endParaRPr lang="ru-RU" sz="6000" b="1" dirty="0">
              <a:solidFill>
                <a:srgbClr val="2E6B7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linds(horizontal)">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linds(horizontal)">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blinds(horizontal)">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1" grpId="0"/>
      <p:bldP spid="12" grpId="0"/>
      <p:bldP spid="16" grpId="0"/>
      <p:bldP spid="17" grpId="0"/>
      <p:bldP spid="18"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2"/>
          <p:cNvSpPr txBox="1">
            <a:spLocks/>
          </p:cNvSpPr>
          <p:nvPr/>
        </p:nvSpPr>
        <p:spPr bwMode="auto">
          <a:xfrm>
            <a:off x="0" y="1357298"/>
            <a:ext cx="9144000" cy="164307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fontAlgn="base">
              <a:spcBef>
                <a:spcPct val="20000"/>
              </a:spcBef>
              <a:spcAft>
                <a:spcPct val="0"/>
              </a:spcAft>
            </a:pPr>
            <a:r>
              <a:rPr lang="uk-UA" sz="2800" dirty="0" smtClean="0"/>
              <a:t>     9. Точка </a:t>
            </a:r>
            <a:r>
              <a:rPr lang="en-US" sz="2800" b="1" i="1" dirty="0">
                <a:latin typeface="Times New Roman" pitchFamily="18" charset="0"/>
                <a:cs typeface="Times New Roman" pitchFamily="18" charset="0"/>
              </a:rPr>
              <a:t>S</a:t>
            </a:r>
            <a:r>
              <a:rPr lang="en-US" sz="2800" dirty="0"/>
              <a:t> </a:t>
            </a:r>
            <a:r>
              <a:rPr lang="uk-UA" sz="2800" dirty="0"/>
              <a:t>лежить поза площиною трикутника </a:t>
            </a:r>
            <a:r>
              <a:rPr lang="uk-UA" sz="2800" b="1" i="1" dirty="0">
                <a:latin typeface="Times New Roman" pitchFamily="18" charset="0"/>
                <a:cs typeface="Times New Roman" pitchFamily="18" charset="0"/>
              </a:rPr>
              <a:t>АВС</a:t>
            </a:r>
            <a:r>
              <a:rPr lang="uk-UA" sz="2800" dirty="0"/>
              <a:t>, </a:t>
            </a:r>
            <a:r>
              <a:rPr lang="uk-UA" sz="2800" dirty="0" smtClean="0"/>
              <a:t> причому </a:t>
            </a:r>
            <a:r>
              <a:rPr lang="en-US" sz="2800" b="1" i="1" dirty="0">
                <a:latin typeface="Times New Roman" pitchFamily="18" charset="0"/>
                <a:cs typeface="Times New Roman" pitchFamily="18" charset="0"/>
              </a:rPr>
              <a:t>S</a:t>
            </a:r>
            <a:r>
              <a:rPr lang="uk-UA" sz="2800" b="1" i="1" dirty="0" smtClean="0">
                <a:latin typeface="Times New Roman" pitchFamily="18" charset="0"/>
                <a:cs typeface="Times New Roman" pitchFamily="18" charset="0"/>
              </a:rPr>
              <a:t>А</a:t>
            </a:r>
            <a:r>
              <a:rPr lang="uk-UA" sz="2800" dirty="0" smtClean="0"/>
              <a:t> </a:t>
            </a:r>
            <a:r>
              <a:rPr lang="uk-UA" sz="2800" dirty="0" smtClean="0">
                <a:sym typeface="Symbol"/>
              </a:rPr>
              <a:t> </a:t>
            </a:r>
            <a:r>
              <a:rPr lang="uk-UA" sz="2800" b="1" i="1" dirty="0" smtClean="0">
                <a:latin typeface="Times New Roman" pitchFamily="18" charset="0"/>
                <a:cs typeface="Times New Roman" pitchFamily="18" charset="0"/>
              </a:rPr>
              <a:t>АС</a:t>
            </a:r>
            <a:r>
              <a:rPr lang="uk-UA" sz="2800" dirty="0"/>
              <a:t>, </a:t>
            </a:r>
            <a:r>
              <a:rPr lang="uk-UA" sz="2800" b="1" i="1" dirty="0" smtClean="0">
                <a:latin typeface="Times New Roman" pitchFamily="18" charset="0"/>
                <a:cs typeface="Times New Roman" pitchFamily="18" charset="0"/>
              </a:rPr>
              <a:t>АВ</a:t>
            </a:r>
            <a:r>
              <a:rPr lang="uk-UA" sz="2800" dirty="0" smtClean="0"/>
              <a:t> </a:t>
            </a:r>
            <a:r>
              <a:rPr lang="uk-UA" sz="2800" dirty="0" smtClean="0">
                <a:sym typeface="Symbol"/>
              </a:rPr>
              <a:t> </a:t>
            </a:r>
            <a:r>
              <a:rPr lang="uk-UA" sz="2800" b="1" i="1" dirty="0" smtClean="0">
                <a:latin typeface="Times New Roman" pitchFamily="18" charset="0"/>
                <a:cs typeface="Times New Roman" pitchFamily="18" charset="0"/>
              </a:rPr>
              <a:t>АС</a:t>
            </a:r>
            <a:r>
              <a:rPr lang="uk-UA" sz="2800" dirty="0"/>
              <a:t>, </a:t>
            </a:r>
            <a:r>
              <a:rPr lang="en-US" sz="2800" b="1" i="1" dirty="0">
                <a:latin typeface="Times New Roman" pitchFamily="18" charset="0"/>
                <a:cs typeface="Times New Roman" pitchFamily="18" charset="0"/>
              </a:rPr>
              <a:t>S</a:t>
            </a:r>
            <a:r>
              <a:rPr lang="uk-UA" sz="2800" b="1" i="1" dirty="0">
                <a:latin typeface="Times New Roman" pitchFamily="18" charset="0"/>
                <a:cs typeface="Times New Roman" pitchFamily="18" charset="0"/>
              </a:rPr>
              <a:t>А</a:t>
            </a:r>
            <a:r>
              <a:rPr lang="uk-UA" sz="2800" dirty="0"/>
              <a:t> = </a:t>
            </a:r>
            <a:r>
              <a:rPr lang="en-US" sz="2800" b="1" i="1" dirty="0">
                <a:latin typeface="Times New Roman" pitchFamily="18" charset="0"/>
                <a:cs typeface="Times New Roman" pitchFamily="18" charset="0"/>
              </a:rPr>
              <a:t>S</a:t>
            </a:r>
            <a:r>
              <a:rPr lang="uk-UA" sz="2800" b="1" i="1" dirty="0">
                <a:latin typeface="Times New Roman" pitchFamily="18" charset="0"/>
                <a:cs typeface="Times New Roman" pitchFamily="18" charset="0"/>
              </a:rPr>
              <a:t>В</a:t>
            </a:r>
            <a:r>
              <a:rPr lang="uk-UA" sz="2800" dirty="0"/>
              <a:t> = </a:t>
            </a:r>
            <a:r>
              <a:rPr lang="uk-UA" sz="2800" b="1" i="1" dirty="0">
                <a:latin typeface="Times New Roman" pitchFamily="18" charset="0"/>
                <a:cs typeface="Times New Roman" pitchFamily="18" charset="0"/>
              </a:rPr>
              <a:t>АВ</a:t>
            </a:r>
            <a:r>
              <a:rPr lang="uk-UA" sz="2800" dirty="0"/>
              <a:t>. </a:t>
            </a:r>
            <a:r>
              <a:rPr lang="uk-UA" sz="2800" dirty="0" smtClean="0"/>
              <a:t>   Які </a:t>
            </a:r>
            <a:r>
              <a:rPr lang="uk-UA" sz="2800" dirty="0"/>
              <a:t>з наведених тверджень правильні, а які -  неправильні:</a:t>
            </a: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6" name="Содержимое 2"/>
          <p:cNvSpPr txBox="1">
            <a:spLocks/>
          </p:cNvSpPr>
          <p:nvPr/>
        </p:nvSpPr>
        <p:spPr bwMode="auto">
          <a:xfrm>
            <a:off x="3643306" y="3000372"/>
            <a:ext cx="5500694" cy="10001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fontAlgn="base">
              <a:spcBef>
                <a:spcPct val="20000"/>
              </a:spcBef>
              <a:spcAft>
                <a:spcPct val="0"/>
              </a:spcAft>
            </a:pPr>
            <a:r>
              <a:rPr lang="uk-UA" sz="2800" dirty="0" smtClean="0"/>
              <a:t>1) пряма </a:t>
            </a:r>
            <a:r>
              <a:rPr lang="en-US" sz="2800" b="1" i="1" dirty="0">
                <a:latin typeface="Times New Roman" pitchFamily="18" charset="0"/>
                <a:cs typeface="Times New Roman" pitchFamily="18" charset="0"/>
              </a:rPr>
              <a:t>S</a:t>
            </a:r>
            <a:r>
              <a:rPr lang="uk-UA" sz="2800" b="1" i="1" dirty="0">
                <a:latin typeface="Times New Roman" pitchFamily="18" charset="0"/>
                <a:cs typeface="Times New Roman" pitchFamily="18" charset="0"/>
              </a:rPr>
              <a:t>А</a:t>
            </a:r>
            <a:r>
              <a:rPr lang="uk-UA" sz="2800" dirty="0"/>
              <a:t> не перпендикулярна до площини </a:t>
            </a:r>
            <a:r>
              <a:rPr lang="uk-UA" sz="2800" b="1" i="1" dirty="0">
                <a:latin typeface="Times New Roman" pitchFamily="18" charset="0"/>
                <a:cs typeface="Times New Roman" pitchFamily="18" charset="0"/>
              </a:rPr>
              <a:t>АВС</a:t>
            </a:r>
            <a:r>
              <a:rPr lang="uk-UA" sz="2800" dirty="0" smtClean="0"/>
              <a:t>;</a:t>
            </a: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0" name="Содержимое 2"/>
          <p:cNvSpPr txBox="1">
            <a:spLocks/>
          </p:cNvSpPr>
          <p:nvPr/>
        </p:nvSpPr>
        <p:spPr bwMode="auto">
          <a:xfrm>
            <a:off x="3643306" y="4000504"/>
            <a:ext cx="5500694" cy="10001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uk-UA" sz="2800" dirty="0" smtClean="0"/>
              <a:t>2) пряма </a:t>
            </a:r>
            <a:r>
              <a:rPr lang="uk-UA" sz="2800" b="1" i="1" dirty="0">
                <a:latin typeface="Times New Roman" pitchFamily="18" charset="0"/>
                <a:cs typeface="Times New Roman" pitchFamily="18" charset="0"/>
              </a:rPr>
              <a:t>АВ</a:t>
            </a:r>
            <a:r>
              <a:rPr lang="uk-UA" sz="2800" dirty="0"/>
              <a:t> перпендикулярна до площини </a:t>
            </a:r>
            <a:r>
              <a:rPr lang="en-US" sz="2800" b="1" i="1" dirty="0">
                <a:latin typeface="Times New Roman" pitchFamily="18" charset="0"/>
                <a:cs typeface="Times New Roman" pitchFamily="18" charset="0"/>
              </a:rPr>
              <a:t>S</a:t>
            </a:r>
            <a:r>
              <a:rPr lang="uk-UA" sz="2800" b="1" i="1" dirty="0" smtClean="0">
                <a:latin typeface="Times New Roman" pitchFamily="18" charset="0"/>
                <a:cs typeface="Times New Roman" pitchFamily="18" charset="0"/>
              </a:rPr>
              <a:t>АС</a:t>
            </a:r>
            <a:r>
              <a:rPr lang="uk-UA" sz="2800" dirty="0" smtClean="0"/>
              <a:t>;</a:t>
            </a:r>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1" name="Содержимое 2"/>
          <p:cNvSpPr txBox="1">
            <a:spLocks/>
          </p:cNvSpPr>
          <p:nvPr/>
        </p:nvSpPr>
        <p:spPr bwMode="auto">
          <a:xfrm>
            <a:off x="3643306" y="4929198"/>
            <a:ext cx="5500694" cy="10001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uk-UA" sz="2800" dirty="0" smtClean="0"/>
              <a:t>3) пряма </a:t>
            </a:r>
            <a:r>
              <a:rPr lang="uk-UA" sz="2800" b="1" i="1" dirty="0">
                <a:latin typeface="Times New Roman" pitchFamily="18" charset="0"/>
                <a:cs typeface="Times New Roman" pitchFamily="18" charset="0"/>
              </a:rPr>
              <a:t>АС</a:t>
            </a:r>
            <a:r>
              <a:rPr lang="uk-UA" sz="2800" dirty="0"/>
              <a:t> перпендикулярна до площини </a:t>
            </a:r>
            <a:r>
              <a:rPr lang="en-US" sz="2800" b="1" i="1" dirty="0">
                <a:latin typeface="Times New Roman" pitchFamily="18" charset="0"/>
                <a:cs typeface="Times New Roman" pitchFamily="18" charset="0"/>
              </a:rPr>
              <a:t>S</a:t>
            </a:r>
            <a:r>
              <a:rPr lang="uk-UA" sz="2800" b="1" i="1" dirty="0">
                <a:latin typeface="Times New Roman" pitchFamily="18" charset="0"/>
                <a:cs typeface="Times New Roman" pitchFamily="18" charset="0"/>
              </a:rPr>
              <a:t>АВ</a:t>
            </a:r>
            <a:r>
              <a:rPr lang="uk-UA" sz="2800" dirty="0"/>
              <a:t>;</a:t>
            </a:r>
            <a:endParaRPr lang="ru-RU" sz="2800" dirty="0"/>
          </a:p>
          <a:p>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2" name="Содержимое 2"/>
          <p:cNvSpPr txBox="1">
            <a:spLocks/>
          </p:cNvSpPr>
          <p:nvPr/>
        </p:nvSpPr>
        <p:spPr bwMode="auto">
          <a:xfrm>
            <a:off x="3643306" y="5857868"/>
            <a:ext cx="5500694" cy="10001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uk-UA" sz="2800" dirty="0" smtClean="0"/>
              <a:t>4) пряма </a:t>
            </a:r>
            <a:r>
              <a:rPr lang="uk-UA" sz="2800" b="1" i="1" dirty="0">
                <a:latin typeface="Times New Roman" pitchFamily="18" charset="0"/>
                <a:cs typeface="Times New Roman" pitchFamily="18" charset="0"/>
              </a:rPr>
              <a:t>ВС</a:t>
            </a:r>
            <a:r>
              <a:rPr lang="uk-UA" sz="2800" dirty="0"/>
              <a:t> перпендикулярна до площини </a:t>
            </a:r>
            <a:r>
              <a:rPr lang="uk-UA" sz="2800" b="1" i="1" dirty="0">
                <a:latin typeface="Times New Roman" pitchFamily="18" charset="0"/>
                <a:cs typeface="Times New Roman" pitchFamily="18" charset="0"/>
              </a:rPr>
              <a:t>А</a:t>
            </a:r>
            <a:r>
              <a:rPr lang="en-US" sz="2800" b="1" i="1" dirty="0">
                <a:latin typeface="Times New Roman" pitchFamily="18" charset="0"/>
                <a:cs typeface="Times New Roman" pitchFamily="18" charset="0"/>
              </a:rPr>
              <a:t>S</a:t>
            </a:r>
            <a:r>
              <a:rPr lang="uk-UA" sz="2800" b="1" i="1" dirty="0">
                <a:latin typeface="Times New Roman" pitchFamily="18" charset="0"/>
                <a:cs typeface="Times New Roman" pitchFamily="18" charset="0"/>
              </a:rPr>
              <a:t>С</a:t>
            </a:r>
            <a:r>
              <a:rPr lang="uk-UA" sz="2800" dirty="0"/>
              <a:t>?</a:t>
            </a:r>
            <a:endParaRPr lang="ru-RU" sz="2800" dirty="0"/>
          </a:p>
          <a:p>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0" name="Содержимое 2"/>
          <p:cNvSpPr txBox="1">
            <a:spLocks/>
          </p:cNvSpPr>
          <p:nvPr/>
        </p:nvSpPr>
        <p:spPr bwMode="auto">
          <a:xfrm>
            <a:off x="3000364" y="2786058"/>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en-US" sz="2800" b="1" i="1" dirty="0" smtClean="0">
                <a:solidFill>
                  <a:schemeClr val="accent1">
                    <a:lumMod val="25000"/>
                  </a:schemeClr>
                </a:solidFill>
                <a:latin typeface="Times New Roman" pitchFamily="18" charset="0"/>
                <a:cs typeface="Times New Roman" pitchFamily="18" charset="0"/>
              </a:rPr>
              <a:t>S</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2" name="Содержимое 2"/>
          <p:cNvSpPr txBox="1">
            <a:spLocks/>
          </p:cNvSpPr>
          <p:nvPr/>
        </p:nvSpPr>
        <p:spPr bwMode="auto">
          <a:xfrm>
            <a:off x="3071802" y="5929330"/>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В</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3" name="Содержимое 2"/>
          <p:cNvSpPr txBox="1">
            <a:spLocks/>
          </p:cNvSpPr>
          <p:nvPr/>
        </p:nvSpPr>
        <p:spPr bwMode="auto">
          <a:xfrm>
            <a:off x="1857356" y="3786190"/>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А</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5" name="Содержимое 2"/>
          <p:cNvSpPr txBox="1">
            <a:spLocks/>
          </p:cNvSpPr>
          <p:nvPr/>
        </p:nvSpPr>
        <p:spPr bwMode="auto">
          <a:xfrm>
            <a:off x="214282" y="4000504"/>
            <a:ext cx="428660" cy="5000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С</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6" name="Равнобедренный треугольник 15"/>
          <p:cNvSpPr/>
          <p:nvPr/>
        </p:nvSpPr>
        <p:spPr>
          <a:xfrm rot="1573547">
            <a:off x="298494" y="4374294"/>
            <a:ext cx="3548629" cy="884448"/>
          </a:xfrm>
          <a:prstGeom prst="triangle">
            <a:avLst/>
          </a:prstGeom>
          <a:solidFill>
            <a:schemeClr val="bg2">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5" name="Прямая соединительная линия 14"/>
          <p:cNvCxnSpPr/>
          <p:nvPr/>
        </p:nvCxnSpPr>
        <p:spPr>
          <a:xfrm rot="5400000">
            <a:off x="2178827" y="3250405"/>
            <a:ext cx="1285884" cy="1071570"/>
          </a:xfrm>
          <a:prstGeom prst="line">
            <a:avLst/>
          </a:prstGeom>
          <a:ln w="34925">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3" name="Прямоугольник 12"/>
          <p:cNvSpPr/>
          <p:nvPr/>
        </p:nvSpPr>
        <p:spPr>
          <a:xfrm>
            <a:off x="8429652" y="2928934"/>
            <a:ext cx="498855" cy="1200329"/>
          </a:xfrm>
          <a:prstGeom prst="rect">
            <a:avLst/>
          </a:prstGeom>
        </p:spPr>
        <p:txBody>
          <a:bodyPr wrap="square">
            <a:spAutoFit/>
          </a:bodyPr>
          <a:lstStyle/>
          <a:p>
            <a:r>
              <a:rPr lang="uk-UA" sz="7200" b="1" dirty="0" smtClean="0">
                <a:solidFill>
                  <a:srgbClr val="FF0000"/>
                </a:solidFill>
                <a:sym typeface="Wingdings 2"/>
              </a:rPr>
              <a:t></a:t>
            </a:r>
            <a:endParaRPr lang="ru-RU" sz="4800" b="1" dirty="0">
              <a:solidFill>
                <a:srgbClr val="FF0000"/>
              </a:solidFill>
            </a:endParaRPr>
          </a:p>
        </p:txBody>
      </p:sp>
      <p:sp>
        <p:nvSpPr>
          <p:cNvPr id="14" name="Прямоугольник 13"/>
          <p:cNvSpPr/>
          <p:nvPr/>
        </p:nvSpPr>
        <p:spPr>
          <a:xfrm>
            <a:off x="8358214" y="4786322"/>
            <a:ext cx="498855" cy="1200329"/>
          </a:xfrm>
          <a:prstGeom prst="rect">
            <a:avLst/>
          </a:prstGeom>
        </p:spPr>
        <p:txBody>
          <a:bodyPr wrap="square">
            <a:spAutoFit/>
          </a:bodyPr>
          <a:lstStyle/>
          <a:p>
            <a:r>
              <a:rPr lang="uk-UA" sz="7200" b="1" dirty="0" smtClean="0">
                <a:solidFill>
                  <a:srgbClr val="FF0000"/>
                </a:solidFill>
                <a:sym typeface="Wingdings 2"/>
              </a:rPr>
              <a:t></a:t>
            </a:r>
            <a:endParaRPr lang="ru-RU" sz="4800" b="1" dirty="0">
              <a:solidFill>
                <a:srgbClr val="FF0000"/>
              </a:solidFill>
            </a:endParaRPr>
          </a:p>
        </p:txBody>
      </p:sp>
      <p:sp>
        <p:nvSpPr>
          <p:cNvPr id="17" name="Дуга 16"/>
          <p:cNvSpPr/>
          <p:nvPr/>
        </p:nvSpPr>
        <p:spPr>
          <a:xfrm>
            <a:off x="2143108" y="4214818"/>
            <a:ext cx="428628" cy="571504"/>
          </a:xfrm>
          <a:prstGeom prst="arc">
            <a:avLst>
              <a:gd name="adj1" fmla="val 16200000"/>
              <a:gd name="adj2" fmla="val 2999344"/>
            </a:avLst>
          </a:prstGeom>
          <a:ln>
            <a:solidFill>
              <a:srgbClr val="2E6B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9" name="Содержимое 2"/>
          <p:cNvSpPr txBox="1">
            <a:spLocks/>
          </p:cNvSpPr>
          <p:nvPr/>
        </p:nvSpPr>
        <p:spPr bwMode="auto">
          <a:xfrm>
            <a:off x="2500298" y="4143380"/>
            <a:ext cx="714380" cy="4286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en-US" sz="2400" b="1" i="1" dirty="0" smtClean="0">
                <a:solidFill>
                  <a:schemeClr val="accent1">
                    <a:lumMod val="25000"/>
                  </a:schemeClr>
                </a:solidFill>
                <a:latin typeface="Times New Roman" pitchFamily="18" charset="0"/>
                <a:cs typeface="Times New Roman" pitchFamily="18" charset="0"/>
              </a:rPr>
              <a:t>60°</a:t>
            </a:r>
            <a:endParaRPr kumimoji="0" lang="ru-RU" sz="24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cxnSp>
        <p:nvCxnSpPr>
          <p:cNvPr id="21" name="Прямая соединительная линия 20"/>
          <p:cNvCxnSpPr/>
          <p:nvPr/>
        </p:nvCxnSpPr>
        <p:spPr>
          <a:xfrm>
            <a:off x="2071670" y="4214818"/>
            <a:ext cx="285752"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rot="5400000" flipH="1" flipV="1">
            <a:off x="1928794" y="4286256"/>
            <a:ext cx="214314" cy="71438"/>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p:nvPr/>
        </p:nvCxnSpPr>
        <p:spPr>
          <a:xfrm>
            <a:off x="2143108" y="4714884"/>
            <a:ext cx="285752"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Прямая соединительная линия 27"/>
          <p:cNvCxnSpPr/>
          <p:nvPr/>
        </p:nvCxnSpPr>
        <p:spPr>
          <a:xfrm rot="16200000" flipH="1">
            <a:off x="1928794" y="4500570"/>
            <a:ext cx="285752" cy="142876"/>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0" name="Прямоугольник 29"/>
          <p:cNvSpPr/>
          <p:nvPr/>
        </p:nvSpPr>
        <p:spPr>
          <a:xfrm>
            <a:off x="8358214" y="5750004"/>
            <a:ext cx="642974" cy="1107996"/>
          </a:xfrm>
          <a:prstGeom prst="rect">
            <a:avLst/>
          </a:prstGeom>
        </p:spPr>
        <p:txBody>
          <a:bodyPr wrap="square">
            <a:spAutoFit/>
          </a:bodyPr>
          <a:lstStyle/>
          <a:p>
            <a:r>
              <a:rPr lang="uk-UA" sz="6600" dirty="0" smtClean="0">
                <a:solidFill>
                  <a:srgbClr val="FF0000"/>
                </a:solidFill>
                <a:sym typeface="Wingdings 2"/>
              </a:rPr>
              <a:t></a:t>
            </a:r>
            <a:endParaRPr lang="ru-RU" sz="6600" dirty="0"/>
          </a:p>
        </p:txBody>
      </p:sp>
      <p:sp>
        <p:nvSpPr>
          <p:cNvPr id="31" name="Прямоугольник 30"/>
          <p:cNvSpPr/>
          <p:nvPr/>
        </p:nvSpPr>
        <p:spPr>
          <a:xfrm>
            <a:off x="8358214" y="3857628"/>
            <a:ext cx="642974" cy="1107996"/>
          </a:xfrm>
          <a:prstGeom prst="rect">
            <a:avLst/>
          </a:prstGeom>
        </p:spPr>
        <p:txBody>
          <a:bodyPr wrap="square">
            <a:spAutoFit/>
          </a:bodyPr>
          <a:lstStyle/>
          <a:p>
            <a:r>
              <a:rPr lang="uk-UA" sz="6600" dirty="0" smtClean="0">
                <a:solidFill>
                  <a:srgbClr val="FF0000"/>
                </a:solidFill>
                <a:sym typeface="Wingdings 2"/>
              </a:rPr>
              <a:t></a:t>
            </a:r>
            <a:endParaRPr lang="ru-RU" sz="6600" dirty="0"/>
          </a:p>
        </p:txBody>
      </p:sp>
      <p:sp>
        <p:nvSpPr>
          <p:cNvPr id="29" name="Заголовок 1"/>
          <p:cNvSpPr>
            <a:spLocks noGrp="1"/>
          </p:cNvSpPr>
          <p:nvPr>
            <p:ph type="title"/>
          </p:nvPr>
        </p:nvSpPr>
        <p:spPr>
          <a:xfrm>
            <a:off x="214282" y="0"/>
            <a:ext cx="6615130" cy="1143000"/>
          </a:xfrm>
          <a:effectLst>
            <a:outerShdw blurRad="50800" dist="38100" dir="5400000" algn="t" rotWithShape="0">
              <a:prstClr val="black">
                <a:alpha val="40000"/>
              </a:prstClr>
            </a:outerShdw>
          </a:effectLst>
        </p:spPr>
        <p:txBody>
          <a:bodyPr/>
          <a:lstStyle/>
          <a:p>
            <a:r>
              <a:rPr lang="uk-UA" sz="6000" b="1" dirty="0" smtClean="0">
                <a:solidFill>
                  <a:srgbClr val="2E6B70"/>
                </a:solidFill>
                <a:latin typeface="Times New Roman" pitchFamily="18" charset="0"/>
                <a:cs typeface="Times New Roman" pitchFamily="18" charset="0"/>
              </a:rPr>
              <a:t>Бліц- опитування</a:t>
            </a:r>
            <a:endParaRPr lang="ru-RU" sz="6000" b="1" dirty="0">
              <a:solidFill>
                <a:srgbClr val="2E6B7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linds(horizontal)">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1"/>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blinds(horizontal)">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blinds(horizontal)">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1" grpId="0"/>
      <p:bldP spid="12" grpId="0"/>
      <p:bldP spid="13" grpId="0"/>
      <p:bldP spid="14" grpId="0"/>
      <p:bldP spid="19" grpId="0"/>
      <p:bldP spid="30" grpId="0"/>
      <p:bldP spid="3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642918"/>
          </a:xfrm>
          <a:effectLst>
            <a:outerShdw blurRad="50800" dist="38100" dir="5400000" algn="t" rotWithShape="0">
              <a:prstClr val="black">
                <a:alpha val="40000"/>
              </a:prstClr>
            </a:outerShdw>
          </a:effectLst>
        </p:spPr>
        <p:txBody>
          <a:bodyPr/>
          <a:lstStyle/>
          <a:p>
            <a:r>
              <a:rPr lang="uk-UA" b="1" dirty="0" smtClean="0">
                <a:solidFill>
                  <a:srgbClr val="2E6B70"/>
                </a:solidFill>
              </a:rPr>
              <a:t>Математичний диктант</a:t>
            </a:r>
            <a:endParaRPr lang="ru-RU" b="1" dirty="0">
              <a:solidFill>
                <a:srgbClr val="2E6B70"/>
              </a:solidFill>
            </a:endParaRPr>
          </a:p>
        </p:txBody>
      </p:sp>
      <p:sp>
        <p:nvSpPr>
          <p:cNvPr id="8" name="Содержимое 2"/>
          <p:cNvSpPr txBox="1">
            <a:spLocks/>
          </p:cNvSpPr>
          <p:nvPr/>
        </p:nvSpPr>
        <p:spPr bwMode="auto">
          <a:xfrm>
            <a:off x="3000364" y="1071546"/>
            <a:ext cx="6143636" cy="10001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z="2800" kern="0" dirty="0" smtClean="0"/>
              <a:t>1) </a:t>
            </a:r>
            <a:r>
              <a:rPr lang="uk-UA" sz="2400" dirty="0" smtClean="0"/>
              <a:t>площину</a:t>
            </a:r>
            <a:r>
              <a:rPr lang="uk-UA" sz="2400" dirty="0"/>
              <a:t>, яка проходить через точку </a:t>
            </a:r>
            <a:r>
              <a:rPr lang="uk-UA" sz="2400" b="1" i="1" dirty="0">
                <a:latin typeface="Times New Roman" pitchFamily="18" charset="0"/>
                <a:cs typeface="Times New Roman" pitchFamily="18" charset="0"/>
              </a:rPr>
              <a:t>М </a:t>
            </a:r>
            <a:r>
              <a:rPr lang="uk-UA" sz="2400" dirty="0"/>
              <a:t>прямої </a:t>
            </a:r>
            <a:r>
              <a:rPr lang="uk-UA" sz="2400" b="1" i="1" dirty="0">
                <a:latin typeface="Times New Roman" pitchFamily="18" charset="0"/>
                <a:cs typeface="Times New Roman" pitchFamily="18" charset="0"/>
              </a:rPr>
              <a:t>АМ</a:t>
            </a:r>
            <a:r>
              <a:rPr lang="uk-UA" sz="2400" dirty="0"/>
              <a:t> і </a:t>
            </a:r>
            <a:r>
              <a:rPr lang="uk-UA" sz="2400" dirty="0" smtClean="0"/>
              <a:t>перпендикулярна </a:t>
            </a:r>
            <a:r>
              <a:rPr lang="uk-UA" sz="2400" dirty="0"/>
              <a:t>до неї;</a:t>
            </a:r>
            <a:endParaRPr lang="ru-RU" sz="24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9" name="Содержимое 2"/>
          <p:cNvSpPr txBox="1">
            <a:spLocks/>
          </p:cNvSpPr>
          <p:nvPr/>
        </p:nvSpPr>
        <p:spPr bwMode="auto">
          <a:xfrm>
            <a:off x="0" y="1000108"/>
            <a:ext cx="2428860" cy="9286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tabLst/>
              <a:defRPr/>
            </a:pPr>
            <a:r>
              <a:rPr kumimoji="0" lang="uk-UA" sz="2200" b="0" i="0" u="none" strike="noStrike" kern="0" cap="none" spc="0" normalizeH="0" baseline="0" noProof="0" dirty="0" smtClean="0">
                <a:ln>
                  <a:noFill/>
                </a:ln>
                <a:solidFill>
                  <a:schemeClr val="tx1"/>
                </a:solidFill>
                <a:effectLst/>
                <a:uLnTx/>
                <a:uFillTx/>
                <a:latin typeface="+mn-lt"/>
                <a:ea typeface="+mn-ea"/>
                <a:cs typeface="+mn-cs"/>
              </a:rPr>
              <a:t>     Користуючись зображенням, запишіть:</a:t>
            </a:r>
            <a:endParaRPr kumimoji="0" lang="ru-RU" sz="22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0" name="Куб 9"/>
          <p:cNvSpPr/>
          <p:nvPr/>
        </p:nvSpPr>
        <p:spPr>
          <a:xfrm>
            <a:off x="357158" y="2357430"/>
            <a:ext cx="2214578" cy="3143272"/>
          </a:xfrm>
          <a:prstGeom prst="cube">
            <a:avLst/>
          </a:prstGeom>
          <a:solidFill>
            <a:schemeClr val="bg2">
              <a:lumMod val="75000"/>
            </a:schemeClr>
          </a:solid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Содержимое 2"/>
          <p:cNvSpPr txBox="1">
            <a:spLocks/>
          </p:cNvSpPr>
          <p:nvPr/>
        </p:nvSpPr>
        <p:spPr bwMode="auto">
          <a:xfrm>
            <a:off x="3000364" y="2000240"/>
            <a:ext cx="6143636" cy="10001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z="2800" kern="0" dirty="0"/>
              <a:t>2</a:t>
            </a:r>
            <a:r>
              <a:rPr lang="uk-UA" sz="2800" kern="0" dirty="0" smtClean="0"/>
              <a:t>) </a:t>
            </a:r>
            <a:r>
              <a:rPr lang="uk-UA" sz="2400" dirty="0" smtClean="0"/>
              <a:t>пряму</a:t>
            </a:r>
            <a:r>
              <a:rPr lang="uk-UA" sz="2400" dirty="0"/>
              <a:t>, яка перпендикулярна до площини </a:t>
            </a:r>
            <a:r>
              <a:rPr lang="uk-UA" sz="2400" b="1" i="1" dirty="0">
                <a:latin typeface="Times New Roman" pitchFamily="18" charset="0"/>
                <a:cs typeface="Times New Roman" pitchFamily="18" charset="0"/>
              </a:rPr>
              <a:t>АВС</a:t>
            </a:r>
            <a:r>
              <a:rPr lang="uk-UA" sz="2400" dirty="0"/>
              <a:t> і проходить </a:t>
            </a:r>
            <a:r>
              <a:rPr lang="uk-UA" sz="2400" dirty="0" smtClean="0"/>
              <a:t>через </a:t>
            </a:r>
            <a:r>
              <a:rPr lang="uk-UA" sz="2400" dirty="0"/>
              <a:t>точку </a:t>
            </a:r>
            <a:r>
              <a:rPr lang="uk-UA" sz="2400" b="1" i="1" dirty="0">
                <a:latin typeface="Times New Roman" pitchFamily="18" charset="0"/>
                <a:cs typeface="Times New Roman" pitchFamily="18" charset="0"/>
              </a:rPr>
              <a:t>D</a:t>
            </a:r>
            <a:r>
              <a:rPr lang="uk-UA" sz="2400" dirty="0"/>
              <a:t>;</a:t>
            </a:r>
            <a:endParaRPr lang="ru-RU" sz="2400" dirty="0"/>
          </a:p>
          <a:p>
            <a:pPr lvl="0"/>
            <a:endParaRPr lang="ru-RU" sz="24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4" name="Содержимое 2"/>
          <p:cNvSpPr txBox="1">
            <a:spLocks/>
          </p:cNvSpPr>
          <p:nvPr/>
        </p:nvSpPr>
        <p:spPr bwMode="auto">
          <a:xfrm>
            <a:off x="3000364" y="2928934"/>
            <a:ext cx="6143636" cy="8572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z="2800" kern="0" dirty="0"/>
              <a:t>3</a:t>
            </a:r>
            <a:r>
              <a:rPr lang="uk-UA" sz="2800" kern="0" dirty="0" smtClean="0"/>
              <a:t>) </a:t>
            </a:r>
            <a:r>
              <a:rPr lang="uk-UA" sz="2400" dirty="0"/>
              <a:t>пряму, яка перпендикулярна до площини </a:t>
            </a:r>
            <a:r>
              <a:rPr lang="uk-UA" sz="2400" b="1" i="1" dirty="0">
                <a:latin typeface="Times New Roman" pitchFamily="18" charset="0"/>
                <a:cs typeface="Times New Roman" pitchFamily="18" charset="0"/>
              </a:rPr>
              <a:t>АВС</a:t>
            </a:r>
            <a:r>
              <a:rPr lang="uk-UA" sz="2400" dirty="0"/>
              <a:t> і проходить </a:t>
            </a:r>
            <a:r>
              <a:rPr lang="uk-UA" sz="2400" dirty="0" smtClean="0"/>
              <a:t>через </a:t>
            </a:r>
            <a:r>
              <a:rPr lang="uk-UA" sz="2400" dirty="0"/>
              <a:t>точку </a:t>
            </a:r>
            <a:r>
              <a:rPr lang="uk-UA" sz="2400" b="1" i="1" dirty="0">
                <a:latin typeface="Times New Roman" pitchFamily="18" charset="0"/>
                <a:cs typeface="Times New Roman" pitchFamily="18" charset="0"/>
              </a:rPr>
              <a:t>N</a:t>
            </a:r>
            <a:r>
              <a:rPr lang="uk-UA" sz="2400" dirty="0"/>
              <a:t>;</a:t>
            </a:r>
            <a:endParaRPr lang="ru-RU" sz="2400" dirty="0"/>
          </a:p>
          <a:p>
            <a:pPr lvl="0"/>
            <a:endParaRPr lang="ru-RU" sz="24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5" name="Содержимое 2"/>
          <p:cNvSpPr txBox="1">
            <a:spLocks/>
          </p:cNvSpPr>
          <p:nvPr/>
        </p:nvSpPr>
        <p:spPr bwMode="auto">
          <a:xfrm>
            <a:off x="3000364" y="4000504"/>
            <a:ext cx="6143636" cy="78581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uk-UA" sz="2800" kern="0" dirty="0"/>
              <a:t>4</a:t>
            </a:r>
            <a:r>
              <a:rPr lang="uk-UA" sz="2800" kern="0" dirty="0" smtClean="0"/>
              <a:t>) </a:t>
            </a:r>
            <a:r>
              <a:rPr lang="uk-UA" sz="2400" dirty="0"/>
              <a:t>площину, яка перпендикулярна до прямої </a:t>
            </a:r>
            <a:r>
              <a:rPr lang="uk-UA" sz="2400" b="1" i="1" dirty="0">
                <a:latin typeface="Times New Roman" pitchFamily="18" charset="0"/>
                <a:cs typeface="Times New Roman" pitchFamily="18" charset="0"/>
              </a:rPr>
              <a:t>ВD</a:t>
            </a:r>
            <a:r>
              <a:rPr lang="uk-UA" sz="2400" dirty="0"/>
              <a:t>;</a:t>
            </a:r>
            <a:endParaRPr lang="ru-RU" sz="2400" dirty="0"/>
          </a:p>
          <a:p>
            <a:pPr lvl="0"/>
            <a:endParaRPr lang="ru-RU" sz="24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6" name="Содержимое 2"/>
          <p:cNvSpPr txBox="1">
            <a:spLocks/>
          </p:cNvSpPr>
          <p:nvPr/>
        </p:nvSpPr>
        <p:spPr bwMode="auto">
          <a:xfrm>
            <a:off x="3000364" y="4857760"/>
            <a:ext cx="6143636" cy="8572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uk-UA" sz="2800" kern="0" dirty="0"/>
              <a:t>5</a:t>
            </a:r>
            <a:r>
              <a:rPr lang="uk-UA" sz="2800" kern="0" dirty="0" smtClean="0"/>
              <a:t>) </a:t>
            </a:r>
            <a:r>
              <a:rPr lang="uk-UA" sz="2400" dirty="0" smtClean="0"/>
              <a:t>прямі</a:t>
            </a:r>
            <a:r>
              <a:rPr lang="uk-UA" sz="2400" dirty="0"/>
              <a:t>, які перпендикулярні до площини </a:t>
            </a:r>
            <a:r>
              <a:rPr lang="uk-UA" sz="2400" b="1" i="1" dirty="0">
                <a:latin typeface="Times New Roman" pitchFamily="18" charset="0"/>
                <a:cs typeface="Times New Roman" pitchFamily="18" charset="0"/>
              </a:rPr>
              <a:t>АМС</a:t>
            </a:r>
            <a:r>
              <a:rPr lang="uk-UA" sz="2400" dirty="0"/>
              <a:t>;</a:t>
            </a:r>
            <a:endParaRPr lang="ru-RU" sz="2400" dirty="0"/>
          </a:p>
          <a:p>
            <a:pPr lvl="0"/>
            <a:endParaRPr lang="ru-RU" sz="24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7" name="Содержимое 2"/>
          <p:cNvSpPr txBox="1">
            <a:spLocks/>
          </p:cNvSpPr>
          <p:nvPr/>
        </p:nvSpPr>
        <p:spPr bwMode="auto">
          <a:xfrm>
            <a:off x="3000364" y="5786454"/>
            <a:ext cx="6143636" cy="7858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r>
              <a:rPr lang="uk-UA" sz="2800" kern="0" dirty="0"/>
              <a:t>6</a:t>
            </a:r>
            <a:r>
              <a:rPr lang="uk-UA" sz="2800" kern="0" dirty="0" smtClean="0"/>
              <a:t>) </a:t>
            </a:r>
            <a:r>
              <a:rPr lang="uk-UA" sz="2400" dirty="0"/>
              <a:t>площини, які </a:t>
            </a:r>
            <a:r>
              <a:rPr lang="uk-UA" sz="2400" dirty="0" smtClean="0"/>
              <a:t>перпендикулярні </a:t>
            </a:r>
            <a:r>
              <a:rPr lang="uk-UA" sz="2400" dirty="0"/>
              <a:t>до прямої </a:t>
            </a:r>
            <a:r>
              <a:rPr lang="uk-UA" sz="2400" b="1" i="1" dirty="0">
                <a:latin typeface="Times New Roman" pitchFamily="18" charset="0"/>
                <a:cs typeface="Times New Roman" pitchFamily="18" charset="0"/>
              </a:rPr>
              <a:t>DС</a:t>
            </a:r>
            <a:r>
              <a:rPr lang="uk-UA" sz="2400" dirty="0"/>
              <a:t>.</a:t>
            </a:r>
            <a:endParaRPr lang="ru-RU" sz="2400" dirty="0"/>
          </a:p>
          <a:p>
            <a:pPr lvl="0"/>
            <a:endParaRPr lang="ru-RU" sz="24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cxnSp>
        <p:nvCxnSpPr>
          <p:cNvPr id="19" name="Прямая соединительная линия 18"/>
          <p:cNvCxnSpPr/>
          <p:nvPr/>
        </p:nvCxnSpPr>
        <p:spPr>
          <a:xfrm rot="5400000">
            <a:off x="-357222" y="3643314"/>
            <a:ext cx="2571768" cy="0"/>
          </a:xfrm>
          <a:prstGeom prst="line">
            <a:avLst/>
          </a:prstGeom>
          <a:ln w="38100">
            <a:solidFill>
              <a:schemeClr val="accent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p:nvPr/>
        </p:nvCxnSpPr>
        <p:spPr>
          <a:xfrm>
            <a:off x="928662" y="4929198"/>
            <a:ext cx="1571636" cy="0"/>
          </a:xfrm>
          <a:prstGeom prst="line">
            <a:avLst/>
          </a:prstGeom>
          <a:ln w="38100">
            <a:solidFill>
              <a:schemeClr val="accent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4" name="Прямая соединительная линия 33"/>
          <p:cNvCxnSpPr/>
          <p:nvPr/>
        </p:nvCxnSpPr>
        <p:spPr>
          <a:xfrm rot="5400000">
            <a:off x="357158" y="4929198"/>
            <a:ext cx="571504" cy="571504"/>
          </a:xfrm>
          <a:prstGeom prst="line">
            <a:avLst/>
          </a:prstGeom>
          <a:ln w="38100">
            <a:solidFill>
              <a:schemeClr val="accent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7" name="Содержимое 2"/>
          <p:cNvSpPr txBox="1">
            <a:spLocks/>
          </p:cNvSpPr>
          <p:nvPr/>
        </p:nvSpPr>
        <p:spPr bwMode="auto">
          <a:xfrm>
            <a:off x="0" y="5429264"/>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400" b="1" i="1" noProof="0" dirty="0">
                <a:solidFill>
                  <a:schemeClr val="accent1">
                    <a:lumMod val="25000"/>
                  </a:schemeClr>
                </a:solidFill>
                <a:latin typeface="Times New Roman" pitchFamily="18" charset="0"/>
                <a:cs typeface="Times New Roman" pitchFamily="18" charset="0"/>
              </a:rPr>
              <a:t>А</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38" name="Содержимое 2"/>
          <p:cNvSpPr txBox="1">
            <a:spLocks/>
          </p:cNvSpPr>
          <p:nvPr/>
        </p:nvSpPr>
        <p:spPr bwMode="auto">
          <a:xfrm>
            <a:off x="571472" y="4572008"/>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400" b="1" i="1" dirty="0" smtClean="0">
                <a:solidFill>
                  <a:schemeClr val="accent1">
                    <a:lumMod val="25000"/>
                  </a:schemeClr>
                </a:solidFill>
                <a:latin typeface="Times New Roman" pitchFamily="18" charset="0"/>
                <a:cs typeface="Times New Roman" pitchFamily="18" charset="0"/>
              </a:rPr>
              <a:t>В</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39" name="Содержимое 2"/>
          <p:cNvSpPr txBox="1">
            <a:spLocks/>
          </p:cNvSpPr>
          <p:nvPr/>
        </p:nvSpPr>
        <p:spPr bwMode="auto">
          <a:xfrm>
            <a:off x="0" y="2786058"/>
            <a:ext cx="357158"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400" b="1" i="1" dirty="0" smtClean="0">
                <a:solidFill>
                  <a:schemeClr val="accent1">
                    <a:lumMod val="25000"/>
                  </a:schemeClr>
                </a:solidFill>
                <a:latin typeface="Times New Roman" pitchFamily="18" charset="0"/>
                <a:cs typeface="Times New Roman" pitchFamily="18" charset="0"/>
              </a:rPr>
              <a:t>М</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40" name="Содержимое 2"/>
          <p:cNvSpPr txBox="1">
            <a:spLocks/>
          </p:cNvSpPr>
          <p:nvPr/>
        </p:nvSpPr>
        <p:spPr bwMode="auto">
          <a:xfrm>
            <a:off x="1785918" y="5429264"/>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400" b="1" i="1" noProof="0" dirty="0">
                <a:solidFill>
                  <a:schemeClr val="accent1">
                    <a:lumMod val="25000"/>
                  </a:schemeClr>
                </a:solidFill>
                <a:latin typeface="Times New Roman" pitchFamily="18" charset="0"/>
                <a:cs typeface="Times New Roman" pitchFamily="18" charset="0"/>
              </a:rPr>
              <a:t>D</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41" name="Содержимое 2"/>
          <p:cNvSpPr txBox="1">
            <a:spLocks/>
          </p:cNvSpPr>
          <p:nvPr/>
        </p:nvSpPr>
        <p:spPr bwMode="auto">
          <a:xfrm>
            <a:off x="2500298" y="4572008"/>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400" b="1" i="1" dirty="0" smtClean="0">
                <a:solidFill>
                  <a:schemeClr val="accent1">
                    <a:lumMod val="25000"/>
                  </a:schemeClr>
                </a:solidFill>
                <a:latin typeface="Times New Roman" pitchFamily="18" charset="0"/>
                <a:cs typeface="Times New Roman" pitchFamily="18" charset="0"/>
              </a:rPr>
              <a:t>С</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42" name="Содержимое 2"/>
          <p:cNvSpPr txBox="1">
            <a:spLocks/>
          </p:cNvSpPr>
          <p:nvPr/>
        </p:nvSpPr>
        <p:spPr bwMode="auto">
          <a:xfrm>
            <a:off x="2500298" y="1928802"/>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en-US" sz="2400" b="1" i="1" noProof="0" dirty="0" smtClean="0">
                <a:solidFill>
                  <a:schemeClr val="accent1">
                    <a:lumMod val="25000"/>
                  </a:schemeClr>
                </a:solidFill>
                <a:latin typeface="Times New Roman" pitchFamily="18" charset="0"/>
                <a:cs typeface="Times New Roman" pitchFamily="18" charset="0"/>
              </a:rPr>
              <a:t>L</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43" name="Содержимое 2"/>
          <p:cNvSpPr txBox="1">
            <a:spLocks/>
          </p:cNvSpPr>
          <p:nvPr/>
        </p:nvSpPr>
        <p:spPr bwMode="auto">
          <a:xfrm>
            <a:off x="714348" y="1928802"/>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en-US" sz="2400" b="1" i="1" noProof="0" dirty="0" smtClean="0">
                <a:solidFill>
                  <a:schemeClr val="accent1">
                    <a:lumMod val="25000"/>
                  </a:schemeClr>
                </a:solidFill>
                <a:latin typeface="Times New Roman" pitchFamily="18" charset="0"/>
                <a:cs typeface="Times New Roman" pitchFamily="18" charset="0"/>
              </a:rPr>
              <a:t>N</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44" name="Содержимое 2"/>
          <p:cNvSpPr txBox="1">
            <a:spLocks/>
          </p:cNvSpPr>
          <p:nvPr/>
        </p:nvSpPr>
        <p:spPr bwMode="auto">
          <a:xfrm>
            <a:off x="1714480" y="2857496"/>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en-US" sz="2400" b="1" i="1" noProof="0" dirty="0" smtClean="0">
                <a:solidFill>
                  <a:schemeClr val="accent1">
                    <a:lumMod val="25000"/>
                  </a:schemeClr>
                </a:solidFill>
                <a:latin typeface="Times New Roman" pitchFamily="18" charset="0"/>
                <a:cs typeface="Times New Roman" pitchFamily="18" charset="0"/>
              </a:rPr>
              <a:t>K</a:t>
            </a:r>
            <a:endParaRPr kumimoji="0" lang="ru-RU" sz="24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2" name="Прямоугольник 21"/>
          <p:cNvSpPr/>
          <p:nvPr/>
        </p:nvSpPr>
        <p:spPr>
          <a:xfrm>
            <a:off x="7786710" y="1785926"/>
            <a:ext cx="1357290" cy="461665"/>
          </a:xfrm>
          <a:prstGeom prst="rect">
            <a:avLst/>
          </a:prstGeom>
        </p:spPr>
        <p:txBody>
          <a:bodyPr wrap="square">
            <a:spAutoFit/>
          </a:bodyPr>
          <a:lstStyle/>
          <a:p>
            <a:r>
              <a:rPr lang="uk-UA" sz="2400" b="1" dirty="0" smtClean="0">
                <a:solidFill>
                  <a:srgbClr val="FF0000"/>
                </a:solidFill>
                <a:latin typeface="Times New Roman" pitchFamily="18" charset="0"/>
                <a:cs typeface="Times New Roman" pitchFamily="18" charset="0"/>
              </a:rPr>
              <a:t>(</a:t>
            </a:r>
            <a:r>
              <a:rPr lang="en-US" sz="2400" b="1" dirty="0" smtClean="0">
                <a:solidFill>
                  <a:srgbClr val="FF0000"/>
                </a:solidFill>
                <a:latin typeface="Times New Roman" pitchFamily="18" charset="0"/>
                <a:cs typeface="Times New Roman" pitchFamily="18" charset="0"/>
              </a:rPr>
              <a:t>MNK</a:t>
            </a:r>
            <a:r>
              <a:rPr lang="uk-UA" sz="2400" b="1" dirty="0" smtClean="0">
                <a:solidFill>
                  <a:srgbClr val="FF0000"/>
                </a:solidFill>
                <a:latin typeface="Times New Roman" pitchFamily="18" charset="0"/>
                <a:cs typeface="Times New Roman" pitchFamily="18" charset="0"/>
              </a:rPr>
              <a:t>)</a:t>
            </a:r>
            <a:endParaRPr lang="ru-RU" sz="2400" b="1" dirty="0">
              <a:solidFill>
                <a:srgbClr val="FF0000"/>
              </a:solidFill>
              <a:latin typeface="Times New Roman" pitchFamily="18" charset="0"/>
              <a:cs typeface="Times New Roman" pitchFamily="18" charset="0"/>
            </a:endParaRPr>
          </a:p>
        </p:txBody>
      </p:sp>
      <p:sp>
        <p:nvSpPr>
          <p:cNvPr id="23" name="Параллелограмм 22"/>
          <p:cNvSpPr/>
          <p:nvPr/>
        </p:nvSpPr>
        <p:spPr>
          <a:xfrm>
            <a:off x="357158" y="2357430"/>
            <a:ext cx="2214578" cy="557210"/>
          </a:xfrm>
          <a:prstGeom prst="parallelogram">
            <a:avLst>
              <a:gd name="adj" fmla="val 98326"/>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rgbClr val="FF0000"/>
              </a:solidFill>
            </a:endParaRPr>
          </a:p>
        </p:txBody>
      </p:sp>
      <p:sp>
        <p:nvSpPr>
          <p:cNvPr id="24" name="Прямоугольник 23"/>
          <p:cNvSpPr/>
          <p:nvPr/>
        </p:nvSpPr>
        <p:spPr>
          <a:xfrm>
            <a:off x="8358214" y="2714620"/>
            <a:ext cx="612668" cy="461665"/>
          </a:xfrm>
          <a:prstGeom prst="rect">
            <a:avLst/>
          </a:prstGeom>
        </p:spPr>
        <p:txBody>
          <a:bodyPr wrap="none">
            <a:spAutoFit/>
          </a:bodyPr>
          <a:lstStyle/>
          <a:p>
            <a:r>
              <a:rPr lang="en-US" sz="2400" b="1" i="1" dirty="0" smtClean="0">
                <a:solidFill>
                  <a:srgbClr val="FF0000"/>
                </a:solidFill>
                <a:latin typeface="Times New Roman" pitchFamily="18" charset="0"/>
                <a:cs typeface="Times New Roman" pitchFamily="18" charset="0"/>
              </a:rPr>
              <a:t>KD</a:t>
            </a:r>
            <a:endParaRPr lang="ru-RU" sz="2400" b="1" i="1" dirty="0">
              <a:solidFill>
                <a:srgbClr val="FF0000"/>
              </a:solidFill>
              <a:latin typeface="Times New Roman" pitchFamily="18" charset="0"/>
              <a:cs typeface="Times New Roman" pitchFamily="18" charset="0"/>
            </a:endParaRPr>
          </a:p>
        </p:txBody>
      </p:sp>
      <p:cxnSp>
        <p:nvCxnSpPr>
          <p:cNvPr id="26" name="Прямая соединительная линия 25"/>
          <p:cNvCxnSpPr>
            <a:endCxn id="40" idx="0"/>
          </p:cNvCxnSpPr>
          <p:nvPr/>
        </p:nvCxnSpPr>
        <p:spPr>
          <a:xfrm rot="16200000" flipH="1">
            <a:off x="750075" y="4179091"/>
            <a:ext cx="2500330" cy="1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Прямоугольник 29"/>
          <p:cNvSpPr/>
          <p:nvPr/>
        </p:nvSpPr>
        <p:spPr>
          <a:xfrm>
            <a:off x="8373123" y="3714752"/>
            <a:ext cx="770877" cy="461665"/>
          </a:xfrm>
          <a:prstGeom prst="rect">
            <a:avLst/>
          </a:prstGeom>
        </p:spPr>
        <p:txBody>
          <a:bodyPr wrap="square">
            <a:spAutoFit/>
          </a:bodyPr>
          <a:lstStyle/>
          <a:p>
            <a:r>
              <a:rPr lang="en-US" sz="2400" b="1" i="1" dirty="0" smtClean="0">
                <a:solidFill>
                  <a:srgbClr val="FF0000"/>
                </a:solidFill>
                <a:latin typeface="Times New Roman" pitchFamily="18" charset="0"/>
                <a:cs typeface="Times New Roman" pitchFamily="18" charset="0"/>
              </a:rPr>
              <a:t>BN</a:t>
            </a:r>
            <a:endParaRPr lang="ru-RU" sz="2400" b="1" i="1" dirty="0">
              <a:solidFill>
                <a:srgbClr val="FF0000"/>
              </a:solidFill>
              <a:latin typeface="Times New Roman" pitchFamily="18" charset="0"/>
              <a:cs typeface="Times New Roman" pitchFamily="18" charset="0"/>
            </a:endParaRPr>
          </a:p>
        </p:txBody>
      </p:sp>
      <p:cxnSp>
        <p:nvCxnSpPr>
          <p:cNvPr id="32" name="Прямая соединительная линия 31"/>
          <p:cNvCxnSpPr/>
          <p:nvPr/>
        </p:nvCxnSpPr>
        <p:spPr>
          <a:xfrm rot="5400000">
            <a:off x="-357222" y="3643314"/>
            <a:ext cx="2571768" cy="0"/>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35" name="Прямоугольник 34"/>
          <p:cNvSpPr/>
          <p:nvPr/>
        </p:nvSpPr>
        <p:spPr>
          <a:xfrm>
            <a:off x="8069667" y="4500570"/>
            <a:ext cx="1074333" cy="461665"/>
          </a:xfrm>
          <a:prstGeom prst="rect">
            <a:avLst/>
          </a:prstGeom>
        </p:spPr>
        <p:txBody>
          <a:bodyPr wrap="none">
            <a:spAutoFit/>
          </a:bodyPr>
          <a:lstStyle/>
          <a:p>
            <a:r>
              <a:rPr lang="uk-UA" sz="2400" b="1" i="1" dirty="0" smtClean="0">
                <a:solidFill>
                  <a:srgbClr val="FF0000"/>
                </a:solidFill>
                <a:latin typeface="Times New Roman" pitchFamily="18" charset="0"/>
                <a:cs typeface="Times New Roman" pitchFamily="18" charset="0"/>
              </a:rPr>
              <a:t>(</a:t>
            </a:r>
            <a:r>
              <a:rPr lang="en-US" sz="2400" b="1" i="1" dirty="0" smtClean="0">
                <a:solidFill>
                  <a:srgbClr val="FF0000"/>
                </a:solidFill>
                <a:latin typeface="Times New Roman" pitchFamily="18" charset="0"/>
                <a:cs typeface="Times New Roman" pitchFamily="18" charset="0"/>
              </a:rPr>
              <a:t>ACM</a:t>
            </a:r>
            <a:r>
              <a:rPr lang="uk-UA" sz="2400" b="1" i="1" dirty="0" smtClean="0">
                <a:solidFill>
                  <a:srgbClr val="FF0000"/>
                </a:solidFill>
                <a:latin typeface="Times New Roman" pitchFamily="18" charset="0"/>
                <a:cs typeface="Times New Roman" pitchFamily="18" charset="0"/>
              </a:rPr>
              <a:t>)</a:t>
            </a:r>
            <a:endParaRPr lang="ru-RU" sz="2400" b="1" i="1" dirty="0">
              <a:solidFill>
                <a:srgbClr val="FF0000"/>
              </a:solidFill>
              <a:latin typeface="Times New Roman" pitchFamily="18" charset="0"/>
              <a:cs typeface="Times New Roman" pitchFamily="18" charset="0"/>
            </a:endParaRPr>
          </a:p>
        </p:txBody>
      </p:sp>
      <p:sp>
        <p:nvSpPr>
          <p:cNvPr id="36" name="Параллелограмм 35"/>
          <p:cNvSpPr/>
          <p:nvPr/>
        </p:nvSpPr>
        <p:spPr>
          <a:xfrm rot="9905266">
            <a:off x="-31412" y="2754150"/>
            <a:ext cx="2908693" cy="2447647"/>
          </a:xfrm>
          <a:prstGeom prst="parallelogram">
            <a:avLst>
              <a:gd name="adj" fmla="val 26678"/>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5" name="Прямоугольник 44"/>
          <p:cNvSpPr/>
          <p:nvPr/>
        </p:nvSpPr>
        <p:spPr>
          <a:xfrm>
            <a:off x="7830820" y="5286388"/>
            <a:ext cx="1313180" cy="461665"/>
          </a:xfrm>
          <a:prstGeom prst="rect">
            <a:avLst/>
          </a:prstGeom>
        </p:spPr>
        <p:txBody>
          <a:bodyPr wrap="none">
            <a:spAutoFit/>
          </a:bodyPr>
          <a:lstStyle/>
          <a:p>
            <a:r>
              <a:rPr lang="en-US" sz="2400" b="1" i="1" dirty="0" smtClean="0">
                <a:solidFill>
                  <a:srgbClr val="FF0000"/>
                </a:solidFill>
                <a:latin typeface="Times New Roman" pitchFamily="18" charset="0"/>
                <a:cs typeface="Times New Roman" pitchFamily="18" charset="0"/>
              </a:rPr>
              <a:t>BD</a:t>
            </a:r>
            <a:r>
              <a:rPr lang="uk-UA" sz="2400" b="1" i="1" dirty="0" smtClean="0">
                <a:solidFill>
                  <a:srgbClr val="FF0000"/>
                </a:solidFill>
                <a:latin typeface="Times New Roman" pitchFamily="18" charset="0"/>
                <a:cs typeface="Times New Roman" pitchFamily="18" charset="0"/>
              </a:rPr>
              <a:t> і </a:t>
            </a:r>
            <a:r>
              <a:rPr lang="en-US" sz="2400" b="1" i="1" dirty="0" smtClean="0">
                <a:solidFill>
                  <a:srgbClr val="FF0000"/>
                </a:solidFill>
                <a:latin typeface="Times New Roman" pitchFamily="18" charset="0"/>
                <a:cs typeface="Times New Roman" pitchFamily="18" charset="0"/>
              </a:rPr>
              <a:t>KN</a:t>
            </a:r>
            <a:endParaRPr lang="ru-RU" sz="2400" b="1" i="1" dirty="0">
              <a:solidFill>
                <a:srgbClr val="FF0000"/>
              </a:solidFill>
              <a:latin typeface="Times New Roman" pitchFamily="18" charset="0"/>
              <a:cs typeface="Times New Roman" pitchFamily="18" charset="0"/>
            </a:endParaRPr>
          </a:p>
        </p:txBody>
      </p:sp>
      <p:cxnSp>
        <p:nvCxnSpPr>
          <p:cNvPr id="47" name="Прямая соединительная линия 46"/>
          <p:cNvCxnSpPr>
            <a:endCxn id="40" idx="0"/>
          </p:cNvCxnSpPr>
          <p:nvPr/>
        </p:nvCxnSpPr>
        <p:spPr>
          <a:xfrm>
            <a:off x="928662" y="4929198"/>
            <a:ext cx="1071586" cy="500066"/>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p:nvPr/>
        </p:nvCxnSpPr>
        <p:spPr>
          <a:xfrm>
            <a:off x="928662" y="2357430"/>
            <a:ext cx="1071570" cy="500066"/>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52" name="Прямоугольник 51"/>
          <p:cNvSpPr/>
          <p:nvPr/>
        </p:nvSpPr>
        <p:spPr>
          <a:xfrm>
            <a:off x="7072298" y="6215082"/>
            <a:ext cx="2071702" cy="461665"/>
          </a:xfrm>
          <a:prstGeom prst="rect">
            <a:avLst/>
          </a:prstGeom>
        </p:spPr>
        <p:txBody>
          <a:bodyPr wrap="square">
            <a:spAutoFit/>
          </a:bodyPr>
          <a:lstStyle/>
          <a:p>
            <a:r>
              <a:rPr lang="uk-UA" sz="2400" b="1" i="1" dirty="0" smtClean="0">
                <a:solidFill>
                  <a:srgbClr val="FF0000"/>
                </a:solidFill>
                <a:latin typeface="Times New Roman" pitchFamily="18" charset="0"/>
                <a:cs typeface="Times New Roman" pitchFamily="18" charset="0"/>
              </a:rPr>
              <a:t>(</a:t>
            </a:r>
            <a:r>
              <a:rPr lang="en-US" sz="2400" b="1" i="1" dirty="0" smtClean="0">
                <a:solidFill>
                  <a:srgbClr val="FF0000"/>
                </a:solidFill>
                <a:latin typeface="Times New Roman" pitchFamily="18" charset="0"/>
                <a:cs typeface="Times New Roman" pitchFamily="18" charset="0"/>
              </a:rPr>
              <a:t>ADK</a:t>
            </a:r>
            <a:r>
              <a:rPr lang="uk-UA" sz="2400" b="1" i="1" dirty="0" smtClean="0">
                <a:solidFill>
                  <a:srgbClr val="FF0000"/>
                </a:solidFill>
                <a:latin typeface="Times New Roman" pitchFamily="18" charset="0"/>
                <a:cs typeface="Times New Roman" pitchFamily="18" charset="0"/>
              </a:rPr>
              <a:t>) і (</a:t>
            </a:r>
            <a:r>
              <a:rPr lang="en-US" sz="2400" b="1" i="1" dirty="0" smtClean="0">
                <a:solidFill>
                  <a:srgbClr val="FF0000"/>
                </a:solidFill>
                <a:latin typeface="Times New Roman" pitchFamily="18" charset="0"/>
                <a:cs typeface="Times New Roman" pitchFamily="18" charset="0"/>
              </a:rPr>
              <a:t>BCL</a:t>
            </a:r>
            <a:r>
              <a:rPr lang="uk-UA" sz="2400" b="1" i="1" dirty="0" smtClean="0">
                <a:solidFill>
                  <a:srgbClr val="FF0000"/>
                </a:solidFill>
                <a:latin typeface="Times New Roman" pitchFamily="18" charset="0"/>
                <a:cs typeface="Times New Roman" pitchFamily="18" charset="0"/>
              </a:rPr>
              <a:t>)</a:t>
            </a:r>
            <a:endParaRPr lang="ru-RU" sz="2400" b="1" i="1" dirty="0">
              <a:solidFill>
                <a:srgbClr val="FF0000"/>
              </a:solidFill>
              <a:latin typeface="Times New Roman" pitchFamily="18" charset="0"/>
              <a:cs typeface="Times New Roman" pitchFamily="18" charset="0"/>
            </a:endParaRPr>
          </a:p>
        </p:txBody>
      </p:sp>
      <p:sp>
        <p:nvSpPr>
          <p:cNvPr id="54" name="Прямоугольник 53"/>
          <p:cNvSpPr/>
          <p:nvPr/>
        </p:nvSpPr>
        <p:spPr>
          <a:xfrm>
            <a:off x="928662" y="2357430"/>
            <a:ext cx="1643074" cy="257176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3" name="Прямоугольник 52"/>
          <p:cNvSpPr/>
          <p:nvPr/>
        </p:nvSpPr>
        <p:spPr>
          <a:xfrm>
            <a:off x="357158" y="2928934"/>
            <a:ext cx="1643074" cy="257176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5" name="Содержимое 2"/>
          <p:cNvSpPr txBox="1">
            <a:spLocks/>
          </p:cNvSpPr>
          <p:nvPr/>
        </p:nvSpPr>
        <p:spPr bwMode="auto">
          <a:xfrm>
            <a:off x="0" y="642918"/>
            <a:ext cx="9144000" cy="5000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tabLst/>
              <a:defRPr/>
            </a:pPr>
            <a:r>
              <a:rPr kumimoji="0" lang="uk-UA" sz="2200" b="0" i="0" u="none" strike="noStrike" kern="0" cap="none" spc="0" normalizeH="0" baseline="0" noProof="0" dirty="0" smtClean="0">
                <a:ln>
                  <a:noFill/>
                </a:ln>
                <a:solidFill>
                  <a:schemeClr val="tx1"/>
                </a:solidFill>
                <a:effectLst/>
                <a:uLnTx/>
                <a:uFillTx/>
                <a:latin typeface="+mn-lt"/>
                <a:ea typeface="+mn-ea"/>
                <a:cs typeface="+mn-cs"/>
              </a:rPr>
              <a:t> Дано:  </a:t>
            </a:r>
            <a:r>
              <a:rPr kumimoji="0" lang="uk-UA" sz="2200" b="1" i="1"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АВС</a:t>
            </a:r>
            <a:r>
              <a:rPr kumimoji="0" lang="en-US" sz="2200" b="1" i="1"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DMNLK</a:t>
            </a:r>
            <a:r>
              <a:rPr kumimoji="0" lang="en-US" sz="2200" b="1" i="1" u="none" strike="noStrike" kern="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2200" b="0" i="0" u="none" strike="noStrike" kern="0" cap="none" spc="0" normalizeH="0" noProof="0" dirty="0" smtClean="0">
                <a:ln>
                  <a:noFill/>
                </a:ln>
                <a:solidFill>
                  <a:schemeClr val="tx1"/>
                </a:solidFill>
                <a:effectLst/>
                <a:uLnTx/>
                <a:uFillTx/>
                <a:latin typeface="+mn-lt"/>
                <a:ea typeface="+mn-ea"/>
                <a:cs typeface="+mn-cs"/>
              </a:rPr>
              <a:t>– </a:t>
            </a:r>
            <a:r>
              <a:rPr kumimoji="0" lang="uk-UA" sz="2200" b="0" i="0" u="none" strike="noStrike" kern="0" cap="none" spc="0" normalizeH="0" noProof="0" dirty="0" smtClean="0">
                <a:ln>
                  <a:noFill/>
                </a:ln>
                <a:solidFill>
                  <a:schemeClr val="tx1"/>
                </a:solidFill>
                <a:effectLst/>
                <a:uLnTx/>
                <a:uFillTx/>
                <a:latin typeface="+mn-lt"/>
                <a:ea typeface="+mn-ea"/>
                <a:cs typeface="+mn-cs"/>
              </a:rPr>
              <a:t>прямокутний паралелепіпед,  </a:t>
            </a:r>
            <a:r>
              <a:rPr kumimoji="0" lang="uk-UA" sz="2200" b="1" i="1" u="none" strike="noStrike" kern="0" cap="none" spc="0" normalizeH="0" noProof="0" dirty="0" smtClean="0">
                <a:ln>
                  <a:noFill/>
                </a:ln>
                <a:solidFill>
                  <a:schemeClr val="tx1"/>
                </a:solidFill>
                <a:effectLst/>
                <a:uLnTx/>
                <a:uFillTx/>
                <a:latin typeface="Times New Roman" pitchFamily="18" charset="0"/>
                <a:cs typeface="Times New Roman" pitchFamily="18" charset="0"/>
              </a:rPr>
              <a:t>АВС</a:t>
            </a:r>
            <a:r>
              <a:rPr kumimoji="0" lang="en-US" sz="2200" b="1" i="1" u="none" strike="noStrike" kern="0" cap="none" spc="0" normalizeH="0" noProof="0" dirty="0" smtClean="0">
                <a:ln>
                  <a:noFill/>
                </a:ln>
                <a:solidFill>
                  <a:schemeClr val="tx1"/>
                </a:solidFill>
                <a:effectLst/>
                <a:uLnTx/>
                <a:uFillTx/>
                <a:latin typeface="Times New Roman" pitchFamily="18" charset="0"/>
                <a:cs typeface="Times New Roman" pitchFamily="18" charset="0"/>
              </a:rPr>
              <a:t>D</a:t>
            </a:r>
            <a:r>
              <a:rPr kumimoji="0" lang="uk-UA" sz="2200" b="0" i="0" u="none" strike="noStrike" kern="0" cap="none" spc="0" normalizeH="0" noProof="0" dirty="0" smtClean="0">
                <a:ln>
                  <a:noFill/>
                </a:ln>
                <a:solidFill>
                  <a:schemeClr val="tx1"/>
                </a:solidFill>
                <a:effectLst/>
                <a:uLnTx/>
                <a:uFillTx/>
                <a:latin typeface="+mn-lt"/>
                <a:ea typeface="+mn-ea"/>
                <a:cs typeface="+mn-cs"/>
              </a:rPr>
              <a:t> – квадрат.</a:t>
            </a:r>
            <a:endParaRPr kumimoji="0" lang="ru-RU" sz="22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cxnSp>
        <p:nvCxnSpPr>
          <p:cNvPr id="46" name="Прямая соединительная линия 45"/>
          <p:cNvCxnSpPr/>
          <p:nvPr/>
        </p:nvCxnSpPr>
        <p:spPr>
          <a:xfrm>
            <a:off x="928662" y="2357430"/>
            <a:ext cx="1071570" cy="571504"/>
          </a:xfrm>
          <a:prstGeom prst="line">
            <a:avLst/>
          </a:prstGeom>
          <a:ln w="34925">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rot="10800000" flipV="1">
            <a:off x="357158" y="2357430"/>
            <a:ext cx="2214578" cy="571504"/>
          </a:xfrm>
          <a:prstGeom prst="line">
            <a:avLst/>
          </a:prstGeom>
          <a:ln w="34925">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p:nvPr/>
        </p:nvCxnSpPr>
        <p:spPr>
          <a:xfrm rot="10800000" flipV="1">
            <a:off x="357158" y="5000636"/>
            <a:ext cx="2143140" cy="500066"/>
          </a:xfrm>
          <a:prstGeom prst="line">
            <a:avLst/>
          </a:prstGeom>
          <a:ln w="34925">
            <a:solidFill>
              <a:schemeClr val="accent1">
                <a:lumMod val="50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56" name="Прямая соединительная линия 55"/>
          <p:cNvCxnSpPr/>
          <p:nvPr/>
        </p:nvCxnSpPr>
        <p:spPr>
          <a:xfrm rot="10800000">
            <a:off x="928662" y="4929198"/>
            <a:ext cx="1071570" cy="571504"/>
          </a:xfrm>
          <a:prstGeom prst="line">
            <a:avLst/>
          </a:prstGeom>
          <a:ln w="34925">
            <a:solidFill>
              <a:schemeClr val="accent1">
                <a:lumMod val="50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59" name="Прямая соединительная линия 58"/>
          <p:cNvCxnSpPr/>
          <p:nvPr/>
        </p:nvCxnSpPr>
        <p:spPr>
          <a:xfrm rot="16200000" flipH="1">
            <a:off x="214281" y="3929066"/>
            <a:ext cx="2571769" cy="1"/>
          </a:xfrm>
          <a:prstGeom prst="line">
            <a:avLst/>
          </a:prstGeom>
          <a:ln w="34925">
            <a:solidFill>
              <a:schemeClr val="accent1">
                <a:lumMod val="50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0"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fade">
                                      <p:cBhvr>
                                        <p:cTn id="33" dur="500"/>
                                        <p:tgtEl>
                                          <p:spTgt spid="22"/>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grpId="1" nodeType="clickEffect">
                                  <p:stCondLst>
                                    <p:cond delay="0"/>
                                  </p:stCondLst>
                                  <p:childTnLst>
                                    <p:set>
                                      <p:cBhvr>
                                        <p:cTn id="37" dur="1" fill="hold">
                                          <p:stCondLst>
                                            <p:cond delay="0"/>
                                          </p:stCondLst>
                                        </p:cTn>
                                        <p:tgtEl>
                                          <p:spTgt spid="23"/>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26"/>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24"/>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xit" presetSubtype="0" fill="hold" nodeType="clickEffect">
                                  <p:stCondLst>
                                    <p:cond delay="0"/>
                                  </p:stCondLst>
                                  <p:childTnLst>
                                    <p:set>
                                      <p:cBhvr>
                                        <p:cTn id="47" dur="1" fill="hold">
                                          <p:stCondLst>
                                            <p:cond delay="0"/>
                                          </p:stCondLst>
                                        </p:cTn>
                                        <p:tgtEl>
                                          <p:spTgt spid="26"/>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32"/>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30"/>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1" nodeType="clickEffect">
                                  <p:stCondLst>
                                    <p:cond delay="0"/>
                                  </p:stCondLst>
                                  <p:childTnLst>
                                    <p:set>
                                      <p:cBhvr>
                                        <p:cTn id="57" dur="1" fill="hold">
                                          <p:stCondLst>
                                            <p:cond delay="0"/>
                                          </p:stCondLst>
                                        </p:cTn>
                                        <p:tgtEl>
                                          <p:spTgt spid="22"/>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xit" presetSubtype="0" fill="hold" nodeType="clickEffect">
                                  <p:stCondLst>
                                    <p:cond delay="0"/>
                                  </p:stCondLst>
                                  <p:childTnLst>
                                    <p:set>
                                      <p:cBhvr>
                                        <p:cTn id="61" dur="1" fill="hold">
                                          <p:stCondLst>
                                            <p:cond delay="0"/>
                                          </p:stCondLst>
                                        </p:cTn>
                                        <p:tgtEl>
                                          <p:spTgt spid="32"/>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36"/>
                                        </p:tgtEl>
                                        <p:attrNameLst>
                                          <p:attrName>style.visibility</p:attrName>
                                        </p:attrNameLst>
                                      </p:cBhvr>
                                      <p:to>
                                        <p:strVal val="visible"/>
                                      </p:to>
                                    </p:set>
                                  </p:childTnLst>
                                </p:cTn>
                              </p:par>
                              <p:par>
                                <p:cTn id="66" presetID="1" presetClass="entr" presetSubtype="0" fill="hold" grpId="0" nodeType="withEffect">
                                  <p:stCondLst>
                                    <p:cond delay="0"/>
                                  </p:stCondLst>
                                  <p:childTnLst>
                                    <p:set>
                                      <p:cBhvr>
                                        <p:cTn id="67" dur="1" fill="hold">
                                          <p:stCondLst>
                                            <p:cond delay="0"/>
                                          </p:stCondLst>
                                        </p:cTn>
                                        <p:tgtEl>
                                          <p:spTgt spid="35"/>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xit" presetSubtype="0" fill="hold" grpId="1" nodeType="clickEffect">
                                  <p:stCondLst>
                                    <p:cond delay="0"/>
                                  </p:stCondLst>
                                  <p:childTnLst>
                                    <p:set>
                                      <p:cBhvr>
                                        <p:cTn id="71" dur="1" fill="hold">
                                          <p:stCondLst>
                                            <p:cond delay="0"/>
                                          </p:stCondLst>
                                        </p:cTn>
                                        <p:tgtEl>
                                          <p:spTgt spid="36"/>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nodeType="clickEffect">
                                  <p:stCondLst>
                                    <p:cond delay="0"/>
                                  </p:stCondLst>
                                  <p:childTnLst>
                                    <p:set>
                                      <p:cBhvr>
                                        <p:cTn id="75" dur="1" fill="hold">
                                          <p:stCondLst>
                                            <p:cond delay="0"/>
                                          </p:stCondLst>
                                        </p:cTn>
                                        <p:tgtEl>
                                          <p:spTgt spid="49"/>
                                        </p:tgtEl>
                                        <p:attrNameLst>
                                          <p:attrName>style.visibility</p:attrName>
                                        </p:attrNameLst>
                                      </p:cBhvr>
                                      <p:to>
                                        <p:strVal val="visible"/>
                                      </p:to>
                                    </p:set>
                                  </p:childTnLst>
                                </p:cTn>
                              </p:par>
                              <p:par>
                                <p:cTn id="76" presetID="1" presetClass="entr" presetSubtype="0" fill="hold" nodeType="withEffect">
                                  <p:stCondLst>
                                    <p:cond delay="0"/>
                                  </p:stCondLst>
                                  <p:childTnLst>
                                    <p:set>
                                      <p:cBhvr>
                                        <p:cTn id="77" dur="1" fill="hold">
                                          <p:stCondLst>
                                            <p:cond delay="0"/>
                                          </p:stCondLst>
                                        </p:cTn>
                                        <p:tgtEl>
                                          <p:spTgt spid="47"/>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45"/>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xit" presetSubtype="0" fill="hold" nodeType="clickEffect">
                                  <p:stCondLst>
                                    <p:cond delay="0"/>
                                  </p:stCondLst>
                                  <p:childTnLst>
                                    <p:set>
                                      <p:cBhvr>
                                        <p:cTn id="83" dur="1" fill="hold">
                                          <p:stCondLst>
                                            <p:cond delay="0"/>
                                          </p:stCondLst>
                                        </p:cTn>
                                        <p:tgtEl>
                                          <p:spTgt spid="49"/>
                                        </p:tgtEl>
                                        <p:attrNameLst>
                                          <p:attrName>style.visibility</p:attrName>
                                        </p:attrNameLst>
                                      </p:cBhvr>
                                      <p:to>
                                        <p:strVal val="hidden"/>
                                      </p:to>
                                    </p:set>
                                  </p:childTnLst>
                                </p:cTn>
                              </p:par>
                              <p:par>
                                <p:cTn id="84" presetID="1" presetClass="exit" presetSubtype="0" fill="hold" nodeType="withEffect">
                                  <p:stCondLst>
                                    <p:cond delay="0"/>
                                  </p:stCondLst>
                                  <p:childTnLst>
                                    <p:set>
                                      <p:cBhvr>
                                        <p:cTn id="85" dur="1" fill="hold">
                                          <p:stCondLst>
                                            <p:cond delay="0"/>
                                          </p:stCondLst>
                                        </p:cTn>
                                        <p:tgtEl>
                                          <p:spTgt spid="47"/>
                                        </p:tgtEl>
                                        <p:attrNameLst>
                                          <p:attrName>style.visibility</p:attrName>
                                        </p:attrNameLst>
                                      </p:cBhvr>
                                      <p:to>
                                        <p:strVal val="hidden"/>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53"/>
                                        </p:tgtEl>
                                        <p:attrNameLst>
                                          <p:attrName>style.visibility</p:attrName>
                                        </p:attrNameLst>
                                      </p:cBhvr>
                                      <p:to>
                                        <p:strVal val="visible"/>
                                      </p:to>
                                    </p:set>
                                  </p:childTnLst>
                                </p:cTn>
                              </p:par>
                              <p:par>
                                <p:cTn id="90" presetID="1" presetClass="entr" presetSubtype="0" fill="hold" grpId="0" nodeType="withEffect">
                                  <p:stCondLst>
                                    <p:cond delay="0"/>
                                  </p:stCondLst>
                                  <p:childTnLst>
                                    <p:set>
                                      <p:cBhvr>
                                        <p:cTn id="91" dur="1" fill="hold">
                                          <p:stCondLst>
                                            <p:cond delay="0"/>
                                          </p:stCondLst>
                                        </p:cTn>
                                        <p:tgtEl>
                                          <p:spTgt spid="54"/>
                                        </p:tgtEl>
                                        <p:attrNameLst>
                                          <p:attrName>style.visibility</p:attrName>
                                        </p:attrNameLst>
                                      </p:cBhvr>
                                      <p:to>
                                        <p:strVal val="visible"/>
                                      </p:to>
                                    </p:set>
                                  </p:childTnLst>
                                </p:cTn>
                              </p:par>
                              <p:par>
                                <p:cTn id="92" presetID="1" presetClass="entr" presetSubtype="0" fill="hold" grpId="0" nodeType="withEffect">
                                  <p:stCondLst>
                                    <p:cond delay="0"/>
                                  </p:stCondLst>
                                  <p:childTnLst>
                                    <p:set>
                                      <p:cBhvr>
                                        <p:cTn id="93" dur="1" fill="hold">
                                          <p:stCondLst>
                                            <p:cond delay="0"/>
                                          </p:stCondLst>
                                        </p:cTn>
                                        <p:tgtEl>
                                          <p:spTgt spid="52"/>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xit" presetSubtype="0" fill="hold" grpId="1" nodeType="clickEffect">
                                  <p:stCondLst>
                                    <p:cond delay="0"/>
                                  </p:stCondLst>
                                  <p:childTnLst>
                                    <p:set>
                                      <p:cBhvr>
                                        <p:cTn id="97" dur="1" fill="hold">
                                          <p:stCondLst>
                                            <p:cond delay="0"/>
                                          </p:stCondLst>
                                        </p:cTn>
                                        <p:tgtEl>
                                          <p:spTgt spid="53"/>
                                        </p:tgtEl>
                                        <p:attrNameLst>
                                          <p:attrName>style.visibility</p:attrName>
                                        </p:attrNameLst>
                                      </p:cBhvr>
                                      <p:to>
                                        <p:strVal val="hidden"/>
                                      </p:to>
                                    </p:set>
                                  </p:childTnLst>
                                </p:cTn>
                              </p:par>
                              <p:par>
                                <p:cTn id="98" presetID="1" presetClass="exit" presetSubtype="0" fill="hold" grpId="1" nodeType="withEffect">
                                  <p:stCondLst>
                                    <p:cond delay="0"/>
                                  </p:stCondLst>
                                  <p:childTnLst>
                                    <p:set>
                                      <p:cBhvr>
                                        <p:cTn id="99" dur="1" fill="hold">
                                          <p:stCondLst>
                                            <p:cond delay="0"/>
                                          </p:stCondLst>
                                        </p:cTn>
                                        <p:tgtEl>
                                          <p:spTgt spid="5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4" grpId="0"/>
      <p:bldP spid="15" grpId="0"/>
      <p:bldP spid="16" grpId="0"/>
      <p:bldP spid="17" grpId="0"/>
      <p:bldP spid="22" grpId="0"/>
      <p:bldP spid="22" grpId="1"/>
      <p:bldP spid="23" grpId="0" animBg="1"/>
      <p:bldP spid="23" grpId="1" animBg="1"/>
      <p:bldP spid="24" grpId="0"/>
      <p:bldP spid="30" grpId="0"/>
      <p:bldP spid="35" grpId="0"/>
      <p:bldP spid="36" grpId="0" animBg="1"/>
      <p:bldP spid="36" grpId="1" animBg="1"/>
      <p:bldP spid="45" grpId="0"/>
      <p:bldP spid="52" grpId="0"/>
      <p:bldP spid="54" grpId="0" animBg="1"/>
      <p:bldP spid="54" grpId="1" animBg="1"/>
      <p:bldP spid="53" grpId="0" animBg="1"/>
      <p:bldP spid="53"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6858016" cy="1143000"/>
          </a:xfrm>
        </p:spPr>
        <p:txBody>
          <a:bodyPr/>
          <a:lstStyle/>
          <a:p>
            <a:r>
              <a:rPr lang="uk-UA" sz="4000" i="1" u="sng" dirty="0" smtClean="0"/>
              <a:t>Повторення планіметричного матеріалу</a:t>
            </a:r>
            <a:endParaRPr lang="ru-RU" sz="4000" dirty="0"/>
          </a:p>
        </p:txBody>
      </p:sp>
      <p:sp>
        <p:nvSpPr>
          <p:cNvPr id="4" name="Содержимое 2"/>
          <p:cNvSpPr txBox="1">
            <a:spLocks/>
          </p:cNvSpPr>
          <p:nvPr/>
        </p:nvSpPr>
        <p:spPr bwMode="auto">
          <a:xfrm>
            <a:off x="2928894" y="1500174"/>
            <a:ext cx="6215106" cy="6429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z="2800" dirty="0"/>
              <a:t>Як називають відрізок </a:t>
            </a:r>
            <a:r>
              <a:rPr lang="uk-UA" sz="2800" b="1" i="1" dirty="0">
                <a:latin typeface="Times New Roman" pitchFamily="18" charset="0"/>
                <a:cs typeface="Times New Roman" pitchFamily="18" charset="0"/>
              </a:rPr>
              <a:t>АВ</a:t>
            </a:r>
            <a:r>
              <a:rPr lang="uk-UA" sz="2800" dirty="0"/>
              <a:t>? </a:t>
            </a:r>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cxnSp>
        <p:nvCxnSpPr>
          <p:cNvPr id="6" name="Прямая соединительная линия 5"/>
          <p:cNvCxnSpPr/>
          <p:nvPr/>
        </p:nvCxnSpPr>
        <p:spPr>
          <a:xfrm>
            <a:off x="0" y="4071942"/>
            <a:ext cx="2571736" cy="0"/>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rot="5400000">
            <a:off x="-535817" y="2893215"/>
            <a:ext cx="2357454" cy="0"/>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rot="16200000" flipH="1">
            <a:off x="71406" y="2285992"/>
            <a:ext cx="2357454" cy="1214446"/>
          </a:xfrm>
          <a:prstGeom prst="line">
            <a:avLst/>
          </a:prstGeom>
          <a:ln w="38100">
            <a:solidFill>
              <a:schemeClr val="accent1">
                <a:lumMod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642910" y="3857628"/>
            <a:ext cx="214314"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rot="5400000">
            <a:off x="750067" y="3964785"/>
            <a:ext cx="214314"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6" name="Содержимое 2"/>
          <p:cNvSpPr txBox="1">
            <a:spLocks/>
          </p:cNvSpPr>
          <p:nvPr/>
        </p:nvSpPr>
        <p:spPr bwMode="auto">
          <a:xfrm>
            <a:off x="214282" y="1428736"/>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А</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7" name="Содержимое 2"/>
          <p:cNvSpPr txBox="1">
            <a:spLocks/>
          </p:cNvSpPr>
          <p:nvPr/>
        </p:nvSpPr>
        <p:spPr bwMode="auto">
          <a:xfrm>
            <a:off x="428596" y="4143380"/>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В</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8" name="Содержимое 2"/>
          <p:cNvSpPr txBox="1">
            <a:spLocks/>
          </p:cNvSpPr>
          <p:nvPr/>
        </p:nvSpPr>
        <p:spPr bwMode="auto">
          <a:xfrm>
            <a:off x="1714480" y="4143380"/>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С</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9" name="Содержимое 2"/>
          <p:cNvSpPr txBox="1">
            <a:spLocks/>
          </p:cNvSpPr>
          <p:nvPr/>
        </p:nvSpPr>
        <p:spPr bwMode="auto">
          <a:xfrm>
            <a:off x="0" y="3643314"/>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smtClean="0">
                <a:solidFill>
                  <a:schemeClr val="accent1">
                    <a:lumMod val="25000"/>
                  </a:schemeClr>
                </a:solidFill>
                <a:latin typeface="Times New Roman" pitchFamily="18" charset="0"/>
                <a:cs typeface="Times New Roman" pitchFamily="18" charset="0"/>
              </a:rPr>
              <a:t>а</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3" name="Содержимое 2"/>
          <p:cNvSpPr txBox="1">
            <a:spLocks/>
          </p:cNvSpPr>
          <p:nvPr/>
        </p:nvSpPr>
        <p:spPr bwMode="auto">
          <a:xfrm>
            <a:off x="2928894" y="2357430"/>
            <a:ext cx="6215106" cy="6429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z="2800" dirty="0"/>
              <a:t>Як називають відрізок </a:t>
            </a:r>
            <a:r>
              <a:rPr lang="uk-UA" sz="2800" b="1" i="1" dirty="0" smtClean="0">
                <a:latin typeface="Times New Roman" pitchFamily="18" charset="0"/>
                <a:cs typeface="Times New Roman" pitchFamily="18" charset="0"/>
              </a:rPr>
              <a:t>А</a:t>
            </a:r>
            <a:r>
              <a:rPr lang="en-US" sz="2800" b="1" i="1" dirty="0" smtClean="0">
                <a:latin typeface="Times New Roman" pitchFamily="18" charset="0"/>
                <a:cs typeface="Times New Roman" pitchFamily="18" charset="0"/>
              </a:rPr>
              <a:t>C</a:t>
            </a:r>
            <a:r>
              <a:rPr lang="uk-UA" sz="2800" dirty="0" smtClean="0"/>
              <a:t>? </a:t>
            </a:r>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4" name="Содержимое 2"/>
          <p:cNvSpPr txBox="1">
            <a:spLocks/>
          </p:cNvSpPr>
          <p:nvPr/>
        </p:nvSpPr>
        <p:spPr bwMode="auto">
          <a:xfrm>
            <a:off x="2928894" y="3214686"/>
            <a:ext cx="6215106" cy="6429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z="2800" dirty="0"/>
              <a:t>Як називають </a:t>
            </a:r>
            <a:r>
              <a:rPr lang="uk-UA" sz="2800" dirty="0" smtClean="0"/>
              <a:t>точку </a:t>
            </a:r>
            <a:r>
              <a:rPr lang="uk-UA" sz="2800" b="1" i="1" dirty="0" smtClean="0">
                <a:latin typeface="Times New Roman" pitchFamily="18" charset="0"/>
                <a:cs typeface="Times New Roman" pitchFamily="18" charset="0"/>
              </a:rPr>
              <a:t>В, </a:t>
            </a:r>
            <a:r>
              <a:rPr lang="uk-UA" sz="2800" dirty="0" smtClean="0">
                <a:latin typeface="Times New Roman" pitchFamily="18" charset="0"/>
                <a:cs typeface="Times New Roman" pitchFamily="18" charset="0"/>
              </a:rPr>
              <a:t>точку</a:t>
            </a:r>
            <a:r>
              <a:rPr lang="uk-UA" sz="2800" b="1" i="1" dirty="0" smtClean="0">
                <a:latin typeface="Times New Roman" pitchFamily="18" charset="0"/>
                <a:cs typeface="Times New Roman" pitchFamily="18" charset="0"/>
              </a:rPr>
              <a:t> С</a:t>
            </a:r>
            <a:r>
              <a:rPr lang="uk-UA" sz="2800" dirty="0" smtClean="0"/>
              <a:t>? </a:t>
            </a:r>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5" name="Содержимое 2"/>
          <p:cNvSpPr txBox="1">
            <a:spLocks/>
          </p:cNvSpPr>
          <p:nvPr/>
        </p:nvSpPr>
        <p:spPr bwMode="auto">
          <a:xfrm>
            <a:off x="2928894" y="4071942"/>
            <a:ext cx="6215106" cy="6429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z="2800" dirty="0"/>
              <a:t>Як називають відрізок </a:t>
            </a:r>
            <a:r>
              <a:rPr lang="uk-UA" sz="2800" b="1" i="1" dirty="0" smtClean="0">
                <a:latin typeface="Times New Roman" pitchFamily="18" charset="0"/>
                <a:cs typeface="Times New Roman" pitchFamily="18" charset="0"/>
              </a:rPr>
              <a:t>В</a:t>
            </a:r>
            <a:r>
              <a:rPr lang="en-US" sz="2800" b="1" i="1" dirty="0" smtClean="0">
                <a:latin typeface="Times New Roman" pitchFamily="18" charset="0"/>
                <a:cs typeface="Times New Roman" pitchFamily="18" charset="0"/>
              </a:rPr>
              <a:t>C</a:t>
            </a:r>
            <a:r>
              <a:rPr lang="uk-UA" sz="2800" dirty="0" smtClean="0"/>
              <a:t>? </a:t>
            </a:r>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7" name="Содержимое 2"/>
          <p:cNvSpPr txBox="1">
            <a:spLocks/>
          </p:cNvSpPr>
          <p:nvPr/>
        </p:nvSpPr>
        <p:spPr bwMode="auto">
          <a:xfrm>
            <a:off x="3000364" y="5000636"/>
            <a:ext cx="6143636" cy="150019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z="2800" dirty="0" smtClean="0"/>
              <a:t>Скільки перпендикулярів можна провести з даної точки до даної прямої? </a:t>
            </a:r>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vertic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linds(vertical)">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linds(vertical)">
                                      <p:cBhvr>
                                        <p:cTn id="2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p:bldP spid="14" grpId="0"/>
      <p:bldP spid="15"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6829444" cy="1143000"/>
          </a:xfrm>
        </p:spPr>
        <p:txBody>
          <a:bodyPr/>
          <a:lstStyle/>
          <a:p>
            <a:r>
              <a:rPr lang="uk-UA" sz="4000" i="1" u="sng" dirty="0" smtClean="0"/>
              <a:t>Повторення планіметричного матеріалу</a:t>
            </a:r>
            <a:endParaRPr lang="ru-RU" sz="4000" dirty="0"/>
          </a:p>
        </p:txBody>
      </p:sp>
      <p:sp>
        <p:nvSpPr>
          <p:cNvPr id="4" name="Содержимое 2"/>
          <p:cNvSpPr txBox="1">
            <a:spLocks/>
          </p:cNvSpPr>
          <p:nvPr/>
        </p:nvSpPr>
        <p:spPr bwMode="auto">
          <a:xfrm>
            <a:off x="2928894" y="3643314"/>
            <a:ext cx="6215106" cy="14287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z="2800" dirty="0" smtClean="0"/>
              <a:t>Скільки рівних похилих можна провести з даної точки до даної прямої? </a:t>
            </a:r>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cxnSp>
        <p:nvCxnSpPr>
          <p:cNvPr id="6" name="Прямая соединительная линия 5"/>
          <p:cNvCxnSpPr/>
          <p:nvPr/>
        </p:nvCxnSpPr>
        <p:spPr>
          <a:xfrm>
            <a:off x="0" y="4071942"/>
            <a:ext cx="2571736" cy="0"/>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rot="5400000">
            <a:off x="-535817" y="2893215"/>
            <a:ext cx="2357454" cy="0"/>
          </a:xfrm>
          <a:prstGeom prst="line">
            <a:avLst/>
          </a:prstGeom>
          <a:ln w="38100">
            <a:solidFill>
              <a:schemeClr val="accent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rot="16200000" flipH="1">
            <a:off x="71406" y="2285992"/>
            <a:ext cx="2357454" cy="1214446"/>
          </a:xfrm>
          <a:prstGeom prst="line">
            <a:avLst/>
          </a:prstGeom>
          <a:ln w="38100">
            <a:solidFill>
              <a:schemeClr val="accent1">
                <a:lumMod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642910" y="3857628"/>
            <a:ext cx="214314"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rot="5400000">
            <a:off x="750067" y="3964785"/>
            <a:ext cx="214314"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6" name="Содержимое 2"/>
          <p:cNvSpPr txBox="1">
            <a:spLocks/>
          </p:cNvSpPr>
          <p:nvPr/>
        </p:nvSpPr>
        <p:spPr bwMode="auto">
          <a:xfrm>
            <a:off x="214282" y="1428736"/>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А</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7" name="Содержимое 2"/>
          <p:cNvSpPr txBox="1">
            <a:spLocks/>
          </p:cNvSpPr>
          <p:nvPr/>
        </p:nvSpPr>
        <p:spPr bwMode="auto">
          <a:xfrm>
            <a:off x="428596" y="4143380"/>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В</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8" name="Содержимое 2"/>
          <p:cNvSpPr txBox="1">
            <a:spLocks/>
          </p:cNvSpPr>
          <p:nvPr/>
        </p:nvSpPr>
        <p:spPr bwMode="auto">
          <a:xfrm>
            <a:off x="1714480" y="4143380"/>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a:solidFill>
                  <a:schemeClr val="accent1">
                    <a:lumMod val="25000"/>
                  </a:schemeClr>
                </a:solidFill>
                <a:latin typeface="Times New Roman" pitchFamily="18" charset="0"/>
                <a:cs typeface="Times New Roman" pitchFamily="18" charset="0"/>
              </a:rPr>
              <a:t>С</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29" name="Содержимое 2"/>
          <p:cNvSpPr txBox="1">
            <a:spLocks/>
          </p:cNvSpPr>
          <p:nvPr/>
        </p:nvSpPr>
        <p:spPr bwMode="auto">
          <a:xfrm>
            <a:off x="0" y="3643314"/>
            <a:ext cx="428660" cy="571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fontAlgn="base">
              <a:spcBef>
                <a:spcPct val="20000"/>
              </a:spcBef>
              <a:spcAft>
                <a:spcPct val="0"/>
              </a:spcAft>
            </a:pPr>
            <a:r>
              <a:rPr lang="uk-UA" sz="2800" b="1" i="1" noProof="0" dirty="0" smtClean="0">
                <a:solidFill>
                  <a:schemeClr val="accent1">
                    <a:lumMod val="25000"/>
                  </a:schemeClr>
                </a:solidFill>
                <a:latin typeface="Times New Roman" pitchFamily="18" charset="0"/>
                <a:cs typeface="Times New Roman" pitchFamily="18" charset="0"/>
              </a:rPr>
              <a:t>а</a:t>
            </a:r>
            <a:endParaRPr kumimoji="0" lang="ru-RU" sz="2800" b="1" i="1" u="none" strike="noStrike" kern="0" cap="none" spc="0" normalizeH="0" baseline="0" noProof="0" dirty="0" smtClean="0">
              <a:ln>
                <a:noFill/>
              </a:ln>
              <a:solidFill>
                <a:schemeClr val="accent1">
                  <a:lumMod val="25000"/>
                </a:schemeClr>
              </a:solidFill>
              <a:effectLst/>
              <a:uLnTx/>
              <a:uFillTx/>
              <a:latin typeface="Times New Roman" pitchFamily="18" charset="0"/>
              <a:cs typeface="Times New Roman" pitchFamily="18" charset="0"/>
            </a:endParaRPr>
          </a:p>
          <a:p>
            <a:pPr marL="342900" indent="-342900" fontAlgn="base">
              <a:spcBef>
                <a:spcPct val="20000"/>
              </a:spcBef>
              <a:spcAft>
                <a:spcPct val="0"/>
              </a:spcAft>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fontAlgn="base">
              <a:spcBef>
                <a:spcPct val="20000"/>
              </a:spcBef>
              <a:spcAft>
                <a:spcPct val="0"/>
              </a:spcAft>
            </a:pPr>
            <a:r>
              <a:rPr lang="uk-UA" sz="3200" dirty="0" smtClean="0"/>
              <a:t>    </a:t>
            </a: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4" name="Содержимое 2"/>
          <p:cNvSpPr txBox="1">
            <a:spLocks/>
          </p:cNvSpPr>
          <p:nvPr/>
        </p:nvSpPr>
        <p:spPr bwMode="auto">
          <a:xfrm>
            <a:off x="2928894" y="5214950"/>
            <a:ext cx="6215106" cy="13573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z="2800" dirty="0" smtClean="0"/>
              <a:t>Якщо до прямої з однієї точки проведені перпендикуляр і похила, то що більше: перпендикуляр чи похила? </a:t>
            </a:r>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
        <p:nvSpPr>
          <p:cNvPr id="19" name="Содержимое 2"/>
          <p:cNvSpPr txBox="1">
            <a:spLocks/>
          </p:cNvSpPr>
          <p:nvPr/>
        </p:nvSpPr>
        <p:spPr bwMode="auto">
          <a:xfrm>
            <a:off x="3000364" y="2214554"/>
            <a:ext cx="6143636" cy="1285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z="2800" dirty="0" smtClean="0"/>
              <a:t>Скільки похилих можна провести з даної точки до даної прямої? </a:t>
            </a:r>
            <a:endParaRPr lang="ru-RU" sz="2800" dirty="0"/>
          </a:p>
          <a:p>
            <a:pPr marL="342900" marR="0" lvl="0" indent="-342900" algn="l" defTabSz="914400" rtl="0" eaLnBrk="1" fontAlgn="base" latinLnBrk="0" hangingPunct="1">
              <a:lnSpc>
                <a:spcPct val="100000"/>
              </a:lnSpc>
              <a:spcBef>
                <a:spcPct val="20000"/>
              </a:spcBef>
              <a:spcAft>
                <a:spcPct val="0"/>
              </a:spcAft>
              <a:buClrTx/>
              <a:buSzTx/>
              <a:tabLst/>
              <a:defRPr/>
            </a:pPr>
            <a:endParaRPr kumimoji="0" lang="ru-RU"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vertic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vertical)">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P spid="19" grpId="0"/>
    </p:bldLst>
  </p:timing>
</p:sld>
</file>

<file path=ppt/theme/theme1.xml><?xml version="1.0" encoding="utf-8"?>
<a:theme xmlns:a="http://schemas.openxmlformats.org/drawingml/2006/main" name="Тема10">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Тема10</Template>
  <TotalTime>1087</TotalTime>
  <Words>1551</Words>
  <Application>Microsoft Office PowerPoint</Application>
  <PresentationFormat>Екран (4:3)</PresentationFormat>
  <Paragraphs>417</Paragraphs>
  <Slides>27</Slides>
  <Notes>1</Notes>
  <HiddenSlides>0</HiddenSlides>
  <MMClips>0</MMClips>
  <ScaleCrop>false</ScaleCrop>
  <HeadingPairs>
    <vt:vector size="8" baseType="variant">
      <vt:variant>
        <vt:lpstr>Використані шрифти</vt:lpstr>
      </vt:variant>
      <vt:variant>
        <vt:i4>5</vt:i4>
      </vt:variant>
      <vt:variant>
        <vt:lpstr>Тема</vt:lpstr>
      </vt:variant>
      <vt:variant>
        <vt:i4>1</vt:i4>
      </vt:variant>
      <vt:variant>
        <vt:lpstr>Вбудовані сервери OLE</vt:lpstr>
      </vt:variant>
      <vt:variant>
        <vt:i4>1</vt:i4>
      </vt:variant>
      <vt:variant>
        <vt:lpstr>Заголовки слайдів</vt:lpstr>
      </vt:variant>
      <vt:variant>
        <vt:i4>27</vt:i4>
      </vt:variant>
    </vt:vector>
  </HeadingPairs>
  <TitlesOfParts>
    <vt:vector size="34" baseType="lpstr">
      <vt:lpstr>Arial</vt:lpstr>
      <vt:lpstr>Calibri</vt:lpstr>
      <vt:lpstr>Symbol</vt:lpstr>
      <vt:lpstr>Times New Roman</vt:lpstr>
      <vt:lpstr>Wingdings 2</vt:lpstr>
      <vt:lpstr>Тема10</vt:lpstr>
      <vt:lpstr>Формула</vt:lpstr>
      <vt:lpstr>Повторення перпендикуляра і похилої  геометрія 10 клас 06.05.2022р.  </vt:lpstr>
      <vt:lpstr>Бліц-опитування</vt:lpstr>
      <vt:lpstr>Бліц- опитування</vt:lpstr>
      <vt:lpstr>Бліц- опитування</vt:lpstr>
      <vt:lpstr>Бліц- опитування</vt:lpstr>
      <vt:lpstr>Бліц- опитування</vt:lpstr>
      <vt:lpstr>Математичний диктант</vt:lpstr>
      <vt:lpstr>Повторення планіметричного матеріалу</vt:lpstr>
      <vt:lpstr>Повторення планіметричного матеріалу</vt:lpstr>
      <vt:lpstr>Повторення планіметричного матеріалу</vt:lpstr>
      <vt:lpstr>Презентація PowerPoint</vt:lpstr>
      <vt:lpstr>Перпендикуляр і похила до площини</vt:lpstr>
      <vt:lpstr>Перпендикуляр і похила до площини</vt:lpstr>
      <vt:lpstr>Властивості перпендикуляра й похилої</vt:lpstr>
      <vt:lpstr>Властивості перпендикуляра й похилої</vt:lpstr>
      <vt:lpstr>Презентація PowerPoint</vt:lpstr>
      <vt:lpstr>Розв’язування задач</vt:lpstr>
      <vt:lpstr>Розв’язування задач</vt:lpstr>
      <vt:lpstr>Розв’язування задач</vt:lpstr>
      <vt:lpstr>Презентація PowerPoint</vt:lpstr>
      <vt:lpstr>Розв’язування задач</vt:lpstr>
      <vt:lpstr>Розв’язування задач</vt:lpstr>
      <vt:lpstr>Розв’язування задач</vt:lpstr>
      <vt:lpstr>Розв’язування задач</vt:lpstr>
      <vt:lpstr>К р о с в о р д</vt:lpstr>
      <vt:lpstr>Домашнє завдання</vt:lpstr>
      <vt:lpstr>Презентація PowerPoint</vt:lpstr>
    </vt:vector>
  </TitlesOfParts>
  <Company>MultiDVD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Перпендикуляр і похила</dc:title>
  <dc:creator>Vito4ka</dc:creator>
  <cp:lastModifiedBy>RePack by Diakov</cp:lastModifiedBy>
  <cp:revision>115</cp:revision>
  <dcterms:created xsi:type="dcterms:W3CDTF">2012-03-09T17:27:14Z</dcterms:created>
  <dcterms:modified xsi:type="dcterms:W3CDTF">2022-04-30T13:50:02Z</dcterms:modified>
</cp:coreProperties>
</file>