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9" r:id="rId5"/>
    <p:sldId id="258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5D6"/>
    <a:srgbClr val="F8F7BA"/>
    <a:srgbClr val="F3F1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2" autoAdjust="0"/>
    <p:restoredTop sz="96433" autoAdjust="0"/>
  </p:normalViewPr>
  <p:slideViewPr>
    <p:cSldViewPr snapToGrid="0">
      <p:cViewPr varScale="1">
        <p:scale>
          <a:sx n="36" d="100"/>
          <a:sy n="36" d="100"/>
        </p:scale>
        <p:origin x="336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3619-F0FA-4212-86E2-C491B96A8237}" type="datetimeFigureOut">
              <a:rPr lang="ru-RU" smtClean="0"/>
              <a:t>25.03.2021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E7BC-F3D5-4216-A291-BF69C0E83BA8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9392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3619-F0FA-4212-86E2-C491B96A8237}" type="datetimeFigureOut">
              <a:rPr lang="ru-RU" smtClean="0"/>
              <a:t>25.03.2021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E7BC-F3D5-4216-A291-BF69C0E83BA8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4059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3619-F0FA-4212-86E2-C491B96A8237}" type="datetimeFigureOut">
              <a:rPr lang="ru-RU" smtClean="0"/>
              <a:t>25.03.2021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E7BC-F3D5-4216-A291-BF69C0E83BA8}" type="slidenum">
              <a:rPr lang="ru-RU" smtClean="0"/>
              <a:t>‹№›</a:t>
            </a:fld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12308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3619-F0FA-4212-86E2-C491B96A8237}" type="datetimeFigureOut">
              <a:rPr lang="ru-RU" smtClean="0"/>
              <a:t>25.03.2021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E7BC-F3D5-4216-A291-BF69C0E83BA8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62257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3619-F0FA-4212-86E2-C491B96A8237}" type="datetimeFigureOut">
              <a:rPr lang="ru-RU" smtClean="0"/>
              <a:t>25.03.2021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E7BC-F3D5-4216-A291-BF69C0E83BA8}" type="slidenum">
              <a:rPr lang="ru-RU" smtClean="0"/>
              <a:t>‹№›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09322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3619-F0FA-4212-86E2-C491B96A8237}" type="datetimeFigureOut">
              <a:rPr lang="ru-RU" smtClean="0"/>
              <a:t>25.03.2021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E7BC-F3D5-4216-A291-BF69C0E83BA8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2274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3619-F0FA-4212-86E2-C491B96A8237}" type="datetimeFigureOut">
              <a:rPr lang="ru-RU" smtClean="0"/>
              <a:t>25.03.2021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E7BC-F3D5-4216-A291-BF69C0E83BA8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22305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3619-F0FA-4212-86E2-C491B96A8237}" type="datetimeFigureOut">
              <a:rPr lang="ru-RU" smtClean="0"/>
              <a:t>25.03.2021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E7BC-F3D5-4216-A291-BF69C0E83BA8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9846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3619-F0FA-4212-86E2-C491B96A8237}" type="datetimeFigureOut">
              <a:rPr lang="ru-RU" smtClean="0"/>
              <a:t>25.03.2021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E7BC-F3D5-4216-A291-BF69C0E83BA8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3731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3619-F0FA-4212-86E2-C491B96A8237}" type="datetimeFigureOut">
              <a:rPr lang="ru-RU" smtClean="0"/>
              <a:t>25.03.2021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E7BC-F3D5-4216-A291-BF69C0E83BA8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1321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3619-F0FA-4212-86E2-C491B96A8237}" type="datetimeFigureOut">
              <a:rPr lang="ru-RU" smtClean="0"/>
              <a:t>25.03.2021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E7BC-F3D5-4216-A291-BF69C0E83BA8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8084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3619-F0FA-4212-86E2-C491B96A8237}" type="datetimeFigureOut">
              <a:rPr lang="ru-RU" smtClean="0"/>
              <a:t>25.03.2021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E7BC-F3D5-4216-A291-BF69C0E83BA8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2419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3619-F0FA-4212-86E2-C491B96A8237}" type="datetimeFigureOut">
              <a:rPr lang="ru-RU" smtClean="0"/>
              <a:t>25.03.2021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E7BC-F3D5-4216-A291-BF69C0E83BA8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987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3619-F0FA-4212-86E2-C491B96A8237}" type="datetimeFigureOut">
              <a:rPr lang="ru-RU" smtClean="0"/>
              <a:t>25.03.2021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E7BC-F3D5-4216-A291-BF69C0E83BA8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5522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3619-F0FA-4212-86E2-C491B96A8237}" type="datetimeFigureOut">
              <a:rPr lang="ru-RU" smtClean="0"/>
              <a:t>25.03.2021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E7BC-F3D5-4216-A291-BF69C0E83BA8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9951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823619-F0FA-4212-86E2-C491B96A8237}" type="datetimeFigureOut">
              <a:rPr lang="ru-RU" smtClean="0"/>
              <a:t>25.03.2021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7E7BC-F3D5-4216-A291-BF69C0E83BA8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9393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23619-F0FA-4212-86E2-C491B96A8237}" type="datetimeFigureOut">
              <a:rPr lang="ru-RU" smtClean="0"/>
              <a:t>25.03.2021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727E7BC-F3D5-4216-A291-BF69C0E83BA8}" type="slidenum">
              <a:rPr lang="ru-RU" smtClean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28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Площі поверхонь тіл обертання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sz="3600" dirty="0" smtClean="0"/>
              <a:t>Геометрі 11 клас </a:t>
            </a:r>
          </a:p>
          <a:p>
            <a:r>
              <a:rPr lang="uk-UA" sz="3600" dirty="0" smtClean="0"/>
              <a:t>10.02.2021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09828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роботи на </a:t>
            </a:r>
            <a:r>
              <a:rPr lang="uk-UA" dirty="0" err="1" smtClean="0"/>
              <a:t>уроці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Перегляньте  презентацію щоб повторити матеріал, вивчений на попередньому </a:t>
            </a:r>
            <a:r>
              <a:rPr lang="uk-UA" dirty="0" err="1" smtClean="0"/>
              <a:t>уроці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Формули для обчислення площі поверхонь запишіть у зошит</a:t>
            </a:r>
          </a:p>
          <a:p>
            <a:pPr marL="0" indent="0">
              <a:buNone/>
            </a:pP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яжіть</a:t>
            </a:r>
            <a:r>
              <a:rPr lang="uk-UA" dirty="0" smtClean="0"/>
              <a:t> кілька із запропонованих задач на кожну із формул</a:t>
            </a:r>
          </a:p>
          <a:p>
            <a:pPr marL="0" indent="0">
              <a:buNone/>
            </a:pPr>
            <a:r>
              <a:rPr lang="uk-UA" dirty="0" smtClean="0"/>
              <a:t>Виконані протягом уроку роботи </a:t>
            </a:r>
            <a:r>
              <a:rPr lang="uk-UA" dirty="0" err="1" smtClean="0"/>
              <a:t>вишліть</a:t>
            </a:r>
            <a:r>
              <a:rPr lang="uk-UA" dirty="0" smtClean="0"/>
              <a:t> на перевірку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Домашнє завдання : параграф 11 повторити,№ 11.(22,26,32.)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485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59115" y="156024"/>
            <a:ext cx="8596668" cy="766916"/>
          </a:xfrm>
        </p:spPr>
        <p:txBody>
          <a:bodyPr/>
          <a:lstStyle/>
          <a:p>
            <a:r>
              <a:rPr lang="uk-UA" dirty="0" smtClean="0"/>
              <a:t>Площа поверхні циліндра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lumMod val="60000"/>
                <a:lumOff val="4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9508" y="1097731"/>
            <a:ext cx="2391951" cy="34251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p:sp>
        <p:nvSpPr>
          <p:cNvPr id="6" name="TextBox 5"/>
          <p:cNvSpPr txBox="1"/>
          <p:nvPr/>
        </p:nvSpPr>
        <p:spPr>
          <a:xfrm>
            <a:off x="5909186" y="839012"/>
            <a:ext cx="3598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</a:rPr>
              <a:t>Розгортка циліндра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4936338" y="1272004"/>
            <a:ext cx="4414684" cy="3585905"/>
            <a:chOff x="4859318" y="1768063"/>
            <a:chExt cx="4414684" cy="358590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Прямоугольник 6"/>
                <p:cNvSpPr/>
                <p:nvPr/>
              </p:nvSpPr>
              <p:spPr>
                <a:xfrm>
                  <a:off x="4859318" y="2828512"/>
                  <a:ext cx="4414684" cy="1465007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 xmlns:m="http://schemas.openxmlformats.org/officeDocument/2006/math">
                      <m:sSub>
                        <m:sSubPr>
                          <m:ctrlPr>
                            <a:rPr lang="ru-RU" sz="320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uk-UA" sz="32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бічн.</m:t>
                          </m:r>
                        </m:sub>
                      </m:sSub>
                    </m:oMath>
                  </a14:m>
                  <a:r>
                    <a:rPr lang="ru-RU" sz="3200" dirty="0" smtClean="0">
                      <a:solidFill>
                        <a:schemeClr val="accent2">
                          <a:lumMod val="50000"/>
                        </a:schemeClr>
                      </a:solidFill>
                    </a:rPr>
                    <a:t>=</a:t>
                  </a:r>
                  <a14:m>
                    <m:oMath xmlns:m="http://schemas.openxmlformats.org/officeDocument/2006/math">
                      <m:r>
                        <a:rPr lang="en-US" sz="3200" b="0" i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ru-RU" sz="320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sz="32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𝑅𝐻</m:t>
                      </m:r>
                    </m:oMath>
                  </a14:m>
                  <a:endParaRPr lang="ru-RU" sz="3200" dirty="0">
                    <a:solidFill>
                      <a:schemeClr val="accent2">
                        <a:lumMod val="50000"/>
                      </a:schemeClr>
                    </a:solidFill>
                  </a:endParaRPr>
                </a:p>
              </p:txBody>
            </p:sp>
          </mc:Choice>
          <mc:Fallback xmlns="">
            <p:sp>
              <p:nvSpPr>
                <p:cNvPr id="7" name="Прямоугольник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59318" y="2828512"/>
                  <a:ext cx="4414684" cy="1465007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Овал 7"/>
                <p:cNvSpPr/>
                <p:nvPr/>
              </p:nvSpPr>
              <p:spPr>
                <a:xfrm>
                  <a:off x="7285702" y="1768063"/>
                  <a:ext cx="1042219" cy="1042219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100" b="0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1100" b="0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100" b="0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sSup>
                          <m:sSupPr>
                            <m:ctrlPr>
                              <a:rPr lang="en-US" sz="1100" b="0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100" b="0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sz="1100" b="0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ru-RU" sz="1100" dirty="0"/>
                </a:p>
              </p:txBody>
            </p:sp>
          </mc:Choice>
          <mc:Fallback xmlns="">
            <p:sp>
              <p:nvSpPr>
                <p:cNvPr id="8" name="Овал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85702" y="1768063"/>
                  <a:ext cx="1042219" cy="1042219"/>
                </a:xfrm>
                <a:prstGeom prst="ellipse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Овал 8"/>
                <p:cNvSpPr/>
                <p:nvPr/>
              </p:nvSpPr>
              <p:spPr>
                <a:xfrm>
                  <a:off x="7285702" y="4311749"/>
                  <a:ext cx="1042219" cy="1042219"/>
                </a:xfrm>
                <a:prstGeom prst="ellipse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200" b="0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𝑆</m:t>
                        </m:r>
                        <m:r>
                          <a:rPr lang="en-US" sz="1200" b="0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1200" b="0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sSup>
                          <m:sSupPr>
                            <m:ctrlPr>
                              <a:rPr lang="en-US" sz="1200" b="0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200" b="0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en-US" sz="1200" b="0" i="1" smtClean="0">
                                <a:solidFill>
                                  <a:schemeClr val="accent2">
                                    <a:lumMod val="50000"/>
                                  </a:schemeClr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oMath>
                    </m:oMathPara>
                  </a14:m>
                  <a:endParaRPr lang="ru-RU" sz="1200" dirty="0"/>
                </a:p>
              </p:txBody>
            </p:sp>
          </mc:Choice>
          <mc:Fallback xmlns="">
            <p:sp>
              <p:nvSpPr>
                <p:cNvPr id="9" name="Овал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85702" y="4311749"/>
                  <a:ext cx="1042219" cy="1042219"/>
                </a:xfrm>
                <a:prstGeom prst="ellipse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Скругленный прямоугольник 9"/>
              <p:cNvSpPr/>
              <p:nvPr/>
            </p:nvSpPr>
            <p:spPr>
              <a:xfrm>
                <a:off x="520563" y="4688077"/>
                <a:ext cx="4464937" cy="835741"/>
              </a:xfrm>
              <a:prstGeom prst="round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uk-UA" sz="3600" b="0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бічн.</m:t>
                        </m:r>
                      </m:sub>
                    </m:sSub>
                  </m:oMath>
                </a14:m>
                <a:r>
                  <a:rPr lang="ru-RU" sz="3600" i="1" dirty="0" smtClean="0">
                    <a:solidFill>
                      <a:schemeClr val="accent2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dirty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b="0" i="1" dirty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uk-UA" sz="3600" b="0" i="1" dirty="0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осн.</m:t>
                        </m:r>
                      </m:sub>
                    </m:sSub>
                    <m:r>
                      <a:rPr lang="en-US" sz="36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𝐻</m:t>
                    </m:r>
                  </m:oMath>
                </a14:m>
                <a:r>
                  <a:rPr lang="en-US" sz="3600" i="1" dirty="0" smtClean="0">
                    <a:solidFill>
                      <a:schemeClr val="accent2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ru-RU" sz="3600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3600" b="0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𝑅𝐻</m:t>
                    </m:r>
                  </m:oMath>
                </a14:m>
                <a:endParaRPr lang="ru-RU" sz="3600" i="1" dirty="0"/>
              </a:p>
            </p:txBody>
          </p:sp>
        </mc:Choice>
        <mc:Fallback xmlns="">
          <p:sp>
            <p:nvSpPr>
              <p:cNvPr id="10" name="Скругленный 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563" y="4688077"/>
                <a:ext cx="4464937" cy="835741"/>
              </a:xfrm>
              <a:prstGeom prst="roundRect">
                <a:avLst/>
              </a:prstGeom>
              <a:blipFill rotWithShape="0">
                <a:blip r:embed="rId7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Скругленный прямоугольник 10"/>
              <p:cNvSpPr/>
              <p:nvPr/>
            </p:nvSpPr>
            <p:spPr>
              <a:xfrm>
                <a:off x="520563" y="5689062"/>
                <a:ext cx="7532055" cy="808168"/>
              </a:xfrm>
              <a:prstGeom prst="round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uk-UA" sz="3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повн.</m:t>
                        </m:r>
                      </m:sub>
                    </m:sSub>
                  </m:oMath>
                </a14:m>
                <a:r>
                  <a:rPr lang="ru-RU" sz="3600" i="1" dirty="0">
                    <a:solidFill>
                      <a:schemeClr val="accent2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uk-UA" sz="3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бічн.</m:t>
                        </m:r>
                      </m:sub>
                    </m:sSub>
                    <m:r>
                      <a:rPr lang="en-US" sz="3600" b="0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</m:t>
                    </m:r>
                    <m:sSub>
                      <m:sSubPr>
                        <m:ctrlPr>
                          <a:rPr lang="ru-RU" sz="3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uk-UA" sz="3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осн.</m:t>
                        </m:r>
                      </m:sub>
                    </m:sSub>
                  </m:oMath>
                </a14:m>
                <a:r>
                  <a:rPr lang="en-US" sz="3600" i="1" dirty="0">
                    <a:solidFill>
                      <a:schemeClr val="accent2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ru-RU" sz="3600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3600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𝑅𝐻</m:t>
                    </m:r>
                    <m:r>
                      <a:rPr lang="uk-UA" sz="3600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+2</m:t>
                    </m:r>
                    <m:r>
                      <a:rPr lang="uk-UA" sz="3600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uk-UA" sz="3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3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3600" i="1" dirty="0">
                  <a:solidFill>
                    <a:schemeClr val="accent2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Скругленный 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563" y="5689062"/>
                <a:ext cx="7532055" cy="808168"/>
              </a:xfrm>
              <a:prstGeom prst="roundRect">
                <a:avLst/>
              </a:prstGeom>
              <a:blipFill rotWithShape="0">
                <a:blip r:embed="rId8"/>
                <a:stretch>
                  <a:fillRect b="-161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Прямоугольник с одним вырезанным углом 12"/>
          <p:cNvSpPr/>
          <p:nvPr/>
        </p:nvSpPr>
        <p:spPr>
          <a:xfrm>
            <a:off x="8681885" y="5377471"/>
            <a:ext cx="3382296" cy="1119759"/>
          </a:xfrm>
          <a:prstGeom prst="snip1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</a:rPr>
              <a:t>R - </a:t>
            </a: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радіус основи,</a:t>
            </a:r>
            <a:endParaRPr lang="en-US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Н – висота, </a:t>
            </a:r>
            <a:endParaRPr lang="en-US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</a:rPr>
              <a:t>L - </a:t>
            </a: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довжина кола основи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58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222738"/>
            <a:ext cx="8596668" cy="691662"/>
          </a:xfrm>
        </p:spPr>
        <p:txBody>
          <a:bodyPr/>
          <a:lstStyle/>
          <a:p>
            <a:r>
              <a:rPr lang="uk-UA" dirty="0"/>
              <a:t>В</a:t>
            </a:r>
            <a:r>
              <a:rPr lang="uk-UA" dirty="0" smtClean="0"/>
              <a:t>прави (площа поверхні циліндра)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36656" y="1036309"/>
                <a:ext cx="10423285" cy="5318824"/>
              </a:xfrm>
            </p:spPr>
            <p:txBody>
              <a:bodyPr>
                <a:normAutofit/>
              </a:bodyPr>
              <a:lstStyle/>
              <a:p>
                <a:pPr>
                  <a:buFont typeface="+mj-lt"/>
                  <a:buAutoNum type="arabicPeriod"/>
                </a:pPr>
                <a:r>
                  <a:rPr lang="uk-UA" dirty="0" smtClean="0"/>
                  <a:t>Площа осьового перерізу циліндра становить 5 м</a:t>
                </a:r>
                <a:r>
                  <a:rPr lang="uk-UA" baseline="30000" dirty="0" smtClean="0"/>
                  <a:t>2</a:t>
                </a:r>
                <a:r>
                  <a:rPr lang="uk-UA" dirty="0" smtClean="0"/>
                  <a:t>. Знайдіть площу бічної поверхні </a:t>
                </a:r>
                <a:r>
                  <a:rPr lang="uk-UA" dirty="0" smtClean="0"/>
                  <a:t>циліндра</a:t>
                </a:r>
                <a:r>
                  <a:rPr lang="uk-UA" dirty="0" smtClean="0"/>
                  <a:t>.</a:t>
                </a:r>
              </a:p>
              <a:p>
                <a:pPr>
                  <a:buFont typeface="+mj-lt"/>
                  <a:buAutoNum type="arabicPeriod"/>
                </a:pPr>
                <a:endParaRPr lang="uk-UA" dirty="0" smtClean="0"/>
              </a:p>
              <a:p>
                <a:pPr>
                  <a:buFont typeface="+mj-lt"/>
                  <a:buAutoNum type="arabicPeriod"/>
                </a:pPr>
                <a:r>
                  <a:rPr lang="uk-UA" dirty="0" smtClean="0"/>
                  <a:t>Площа бічної поверхні рівностороннього циліндра дорівнює 16 см</a:t>
                </a:r>
                <a:r>
                  <a:rPr lang="uk-UA" baseline="30000" dirty="0"/>
                  <a:t>2</a:t>
                </a:r>
                <a:r>
                  <a:rPr lang="uk-UA" dirty="0" smtClean="0"/>
                  <a:t>. Знайдіть площу його основи</a:t>
                </a:r>
                <a:r>
                  <a:rPr lang="uk-UA" dirty="0" smtClean="0"/>
                  <a:t>.</a:t>
                </a:r>
              </a:p>
              <a:p>
                <a:pPr>
                  <a:buFont typeface="+mj-lt"/>
                  <a:buAutoNum type="arabicPeriod"/>
                </a:pPr>
                <a:endParaRPr lang="uk-UA" dirty="0" smtClean="0"/>
              </a:p>
              <a:p>
                <a:pPr>
                  <a:buFont typeface="+mj-lt"/>
                  <a:buAutoNum type="arabicPeriod"/>
                </a:pPr>
                <a:r>
                  <a:rPr lang="uk-UA" dirty="0" smtClean="0"/>
                  <a:t>Висота циліндра дорівнює 8 см, а діагональ осьового перерізу утворює з площиною основи кут 45</a:t>
                </a:r>
                <a14:m>
                  <m:oMath xmlns:m="http://schemas.openxmlformats.org/officeDocument/2006/math">
                    <m:r>
                      <a:rPr lang="uk-UA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uk-UA" dirty="0" smtClean="0"/>
                  <a:t>. Знайдіть площу бічної поверхні циліндра</a:t>
                </a:r>
                <a:r>
                  <a:rPr lang="uk-UA" dirty="0" smtClean="0"/>
                  <a:t>.</a:t>
                </a:r>
              </a:p>
              <a:p>
                <a:pPr>
                  <a:buFont typeface="+mj-lt"/>
                  <a:buAutoNum type="arabicPeriod"/>
                </a:pPr>
                <a:endParaRPr lang="uk-UA" dirty="0" smtClean="0"/>
              </a:p>
              <a:p>
                <a:pPr>
                  <a:buFont typeface="+mj-lt"/>
                  <a:buAutoNum type="arabicPeriod"/>
                </a:pPr>
                <a:r>
                  <a:rPr lang="uk-UA" dirty="0" smtClean="0"/>
                  <a:t>Діагональ осьового перерізу циліндра дорівнює 5 см, а висота  - 3 см. Знайдіть площу бічної поверхні </a:t>
                </a:r>
                <a:r>
                  <a:rPr lang="uk-UA" dirty="0" smtClean="0"/>
                  <a:t>циліндра.</a:t>
                </a:r>
              </a:p>
              <a:p>
                <a:pPr marL="0" indent="0">
                  <a:buNone/>
                </a:pPr>
                <a:r>
                  <a:rPr lang="uk-UA" dirty="0" smtClean="0"/>
                  <a:t>.</a:t>
                </a:r>
                <a:endParaRPr lang="uk-UA" dirty="0" smtClean="0"/>
              </a:p>
              <a:p>
                <a:pPr marL="0" indent="0">
                  <a:buNone/>
                </a:pPr>
                <a:endParaRPr lang="uk-UA" dirty="0" smtClean="0"/>
              </a:p>
              <a:p>
                <a:pPr>
                  <a:buFont typeface="+mj-lt"/>
                  <a:buAutoNum type="arabicPeriod"/>
                </a:pPr>
                <a:endParaRPr lang="uk-UA" dirty="0" smtClean="0"/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6656" y="1036309"/>
                <a:ext cx="10423285" cy="5318824"/>
              </a:xfrm>
              <a:blipFill rotWithShape="0">
                <a:blip r:embed="rId2"/>
                <a:stretch>
                  <a:fillRect l="-468" t="-802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459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992" y="216310"/>
            <a:ext cx="8596668" cy="688258"/>
          </a:xfrm>
        </p:spPr>
        <p:txBody>
          <a:bodyPr/>
          <a:lstStyle/>
          <a:p>
            <a:r>
              <a:rPr lang="uk-UA" dirty="0" smtClean="0"/>
              <a:t>Площа поверхні конуса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lumMod val="60000"/>
                <a:lumOff val="40000"/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84953" y="1242901"/>
            <a:ext cx="2536156" cy="32799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Скругленный прямоугольник 4"/>
              <p:cNvSpPr/>
              <p:nvPr/>
            </p:nvSpPr>
            <p:spPr>
              <a:xfrm>
                <a:off x="520563" y="4688077"/>
                <a:ext cx="4464937" cy="835741"/>
              </a:xfrm>
              <a:prstGeom prst="round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uk-UA" sz="3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бічн.</m:t>
                        </m:r>
                      </m:sub>
                    </m:sSub>
                  </m:oMath>
                </a14:m>
                <a:r>
                  <a:rPr lang="ru-RU" sz="3600" i="1" dirty="0">
                    <a:solidFill>
                      <a:schemeClr val="accent2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ru-RU" sz="3600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3600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𝑅𝐿</m:t>
                    </m:r>
                  </m:oMath>
                </a14:m>
                <a:endParaRPr lang="ru-RU" sz="3600" i="1" dirty="0">
                  <a:solidFill>
                    <a:schemeClr val="accent2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Скругленный 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563" y="4688077"/>
                <a:ext cx="4464937" cy="835741"/>
              </a:xfrm>
              <a:prstGeom prst="roundRect">
                <a:avLst/>
              </a:prstGeom>
              <a:blipFill rotWithShape="0">
                <a:blip r:embed="rId4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Скругленный прямоугольник 5"/>
              <p:cNvSpPr/>
              <p:nvPr/>
            </p:nvSpPr>
            <p:spPr>
              <a:xfrm>
                <a:off x="520564" y="5689062"/>
                <a:ext cx="7217424" cy="808168"/>
              </a:xfrm>
              <a:prstGeom prst="round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uk-UA" sz="3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повн.</m:t>
                        </m:r>
                      </m:sub>
                    </m:sSub>
                  </m:oMath>
                </a14:m>
                <a:r>
                  <a:rPr lang="ru-RU" sz="3600" i="1" dirty="0">
                    <a:solidFill>
                      <a:schemeClr val="accent2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3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uk-UA" sz="3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бічн.</m:t>
                        </m:r>
                      </m:sub>
                    </m:sSub>
                    <m:r>
                      <a:rPr lang="en-US" sz="3600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ru-RU" sz="3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uk-UA" sz="3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осн.</m:t>
                        </m:r>
                      </m:sub>
                    </m:sSub>
                  </m:oMath>
                </a14:m>
                <a:r>
                  <a:rPr lang="en-US" sz="3600" i="1" dirty="0">
                    <a:solidFill>
                      <a:schemeClr val="accent2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ru-RU" sz="3600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3600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𝑅𝐿</m:t>
                    </m:r>
                    <m:r>
                      <a:rPr lang="uk-UA" sz="3600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uk-UA" sz="3600" i="1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uk-UA" sz="3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sz="3600" i="1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ru-RU" sz="3600" i="1" dirty="0">
                  <a:solidFill>
                    <a:schemeClr val="accent2">
                      <a:lumMod val="50000"/>
                    </a:schemeClr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Скругленный 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564" y="5689062"/>
                <a:ext cx="7217424" cy="808168"/>
              </a:xfrm>
              <a:prstGeom prst="roundRect">
                <a:avLst/>
              </a:prstGeom>
              <a:blipFill rotWithShape="0">
                <a:blip r:embed="rId5"/>
                <a:stretch>
                  <a:fillRect b="-161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ирог 8"/>
          <p:cNvSpPr/>
          <p:nvPr/>
        </p:nvSpPr>
        <p:spPr>
          <a:xfrm rot="2239883">
            <a:off x="4629625" y="-908970"/>
            <a:ext cx="4443636" cy="4443636"/>
          </a:xfrm>
          <a:prstGeom prst="pie">
            <a:avLst>
              <a:gd name="adj1" fmla="val 0"/>
              <a:gd name="adj2" fmla="val 6411646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200" i="1" dirty="0">
              <a:solidFill>
                <a:schemeClr val="accent2">
                  <a:lumMod val="50000"/>
                </a:schemeClr>
              </a:solidFill>
              <a:latin typeface="Cambria Math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Овал 9"/>
              <p:cNvSpPr/>
              <p:nvPr/>
            </p:nvSpPr>
            <p:spPr>
              <a:xfrm>
                <a:off x="6330333" y="3549897"/>
                <a:ext cx="1042219" cy="1042219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2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12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sz="1200" b="0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10" name="Овал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0333" y="3549897"/>
                <a:ext cx="1042219" cy="1042219"/>
              </a:xfrm>
              <a:prstGeom prst="ellipse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037008" y="2359279"/>
                <a:ext cx="1976284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uk-UA" sz="2400" b="0" i="1" smtClean="0">
                            <a:solidFill>
                              <a:schemeClr val="accent2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бічн.</m:t>
                        </m:r>
                      </m:sub>
                    </m:sSub>
                  </m:oMath>
                </a14:m>
                <a:r>
                  <a:rPr lang="ru-RU" sz="2400" i="1" dirty="0" smtClean="0">
                    <a:solidFill>
                      <a:schemeClr val="accent2">
                        <a:lumMod val="50000"/>
                      </a:schemeClr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ru-RU" sz="2400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2400" b="0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𝑅𝐿</m:t>
                    </m:r>
                  </m:oMath>
                </a14:m>
                <a:endParaRPr lang="ru-RU" sz="2400" i="1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7008" y="2359279"/>
                <a:ext cx="1976284" cy="738664"/>
              </a:xfrm>
              <a:prstGeom prst="rect">
                <a:avLst/>
              </a:prstGeom>
              <a:blipFill rotWithShape="0">
                <a:blip r:embed="rId7"/>
                <a:stretch>
                  <a:fillRect t="-661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Прямоугольник с одним вырезанным углом 11"/>
          <p:cNvSpPr/>
          <p:nvPr/>
        </p:nvSpPr>
        <p:spPr>
          <a:xfrm>
            <a:off x="8406581" y="5377471"/>
            <a:ext cx="3382296" cy="1119759"/>
          </a:xfrm>
          <a:prstGeom prst="snip1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</a:rPr>
              <a:t>R - </a:t>
            </a: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радіус основи,</a:t>
            </a:r>
            <a:endParaRPr lang="en-US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Н – висота, </a:t>
            </a:r>
            <a:endParaRPr lang="en-US" sz="20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</a:rPr>
              <a:t>L – </a:t>
            </a:r>
            <a:r>
              <a:rPr lang="uk-UA" sz="2000" b="1" dirty="0" smtClean="0">
                <a:solidFill>
                  <a:schemeClr val="accent3">
                    <a:lumMod val="50000"/>
                  </a:schemeClr>
                </a:solidFill>
              </a:rPr>
              <a:t>твірна конуса</a:t>
            </a: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50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45196"/>
            <a:ext cx="8596668" cy="728261"/>
          </a:xfrm>
        </p:spPr>
        <p:txBody>
          <a:bodyPr/>
          <a:lstStyle/>
          <a:p>
            <a:r>
              <a:rPr lang="uk-UA" dirty="0" smtClean="0"/>
              <a:t>Вправи (площа поверхні конуса)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037231"/>
            <a:ext cx="8596668" cy="5043985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uk-UA" dirty="0" smtClean="0"/>
              <a:t>Знайдіть площу бічної поверхні конуса, якщо його радіус дорівнює 2 см, а твірна – 3 см</a:t>
            </a:r>
            <a:r>
              <a:rPr lang="uk-UA" dirty="0" smtClean="0"/>
              <a:t>.</a:t>
            </a:r>
          </a:p>
          <a:p>
            <a:pPr>
              <a:buFont typeface="+mj-lt"/>
              <a:buAutoNum type="arabicPeriod"/>
            </a:pPr>
            <a:endParaRPr lang="uk-UA" dirty="0" smtClean="0"/>
          </a:p>
          <a:p>
            <a:pPr>
              <a:buFont typeface="+mj-lt"/>
              <a:buAutoNum type="arabicPeriod"/>
            </a:pPr>
            <a:r>
              <a:rPr lang="uk-UA" dirty="0" smtClean="0"/>
              <a:t>Знайдіть площу поверхні конуса, радіус основи якого дорівнює 3 см, а висота – 4 см. </a:t>
            </a:r>
            <a:endParaRPr lang="uk-UA" dirty="0" smtClean="0"/>
          </a:p>
          <a:p>
            <a:pPr>
              <a:buFont typeface="+mj-lt"/>
              <a:buAutoNum type="arabicPeriod"/>
            </a:pPr>
            <a:endParaRPr lang="uk-UA" dirty="0" smtClean="0"/>
          </a:p>
          <a:p>
            <a:pPr>
              <a:buFont typeface="+mj-lt"/>
              <a:buAutoNum type="arabicPeriod"/>
            </a:pPr>
            <a:r>
              <a:rPr lang="uk-UA" dirty="0" smtClean="0"/>
              <a:t>Осьовий переріз конуса – прямокутний трикутник з висотою 5 см. Знайдіть площу бічної поверхні конуса</a:t>
            </a:r>
            <a:r>
              <a:rPr lang="uk-UA" dirty="0" smtClean="0"/>
              <a:t>.</a:t>
            </a:r>
          </a:p>
          <a:p>
            <a:pPr>
              <a:buFont typeface="+mj-lt"/>
              <a:buAutoNum type="arabicPeriod"/>
            </a:pPr>
            <a:endParaRPr lang="uk-UA" dirty="0" smtClean="0"/>
          </a:p>
          <a:p>
            <a:pPr>
              <a:buFont typeface="+mj-lt"/>
              <a:buAutoNum type="arabicPeriod"/>
            </a:pPr>
            <a:r>
              <a:rPr lang="uk-UA" dirty="0" smtClean="0"/>
              <a:t>Знайдіть площу повної поверхні конуса, якщо його висота дорівнює 9 см, а радіус основи – 12 см.</a:t>
            </a:r>
          </a:p>
          <a:p>
            <a:pPr>
              <a:buFont typeface="+mj-lt"/>
              <a:buAutoNum type="arabicPeriod"/>
            </a:pPr>
            <a:endParaRPr lang="uk-UA" dirty="0" smtClean="0"/>
          </a:p>
          <a:p>
            <a:pPr>
              <a:buFont typeface="+mj-lt"/>
              <a:buAutoNum type="arabicPeriod"/>
            </a:pPr>
            <a:endParaRPr lang="uk-UA" dirty="0" smtClean="0"/>
          </a:p>
          <a:p>
            <a:pPr>
              <a:buFont typeface="+mj-lt"/>
              <a:buAutoNum type="arabicPeriod"/>
            </a:pPr>
            <a:endParaRPr lang="uk-UA" dirty="0" smtClean="0"/>
          </a:p>
          <a:p>
            <a:pPr>
              <a:buFont typeface="+mj-lt"/>
              <a:buAutoNum type="arabicPeriod"/>
            </a:pPr>
            <a:endParaRPr lang="uk-UA" dirty="0" smtClean="0"/>
          </a:p>
          <a:p>
            <a:pPr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788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139</TotalTime>
  <Words>262</Words>
  <Application>Microsoft Office PowerPoint</Application>
  <PresentationFormat>Широкий екран</PresentationFormat>
  <Paragraphs>50</Paragraphs>
  <Slides>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1" baseType="lpstr">
      <vt:lpstr>Arial</vt:lpstr>
      <vt:lpstr>Cambria Math</vt:lpstr>
      <vt:lpstr>Trebuchet MS</vt:lpstr>
      <vt:lpstr>Wingdings 3</vt:lpstr>
      <vt:lpstr>Грань</vt:lpstr>
      <vt:lpstr>Площі поверхонь тіл обертання</vt:lpstr>
      <vt:lpstr>План роботи на уроці</vt:lpstr>
      <vt:lpstr>Площа поверхні циліндра</vt:lpstr>
      <vt:lpstr>Вправи (площа поверхні циліндра)</vt:lpstr>
      <vt:lpstr>Площа поверхні конуса</vt:lpstr>
      <vt:lpstr>Вправи (площа поверхні конуса)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Площі поверхонь тіл обертання</dc:title>
  <dc:creator>компик</dc:creator>
  <cp:lastModifiedBy>RePack by Diakov</cp:lastModifiedBy>
  <cp:revision>22</cp:revision>
  <dcterms:created xsi:type="dcterms:W3CDTF">2019-02-03T02:51:00Z</dcterms:created>
  <dcterms:modified xsi:type="dcterms:W3CDTF">2021-03-25T11:22:56Z</dcterms:modified>
</cp:coreProperties>
</file>