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6" r:id="rId4"/>
    <p:sldId id="265" r:id="rId5"/>
    <p:sldId id="267" r:id="rId6"/>
    <p:sldId id="264" r:id="rId7"/>
    <p:sldId id="259" r:id="rId8"/>
    <p:sldId id="260" r:id="rId9"/>
    <p:sldId id="262" r:id="rId10"/>
    <p:sldId id="261" r:id="rId11"/>
    <p:sldId id="268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390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250" autoAdjust="0"/>
  </p:normalViewPr>
  <p:slideViewPr>
    <p:cSldViewPr>
      <p:cViewPr varScale="1">
        <p:scale>
          <a:sx n="53" d="100"/>
          <a:sy n="53" d="100"/>
        </p:scale>
        <p:origin x="-9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/>
              <a:t>8 клас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6600" b="1" dirty="0" smtClean="0">
                <a:solidFill>
                  <a:srgbClr val="793905"/>
                </a:solidFill>
              </a:rPr>
              <a:t>МНОГОКУТНИК  ТА  ЙОГО  ЕЛЕМЕНТ</a:t>
            </a:r>
            <a:r>
              <a:rPr lang="uk-UA" sz="6600" b="1" dirty="0" smtClean="0">
                <a:solidFill>
                  <a:schemeClr val="accent6">
                    <a:lumMod val="50000"/>
                  </a:schemeClr>
                </a:solidFill>
              </a:rPr>
              <a:t>И</a:t>
            </a:r>
            <a:endParaRPr lang="ru-RU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437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24744"/>
            <a:ext cx="6984776" cy="52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054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926976"/>
          </a:xfrm>
        </p:spPr>
        <p:txBody>
          <a:bodyPr>
            <a:normAutofit fontScale="90000"/>
          </a:bodyPr>
          <a:lstStyle/>
          <a:p>
            <a:r>
              <a:rPr lang="ru-RU" sz="3600" b="1" dirty="0" err="1">
                <a:solidFill>
                  <a:srgbClr val="793905"/>
                </a:solidFill>
              </a:rPr>
              <a:t>Виконання</a:t>
            </a:r>
            <a:r>
              <a:rPr lang="ru-RU" sz="3600" b="1" dirty="0">
                <a:solidFill>
                  <a:srgbClr val="793905"/>
                </a:solidFill>
              </a:rPr>
              <a:t> </a:t>
            </a:r>
            <a:r>
              <a:rPr lang="ru-RU" sz="3600" b="1" dirty="0" err="1">
                <a:solidFill>
                  <a:srgbClr val="793905"/>
                </a:solidFill>
              </a:rPr>
              <a:t>графічних</a:t>
            </a:r>
            <a:r>
              <a:rPr lang="ru-RU" sz="3600" b="1" dirty="0">
                <a:solidFill>
                  <a:srgbClr val="793905"/>
                </a:solidFill>
              </a:rPr>
              <a:t> </a:t>
            </a:r>
            <a:r>
              <a:rPr lang="ru-RU" sz="3600" b="1" dirty="0" err="1">
                <a:solidFill>
                  <a:srgbClr val="793905"/>
                </a:solidFill>
              </a:rPr>
              <a:t>вправ</a:t>
            </a:r>
            <a:r>
              <a:rPr lang="ru-RU" sz="3200" dirty="0">
                <a:solidFill>
                  <a:srgbClr val="793905"/>
                </a:solidFill>
              </a:rPr>
              <a:t/>
            </a:r>
            <a:br>
              <a:rPr lang="ru-RU" sz="3200" dirty="0">
                <a:solidFill>
                  <a:srgbClr val="793905"/>
                </a:solidFill>
              </a:rPr>
            </a:br>
            <a:endParaRPr lang="ru-RU" sz="3200" dirty="0">
              <a:solidFill>
                <a:srgbClr val="79390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/>
              <a:t>1) </a:t>
            </a:r>
            <a:r>
              <a:rPr lang="ru-RU" dirty="0" err="1"/>
              <a:t>Накресліть</a:t>
            </a:r>
            <a:r>
              <a:rPr lang="ru-RU" dirty="0"/>
              <a:t> </a:t>
            </a:r>
            <a:r>
              <a:rPr lang="ru-RU" dirty="0" err="1"/>
              <a:t>опуклий</a:t>
            </a:r>
            <a:r>
              <a:rPr lang="ru-RU" dirty="0"/>
              <a:t> </a:t>
            </a:r>
            <a:r>
              <a:rPr lang="ru-RU" dirty="0" err="1"/>
              <a:t>п'ятикутник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2) </a:t>
            </a:r>
            <a:r>
              <a:rPr lang="ru-RU" dirty="0" err="1"/>
              <a:t>Проведіть</a:t>
            </a:r>
            <a:r>
              <a:rPr lang="ru-RU" dirty="0"/>
              <a:t>  </a:t>
            </a:r>
            <a:r>
              <a:rPr lang="ru-RU" dirty="0" err="1"/>
              <a:t>усі</a:t>
            </a:r>
            <a:r>
              <a:rPr lang="ru-RU" dirty="0"/>
              <a:t>  </a:t>
            </a:r>
            <a:r>
              <a:rPr lang="ru-RU" dirty="0" err="1"/>
              <a:t>діагоналі</a:t>
            </a:r>
            <a:r>
              <a:rPr lang="ru-RU" dirty="0"/>
              <a:t>   </a:t>
            </a:r>
            <a:r>
              <a:rPr lang="ru-RU" dirty="0" err="1"/>
              <a:t>п'ятикутника</a:t>
            </a:r>
            <a:r>
              <a:rPr lang="ru-RU" dirty="0"/>
              <a:t>.   </a:t>
            </a:r>
            <a:r>
              <a:rPr lang="ru-RU" dirty="0" err="1"/>
              <a:t>Скільки</a:t>
            </a:r>
            <a:r>
              <a:rPr lang="ru-RU" dirty="0"/>
              <a:t>  </a:t>
            </a:r>
            <a:r>
              <a:rPr lang="ru-RU" dirty="0" err="1"/>
              <a:t>діагоналей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з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вершини</a:t>
            </a:r>
            <a:r>
              <a:rPr lang="ru-RU" dirty="0"/>
              <a:t>?</a:t>
            </a:r>
            <a:r>
              <a:rPr lang="uk-UA" dirty="0"/>
              <a:t> Які геометричні фігури утворились? Скільки їх?</a:t>
            </a:r>
            <a:endParaRPr lang="ru-RU" dirty="0"/>
          </a:p>
          <a:p>
            <a:pPr marL="0" indent="0" algn="just">
              <a:buNone/>
            </a:pPr>
            <a:r>
              <a:rPr lang="uk-UA" dirty="0" smtClean="0"/>
              <a:t>3)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діагоналей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з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вершини</a:t>
            </a:r>
            <a:r>
              <a:rPr lang="ru-RU" dirty="0"/>
              <a:t> </a:t>
            </a:r>
            <a:r>
              <a:rPr lang="ru-RU" dirty="0" err="1"/>
              <a:t>семикутника</a:t>
            </a:r>
            <a:r>
              <a:rPr lang="ru-RU" dirty="0"/>
              <a:t>?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геометричні</a:t>
            </a:r>
            <a:r>
              <a:rPr lang="ru-RU" dirty="0"/>
              <a:t> </a:t>
            </a:r>
            <a:r>
              <a:rPr lang="ru-RU" dirty="0" err="1"/>
              <a:t>фігури</a:t>
            </a:r>
            <a:r>
              <a:rPr lang="ru-RU" dirty="0"/>
              <a:t> </a:t>
            </a:r>
            <a:r>
              <a:rPr lang="ru-RU" dirty="0" err="1"/>
              <a:t>утворились</a:t>
            </a:r>
            <a:r>
              <a:rPr lang="ru-RU" dirty="0"/>
              <a:t>?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?</a:t>
            </a:r>
          </a:p>
          <a:p>
            <a:pPr marL="0" indent="0" algn="just">
              <a:buNone/>
            </a:pPr>
            <a:r>
              <a:rPr lang="uk-UA" dirty="0" smtClean="0"/>
              <a:t>4)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діагоналей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провести з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вершини</a:t>
            </a:r>
            <a:r>
              <a:rPr lang="ru-RU" dirty="0"/>
              <a:t> </a:t>
            </a:r>
            <a:r>
              <a:rPr lang="ru-RU" dirty="0" err="1"/>
              <a:t>опуклого</a:t>
            </a:r>
            <a:r>
              <a:rPr lang="ru-RU" dirty="0"/>
              <a:t> </a:t>
            </a:r>
            <a:r>
              <a:rPr lang="ru-RU" dirty="0" err="1"/>
              <a:t>девятикутника</a:t>
            </a:r>
            <a:r>
              <a:rPr lang="ru-RU" dirty="0"/>
              <a:t>? </a:t>
            </a:r>
            <a:r>
              <a:rPr lang="ru-RU" dirty="0" err="1"/>
              <a:t>Знайдіть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діагоналей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5) </a:t>
            </a:r>
            <a:r>
              <a:rPr lang="ru-RU" dirty="0"/>
              <a:t>Як </a:t>
            </a:r>
            <a:r>
              <a:rPr lang="ru-RU" dirty="0" err="1"/>
              <a:t>ви</a:t>
            </a:r>
            <a:r>
              <a:rPr lang="ru-RU" dirty="0"/>
              <a:t> дума</a:t>
            </a:r>
            <a:r>
              <a:rPr lang="uk-UA" dirty="0"/>
              <a:t>є</a:t>
            </a:r>
            <a:r>
              <a:rPr lang="ru-RU" dirty="0"/>
              <a:t>те, </a:t>
            </a:r>
            <a:r>
              <a:rPr lang="ru-RU" dirty="0" err="1"/>
              <a:t>ск</a:t>
            </a:r>
            <a:r>
              <a:rPr lang="uk-UA" dirty="0"/>
              <a:t>і</a:t>
            </a:r>
            <a:r>
              <a:rPr lang="ru-RU" dirty="0" err="1"/>
              <a:t>льки</a:t>
            </a:r>
            <a:r>
              <a:rPr lang="ru-RU" dirty="0"/>
              <a:t> д</a:t>
            </a:r>
            <a:r>
              <a:rPr lang="uk-UA" dirty="0"/>
              <a:t>і</a:t>
            </a:r>
            <a:r>
              <a:rPr lang="ru-RU" dirty="0" err="1"/>
              <a:t>агоналей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en-US" i="1" dirty="0"/>
              <a:t>n</a:t>
            </a:r>
            <a:r>
              <a:rPr lang="ru-RU" dirty="0"/>
              <a:t> – </a:t>
            </a:r>
            <a:r>
              <a:rPr lang="ru-RU" dirty="0" err="1"/>
              <a:t>кутник</a:t>
            </a:r>
            <a:r>
              <a:rPr lang="ru-RU" dirty="0"/>
              <a:t>?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uk-UA" dirty="0"/>
              <a:t>трикутників утвориться при цьому?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1918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512168"/>
          </a:xfrm>
        </p:spPr>
        <p:txBody>
          <a:bodyPr>
            <a:noAutofit/>
          </a:bodyPr>
          <a:lstStyle/>
          <a:p>
            <a:pPr lvl="0" algn="l" fontAlgn="base">
              <a:spcBef>
                <a:spcPct val="50000"/>
              </a:spcBef>
              <a:spcAft>
                <a:spcPct val="0"/>
              </a:spcAft>
            </a:pP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Завдання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 </a:t>
            </a:r>
            <a:r>
              <a:rPr lang="uk-UA" sz="2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Знайдіть </a:t>
            </a:r>
            <a:r>
              <a:rPr lang="uk-UA" sz="2400" b="1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суму     кутів      </a:t>
            </a:r>
            <a:r>
              <a:rPr lang="uk-UA" sz="2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восьмикутника, десятикутника, </a:t>
            </a:r>
            <a:r>
              <a:rPr lang="uk-UA" sz="2400" b="1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дванадцятикутника</a:t>
            </a:r>
            <a:r>
              <a:rPr lang="uk-UA" sz="2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.</a:t>
            </a:r>
            <a:br>
              <a:rPr lang="uk-UA" sz="2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</a:b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</a:br>
            <a:endParaRPr lang="ru-RU" sz="32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916832"/>
            <a:ext cx="7787208" cy="4209331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язання</a:t>
            </a:r>
            <a:endParaRPr lang="uk-UA" dirty="0" smtClean="0"/>
          </a:p>
          <a:p>
            <a:pPr marL="0" indent="0" algn="just">
              <a:buNone/>
            </a:pPr>
            <a:r>
              <a:rPr lang="uk-UA" sz="2400" dirty="0" smtClean="0"/>
              <a:t>1) </a:t>
            </a:r>
            <a:r>
              <a:rPr lang="en-US" sz="2400" dirty="0" smtClean="0"/>
              <a:t>n</a:t>
            </a:r>
            <a:r>
              <a:rPr lang="uk-UA" sz="2400" dirty="0" smtClean="0"/>
              <a:t>=8,   </a:t>
            </a:r>
            <a:r>
              <a:rPr lang="ru-RU" sz="2400" i="1" dirty="0" smtClean="0"/>
              <a:t>180</a:t>
            </a:r>
            <a:r>
              <a:rPr lang="ru-RU" sz="2400" i="1" baseline="30000" dirty="0" smtClean="0"/>
              <a:t>о </a:t>
            </a:r>
            <a:r>
              <a:rPr lang="ru-RU" sz="2400" dirty="0"/>
              <a:t>∙(n-2</a:t>
            </a:r>
            <a:r>
              <a:rPr lang="ru-RU" sz="2400" dirty="0" smtClean="0"/>
              <a:t>)=</a:t>
            </a:r>
            <a:r>
              <a:rPr lang="ru-RU" sz="2400" i="1" dirty="0"/>
              <a:t>180</a:t>
            </a:r>
            <a:r>
              <a:rPr lang="ru-RU" sz="2400" i="1" baseline="30000" dirty="0"/>
              <a:t>о </a:t>
            </a:r>
            <a:r>
              <a:rPr lang="ru-RU" sz="2400" dirty="0"/>
              <a:t>∙</a:t>
            </a:r>
            <a:r>
              <a:rPr lang="ru-RU" sz="2400" dirty="0" smtClean="0"/>
              <a:t>(8-2</a:t>
            </a:r>
            <a:r>
              <a:rPr lang="ru-RU" sz="2400" dirty="0"/>
              <a:t>)</a:t>
            </a:r>
            <a:r>
              <a:rPr lang="ru-RU" sz="2400" dirty="0" smtClean="0"/>
              <a:t> =</a:t>
            </a:r>
            <a:r>
              <a:rPr lang="ru-RU" sz="2400" i="1" dirty="0"/>
              <a:t>180</a:t>
            </a:r>
            <a:r>
              <a:rPr lang="ru-RU" sz="2400" i="1" baseline="30000" dirty="0"/>
              <a:t>о </a:t>
            </a:r>
            <a:r>
              <a:rPr lang="ru-RU" sz="2400" dirty="0" smtClean="0"/>
              <a:t>∙6= 1080</a:t>
            </a:r>
            <a:r>
              <a:rPr lang="ru-RU" sz="2400" i="1" baseline="30000" dirty="0" smtClean="0"/>
              <a:t>о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dirty="0" smtClean="0"/>
              <a:t>2) </a:t>
            </a:r>
            <a:r>
              <a:rPr lang="en-US" sz="2400" dirty="0"/>
              <a:t>n</a:t>
            </a:r>
            <a:r>
              <a:rPr lang="uk-UA" sz="2400" dirty="0" smtClean="0"/>
              <a:t>=10,   </a:t>
            </a:r>
            <a:r>
              <a:rPr lang="ru-RU" sz="2400" i="1" dirty="0"/>
              <a:t>180</a:t>
            </a:r>
            <a:r>
              <a:rPr lang="ru-RU" sz="2400" i="1" baseline="30000" dirty="0"/>
              <a:t>о </a:t>
            </a:r>
            <a:r>
              <a:rPr lang="ru-RU" sz="2400" dirty="0"/>
              <a:t>∙(n-2)=</a:t>
            </a:r>
            <a:r>
              <a:rPr lang="ru-RU" sz="2400" i="1" dirty="0"/>
              <a:t>180</a:t>
            </a:r>
            <a:r>
              <a:rPr lang="ru-RU" sz="2400" i="1" baseline="30000" dirty="0"/>
              <a:t>о </a:t>
            </a:r>
            <a:r>
              <a:rPr lang="ru-RU" sz="2400" dirty="0"/>
              <a:t>∙</a:t>
            </a:r>
            <a:r>
              <a:rPr lang="ru-RU" sz="2400" dirty="0" smtClean="0"/>
              <a:t>(10-2</a:t>
            </a:r>
            <a:r>
              <a:rPr lang="ru-RU" sz="2400" dirty="0"/>
              <a:t>) =</a:t>
            </a:r>
            <a:r>
              <a:rPr lang="ru-RU" sz="2400" i="1" dirty="0"/>
              <a:t>180</a:t>
            </a:r>
            <a:r>
              <a:rPr lang="ru-RU" sz="2400" i="1" baseline="30000" dirty="0"/>
              <a:t>о </a:t>
            </a:r>
            <a:r>
              <a:rPr lang="ru-RU" sz="2400" dirty="0" smtClean="0"/>
              <a:t>∙8= 1440</a:t>
            </a:r>
            <a:r>
              <a:rPr lang="ru-RU" sz="2400" i="1" baseline="30000" dirty="0" smtClean="0"/>
              <a:t>о</a:t>
            </a:r>
            <a:endParaRPr lang="uk-UA" sz="2400" dirty="0"/>
          </a:p>
          <a:p>
            <a:pPr marL="0" indent="0">
              <a:buNone/>
            </a:pPr>
            <a:r>
              <a:rPr lang="uk-UA" sz="2400" dirty="0" smtClean="0"/>
              <a:t>3)</a:t>
            </a:r>
            <a:r>
              <a:rPr lang="en-US" sz="2400" dirty="0"/>
              <a:t> n</a:t>
            </a:r>
            <a:r>
              <a:rPr lang="uk-UA" sz="2400" dirty="0" smtClean="0"/>
              <a:t>=12,   </a:t>
            </a:r>
            <a:r>
              <a:rPr lang="ru-RU" sz="2400" i="1" dirty="0"/>
              <a:t>180</a:t>
            </a:r>
            <a:r>
              <a:rPr lang="ru-RU" sz="2400" i="1" baseline="30000" dirty="0"/>
              <a:t>о </a:t>
            </a:r>
            <a:r>
              <a:rPr lang="ru-RU" sz="2400" dirty="0"/>
              <a:t>∙(n-2)=</a:t>
            </a:r>
            <a:r>
              <a:rPr lang="ru-RU" sz="2400" i="1" dirty="0"/>
              <a:t>180</a:t>
            </a:r>
            <a:r>
              <a:rPr lang="ru-RU" sz="2400" i="1" baseline="30000" dirty="0"/>
              <a:t>о </a:t>
            </a:r>
            <a:r>
              <a:rPr lang="ru-RU" sz="2400" dirty="0"/>
              <a:t>∙(</a:t>
            </a:r>
            <a:r>
              <a:rPr lang="ru-RU" sz="2400" dirty="0" smtClean="0"/>
              <a:t>12-2</a:t>
            </a:r>
            <a:r>
              <a:rPr lang="ru-RU" sz="2400" dirty="0"/>
              <a:t>) =</a:t>
            </a:r>
            <a:r>
              <a:rPr lang="ru-RU" sz="2400" i="1" dirty="0"/>
              <a:t>180</a:t>
            </a:r>
            <a:r>
              <a:rPr lang="ru-RU" sz="2400" i="1" baseline="30000" dirty="0"/>
              <a:t>о </a:t>
            </a:r>
            <a:r>
              <a:rPr lang="ru-RU" sz="2400" dirty="0" smtClean="0"/>
              <a:t>∙10= 1800</a:t>
            </a:r>
            <a:r>
              <a:rPr lang="ru-RU" sz="2400" i="1" baseline="30000" dirty="0" smtClean="0"/>
              <a:t>о</a:t>
            </a:r>
            <a:endParaRPr lang="uk-UA" sz="2400" dirty="0"/>
          </a:p>
          <a:p>
            <a:pPr marL="0" indent="0">
              <a:buNone/>
            </a:pPr>
            <a:r>
              <a:rPr lang="uk-UA" sz="2400" dirty="0" smtClean="0"/>
              <a:t>(</a:t>
            </a:r>
            <a:r>
              <a:rPr lang="en-US" sz="2400" dirty="0" smtClean="0"/>
              <a:t>n</a:t>
            </a:r>
            <a:r>
              <a:rPr lang="uk-UA" sz="2400" dirty="0" smtClean="0"/>
              <a:t> – кількість кутів многокутника)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831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Desktop\1200px-Chainline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7530" y="1431360"/>
            <a:ext cx="2683872" cy="1565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\Desktop\220px-Self_crossed_polygonal_chai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16424"/>
            <a:ext cx="2868181" cy="16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692696"/>
            <a:ext cx="76985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</a:rPr>
              <a:t>Ламана</a:t>
            </a:r>
            <a:r>
              <a:rPr lang="ru-RU" sz="2400" dirty="0"/>
              <a:t> — </a:t>
            </a:r>
            <a:r>
              <a:rPr lang="ru-RU" sz="2400" dirty="0" err="1"/>
              <a:t>зв'язна</a:t>
            </a:r>
            <a:r>
              <a:rPr lang="ru-RU" sz="2400" dirty="0"/>
              <a:t> </a:t>
            </a:r>
            <a:r>
              <a:rPr lang="ru-RU" sz="2400" dirty="0" err="1"/>
              <a:t>послідовність</a:t>
            </a:r>
            <a:r>
              <a:rPr lang="ru-RU" sz="2400" dirty="0"/>
              <a:t> </a:t>
            </a:r>
            <a:r>
              <a:rPr lang="ru-RU" sz="2400" dirty="0" err="1"/>
              <a:t>відрізків</a:t>
            </a:r>
            <a:r>
              <a:rPr lang="ru-RU" sz="2400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91771" y="1163136"/>
            <a:ext cx="20157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В </a:t>
            </a:r>
            <a:r>
              <a:rPr lang="ru-RU" i="1" dirty="0" err="1"/>
              <a:t>даному</a:t>
            </a:r>
            <a:r>
              <a:rPr lang="ru-RU" i="1" dirty="0"/>
              <a:t> </a:t>
            </a:r>
            <a:r>
              <a:rPr lang="ru-RU" i="1" dirty="0" err="1"/>
              <a:t>випадку</a:t>
            </a:r>
            <a:r>
              <a:rPr lang="ru-RU" i="1" dirty="0" smtClean="0"/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63550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 </a:t>
            </a:r>
            <a:endParaRPr lang="ru-RU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3764979" y="1705245"/>
            <a:ext cx="154940" cy="14249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131840" y="1714491"/>
            <a:ext cx="583264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відрізки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ламаної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вершини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5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35724" y="3244334"/>
            <a:ext cx="519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Ламана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простою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самоперетинів</a:t>
            </a:r>
            <a:r>
              <a:rPr lang="ru-RU" dirty="0"/>
              <a:t> і </a:t>
            </a:r>
            <a:r>
              <a:rPr lang="ru-RU" dirty="0" err="1"/>
              <a:t>ніякі</a:t>
            </a:r>
            <a:r>
              <a:rPr lang="ru-RU" dirty="0"/>
              <a:t> </a:t>
            </a:r>
            <a:r>
              <a:rPr lang="ru-RU" dirty="0" err="1"/>
              <a:t>сусідні</a:t>
            </a:r>
            <a:r>
              <a:rPr lang="ru-RU" dirty="0"/>
              <a:t> ланки не лежать на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прямій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27584" y="3037930"/>
            <a:ext cx="15664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i="1" dirty="0" err="1"/>
              <a:t>Ламана</a:t>
            </a:r>
            <a:r>
              <a:rPr lang="ru-RU" sz="1400" i="1" dirty="0"/>
              <a:t> (проста) 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68901" y="5013176"/>
            <a:ext cx="1465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i="1" dirty="0" err="1"/>
              <a:t>Ламана</a:t>
            </a:r>
            <a:r>
              <a:rPr lang="ru-RU" sz="1400" i="1" dirty="0"/>
              <a:t> з </a:t>
            </a:r>
            <a:endParaRPr lang="ru-RU" sz="1400" i="1" dirty="0" smtClean="0"/>
          </a:p>
          <a:p>
            <a:r>
              <a:rPr lang="ru-RU" sz="1400" i="1" dirty="0" err="1" smtClean="0"/>
              <a:t>самоперетином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335724" y="4342920"/>
            <a:ext cx="51903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Довжина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ламаної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/>
              <a:t>– сума </a:t>
            </a:r>
            <a:r>
              <a:rPr lang="ru-RU" dirty="0" err="1"/>
              <a:t>довжин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відрізків</a:t>
            </a:r>
            <a:r>
              <a:rPr lang="ru-RU" dirty="0"/>
              <a:t>. 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335724" y="5101501"/>
            <a:ext cx="50526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перша та </a:t>
            </a:r>
            <a:r>
              <a:rPr lang="ru-RU" dirty="0" err="1"/>
              <a:t>остання</a:t>
            </a:r>
            <a:r>
              <a:rPr lang="ru-RU" dirty="0"/>
              <a:t> точка </a:t>
            </a:r>
            <a:r>
              <a:rPr lang="ru-RU" dirty="0" err="1"/>
              <a:t>збігаються</a:t>
            </a:r>
            <a:r>
              <a:rPr lang="ru-RU" dirty="0"/>
              <a:t>, то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ламана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замкненою</a:t>
            </a:r>
            <a:r>
              <a:rPr lang="ru-RU" dirty="0"/>
              <a:t>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545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</a:rPr>
              <a:t>Многокутники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9865" y="2780928"/>
            <a:ext cx="7776864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ru-RU" sz="2200" dirty="0" err="1">
                <a:solidFill>
                  <a:prstClr val="black"/>
                </a:solidFill>
              </a:rPr>
              <a:t>Замкнену</a:t>
            </a:r>
            <a:r>
              <a:rPr lang="ru-RU" sz="2200" dirty="0">
                <a:solidFill>
                  <a:prstClr val="black"/>
                </a:solidFill>
              </a:rPr>
              <a:t> </a:t>
            </a:r>
            <a:r>
              <a:rPr lang="ru-RU" sz="2200" dirty="0" err="1">
                <a:solidFill>
                  <a:prstClr val="black"/>
                </a:solidFill>
              </a:rPr>
              <a:t>ламану</a:t>
            </a:r>
            <a:r>
              <a:rPr lang="ru-RU" sz="2200" dirty="0">
                <a:solidFill>
                  <a:prstClr val="black"/>
                </a:solidFill>
              </a:rPr>
              <a:t> без </a:t>
            </a:r>
            <a:r>
              <a:rPr lang="ru-RU" sz="2200" dirty="0" err="1">
                <a:solidFill>
                  <a:prstClr val="black"/>
                </a:solidFill>
              </a:rPr>
              <a:t>перетинів</a:t>
            </a:r>
            <a:r>
              <a:rPr lang="ru-RU" sz="2200" dirty="0">
                <a:solidFill>
                  <a:prstClr val="black"/>
                </a:solidFill>
              </a:rPr>
              <a:t> </a:t>
            </a:r>
            <a:r>
              <a:rPr lang="ru-RU" sz="2200" dirty="0" err="1">
                <a:solidFill>
                  <a:prstClr val="black"/>
                </a:solidFill>
              </a:rPr>
              <a:t>називають</a:t>
            </a:r>
            <a:r>
              <a:rPr lang="ru-RU" sz="2200" dirty="0">
                <a:solidFill>
                  <a:prstClr val="black"/>
                </a:solidFill>
              </a:rPr>
              <a:t> </a:t>
            </a:r>
            <a:r>
              <a:rPr lang="ru-RU" sz="2200" b="1" dirty="0" err="1">
                <a:solidFill>
                  <a:schemeClr val="accent6">
                    <a:lumMod val="50000"/>
                  </a:schemeClr>
                </a:solidFill>
              </a:rPr>
              <a:t>многокутником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 err="1" smtClean="0"/>
              <a:t>Найменше</a:t>
            </a:r>
            <a:r>
              <a:rPr lang="ru-RU" sz="2200" dirty="0" smtClean="0"/>
              <a:t> </a:t>
            </a:r>
            <a:r>
              <a:rPr lang="ru-RU" sz="2200" dirty="0"/>
              <a:t>чисто </a:t>
            </a:r>
            <a:r>
              <a:rPr lang="ru-RU" sz="2200" dirty="0" err="1"/>
              <a:t>сторін</a:t>
            </a:r>
            <a:r>
              <a:rPr lang="ru-RU" sz="2200" dirty="0"/>
              <a:t> </a:t>
            </a:r>
            <a:r>
              <a:rPr lang="ru-RU" sz="2200" dirty="0" smtClean="0"/>
              <a:t> – 3.</a:t>
            </a:r>
          </a:p>
          <a:p>
            <a:pPr marL="273050" lvl="0" indent="-273050" algn="just" fontAlgn="base">
              <a:spcBef>
                <a:spcPct val="20000"/>
              </a:spcBef>
              <a:spcAft>
                <a:spcPct val="0"/>
              </a:spcAft>
              <a:buClr>
                <a:srgbClr val="53548A"/>
              </a:buClr>
              <a:buSzPct val="85000"/>
              <a:buFont typeface="Wingdings 2" pitchFamily="18" charset="2"/>
              <a:buChar char=""/>
              <a:defRPr/>
            </a:pPr>
            <a:r>
              <a:rPr lang="ru-RU" sz="2200" dirty="0" smtClean="0"/>
              <a:t> </a:t>
            </a:r>
            <a:r>
              <a:rPr lang="ru-RU" sz="2200" dirty="0" err="1"/>
              <a:t>Вершини</a:t>
            </a:r>
            <a:r>
              <a:rPr lang="ru-RU" sz="2200" dirty="0"/>
              <a:t> і ланки </a:t>
            </a:r>
            <a:r>
              <a:rPr lang="ru-RU" sz="2200" dirty="0" err="1"/>
              <a:t>ламаної</a:t>
            </a:r>
            <a:r>
              <a:rPr lang="ru-RU" sz="2200" dirty="0"/>
              <a:t>, яка </a:t>
            </a:r>
            <a:r>
              <a:rPr lang="ru-RU" sz="2200" dirty="0" err="1"/>
              <a:t>утворює</a:t>
            </a:r>
            <a:r>
              <a:rPr lang="ru-RU" sz="2200" dirty="0"/>
              <a:t> </a:t>
            </a:r>
            <a:r>
              <a:rPr lang="ru-RU" sz="2200" dirty="0" err="1"/>
              <a:t>многокутник</a:t>
            </a:r>
            <a:r>
              <a:rPr lang="ru-RU" sz="2200" dirty="0"/>
              <a:t> </a:t>
            </a:r>
            <a:r>
              <a:rPr lang="ru-RU" sz="2200" dirty="0" err="1"/>
              <a:t>відповідно</a:t>
            </a:r>
            <a:r>
              <a:rPr lang="ru-RU" sz="2200" dirty="0"/>
              <a:t> </a:t>
            </a:r>
            <a:r>
              <a:rPr lang="ru-RU" sz="2200" dirty="0" err="1"/>
              <a:t>називають</a:t>
            </a:r>
            <a:r>
              <a:rPr lang="ru-RU" sz="2200" dirty="0"/>
              <a:t>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</a:rPr>
              <a:t>вершинами і сторонами </a:t>
            </a:r>
            <a:r>
              <a:rPr lang="ru-RU" sz="2200" b="1" dirty="0" err="1">
                <a:solidFill>
                  <a:schemeClr val="accent6">
                    <a:lumMod val="50000"/>
                  </a:schemeClr>
                </a:solidFill>
              </a:rPr>
              <a:t>многокутника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200" dirty="0" smtClean="0"/>
              <a:t>.</a:t>
            </a:r>
            <a:r>
              <a:rPr lang="uk-UA" sz="2200" dirty="0">
                <a:solidFill>
                  <a:prstClr val="black"/>
                </a:solidFill>
              </a:rPr>
              <a:t> </a:t>
            </a:r>
            <a:endParaRPr lang="uk-UA" sz="2200" dirty="0" smtClean="0">
              <a:solidFill>
                <a:prstClr val="black"/>
              </a:solidFill>
            </a:endParaRPr>
          </a:p>
          <a:p>
            <a:pPr marL="273050" lvl="0" indent="-273050" algn="just" fontAlgn="base">
              <a:spcBef>
                <a:spcPct val="20000"/>
              </a:spcBef>
              <a:spcAft>
                <a:spcPct val="0"/>
              </a:spcAft>
              <a:buClr>
                <a:srgbClr val="53548A"/>
              </a:buClr>
              <a:buSzPct val="85000"/>
              <a:buFont typeface="Wingdings 2" pitchFamily="18" charset="2"/>
              <a:buChar char=""/>
              <a:defRPr/>
            </a:pPr>
            <a:r>
              <a:rPr lang="uk-UA" sz="2200" dirty="0" smtClean="0">
                <a:solidFill>
                  <a:prstClr val="black"/>
                </a:solidFill>
              </a:rPr>
              <a:t>Сторони</a:t>
            </a:r>
            <a:r>
              <a:rPr lang="uk-UA" sz="2200" dirty="0">
                <a:solidFill>
                  <a:prstClr val="black"/>
                </a:solidFill>
              </a:rPr>
              <a:t>, що є сусідніми відрізками, називають  </a:t>
            </a:r>
            <a:r>
              <a:rPr lang="uk-UA" sz="2200" b="1" dirty="0">
                <a:solidFill>
                  <a:schemeClr val="accent6">
                    <a:lumMod val="50000"/>
                  </a:schemeClr>
                </a:solidFill>
              </a:rPr>
              <a:t>сусідніми сторонами многокутника.</a:t>
            </a:r>
          </a:p>
          <a:p>
            <a:pPr marL="273050" lvl="0" indent="-273050" algn="just" fontAlgn="base">
              <a:spcBef>
                <a:spcPct val="20000"/>
              </a:spcBef>
              <a:spcAft>
                <a:spcPct val="0"/>
              </a:spcAft>
              <a:buClr>
                <a:srgbClr val="53548A"/>
              </a:buClr>
              <a:buSzPct val="85000"/>
              <a:buFont typeface="Wingdings 2" pitchFamily="18" charset="2"/>
              <a:buChar char=""/>
              <a:defRPr/>
            </a:pPr>
            <a:r>
              <a:rPr lang="uk-UA" sz="2200" dirty="0">
                <a:solidFill>
                  <a:prstClr val="black"/>
                </a:solidFill>
              </a:rPr>
              <a:t>Вершини, які є кінцями однієї сторони, називають </a:t>
            </a:r>
            <a:r>
              <a:rPr lang="uk-UA" sz="2200" b="1" dirty="0">
                <a:solidFill>
                  <a:schemeClr val="accent6">
                    <a:lumMod val="50000"/>
                  </a:schemeClr>
                </a:solidFill>
              </a:rPr>
              <a:t>сусідніми вершинами многокутника.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200" dirty="0" smtClean="0"/>
          </a:p>
        </p:txBody>
      </p:sp>
      <p:pic>
        <p:nvPicPr>
          <p:cNvPr id="2051" name="Picture 3" descr="C:\Users\админ\Desktop\220px-Closed_polygonal_lin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1418"/>
            <a:ext cx="3982296" cy="231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дмин\Desktop\ПРезентаційні фони\234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3604" y="563104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593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049091"/>
          </a:xfrm>
        </p:spPr>
        <p:txBody>
          <a:bodyPr/>
          <a:lstStyle/>
          <a:p>
            <a:pPr algn="just"/>
            <a:r>
              <a:rPr lang="ru-RU" sz="2200" dirty="0" err="1"/>
              <a:t>Якщо</a:t>
            </a:r>
            <a:r>
              <a:rPr lang="ru-RU" sz="2200" dirty="0"/>
              <a:t> </a:t>
            </a:r>
            <a:r>
              <a:rPr lang="ru-RU" sz="2200" dirty="0" err="1"/>
              <a:t>всі</a:t>
            </a:r>
            <a:r>
              <a:rPr lang="ru-RU" sz="2200" dirty="0"/>
              <a:t> кути </a:t>
            </a:r>
            <a:r>
              <a:rPr lang="ru-RU" sz="2200" dirty="0" err="1"/>
              <a:t>багатокутника</a:t>
            </a:r>
            <a:r>
              <a:rPr lang="ru-RU" sz="2200" dirty="0"/>
              <a:t> </a:t>
            </a:r>
            <a:r>
              <a:rPr lang="ru-RU" sz="2200" dirty="0" err="1"/>
              <a:t>менші</a:t>
            </a:r>
            <a:r>
              <a:rPr lang="ru-RU" sz="2200" dirty="0"/>
              <a:t> за </a:t>
            </a:r>
            <a:r>
              <a:rPr lang="ru-RU" sz="2200" dirty="0" err="1"/>
              <a:t>розгорнутий</a:t>
            </a:r>
            <a:r>
              <a:rPr lang="ru-RU" sz="2200" dirty="0"/>
              <a:t>,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називають</a:t>
            </a:r>
            <a:r>
              <a:rPr lang="ru-RU" sz="2200" dirty="0"/>
              <a:t> </a:t>
            </a:r>
            <a:r>
              <a:rPr lang="ru-RU" sz="2200" b="1" dirty="0" err="1">
                <a:solidFill>
                  <a:schemeClr val="accent6">
                    <a:lumMod val="50000"/>
                  </a:schemeClr>
                </a:solidFill>
              </a:rPr>
              <a:t>опуклим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200" b="1" dirty="0" err="1">
                <a:solidFill>
                  <a:schemeClr val="accent6">
                    <a:lumMod val="50000"/>
                  </a:schemeClr>
                </a:solidFill>
              </a:rPr>
              <a:t>многокутником</a:t>
            </a:r>
            <a:r>
              <a:rPr lang="ru-RU" sz="2200" dirty="0"/>
              <a:t>, в </a:t>
            </a:r>
            <a:r>
              <a:rPr lang="ru-RU" sz="2200" dirty="0" err="1"/>
              <a:t>іншому</a:t>
            </a:r>
            <a:r>
              <a:rPr lang="ru-RU" sz="2200" dirty="0"/>
              <a:t> </a:t>
            </a:r>
            <a:r>
              <a:rPr lang="ru-RU" sz="2200" dirty="0" err="1"/>
              <a:t>випадку</a:t>
            </a:r>
            <a:r>
              <a:rPr lang="ru-RU" sz="2200" dirty="0"/>
              <a:t> - </a:t>
            </a:r>
            <a:r>
              <a:rPr lang="ru-RU" sz="2200" b="1" dirty="0" err="1">
                <a:solidFill>
                  <a:schemeClr val="accent6">
                    <a:lumMod val="50000"/>
                  </a:schemeClr>
                </a:solidFill>
              </a:rPr>
              <a:t>неопуклим</a:t>
            </a:r>
            <a:r>
              <a:rPr lang="ru-RU" sz="2200" dirty="0"/>
              <a:t> .</a:t>
            </a:r>
          </a:p>
          <a:p>
            <a:pPr marL="0" indent="0">
              <a:buNone/>
            </a:pPr>
            <a:r>
              <a:rPr lang="ru-RU" i="1" dirty="0"/>
              <a:t> 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 descr="C:\Users\админ\Desktop\image0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8760"/>
            <a:ext cx="5400600" cy="258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755576" y="833551"/>
            <a:ext cx="763284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Многокутники бувають опуклі та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неопуклі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1327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29523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b="1" dirty="0">
                <a:solidFill>
                  <a:schemeClr val="accent6">
                    <a:lumMod val="50000"/>
                  </a:schemeClr>
                </a:solidFill>
              </a:rPr>
              <a:t>Опуклий многокутник має такі властивості: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uk-UA" sz="2400" dirty="0"/>
              <a:t>1) опуклий многокутник розташований в одній півплощині відносно будь–якої прямої, що містить його </a:t>
            </a:r>
            <a:r>
              <a:rPr lang="uk-UA" sz="2400" dirty="0" smtClean="0"/>
              <a:t>сторону(</a:t>
            </a:r>
            <a:r>
              <a:rPr lang="uk-UA" sz="2200" dirty="0" smtClean="0"/>
              <a:t>Рис.2</a:t>
            </a:r>
            <a:r>
              <a:rPr lang="uk-UA" sz="2400" dirty="0" smtClean="0"/>
              <a:t>)</a:t>
            </a:r>
            <a:endParaRPr lang="ru-RU" sz="2400" dirty="0"/>
          </a:p>
          <a:p>
            <a:pPr marL="0" indent="0" algn="just">
              <a:buNone/>
            </a:pPr>
            <a:r>
              <a:rPr lang="uk-UA" sz="2400" dirty="0"/>
              <a:t>2) опуклий многокутник, відмінний від трикутника, містить </a:t>
            </a:r>
            <a:r>
              <a:rPr lang="ru-RU" sz="2400" dirty="0"/>
              <a:t>будь-яку </a:t>
            </a:r>
            <a:r>
              <a:rPr lang="ru-RU" sz="2400" dirty="0" err="1"/>
              <a:t>сво</a:t>
            </a:r>
            <a:r>
              <a:rPr lang="uk-UA" sz="2400" dirty="0"/>
              <a:t>ю діагональ </a:t>
            </a:r>
            <a:r>
              <a:rPr lang="uk-UA" sz="2400" dirty="0" smtClean="0"/>
              <a:t>.</a:t>
            </a:r>
          </a:p>
          <a:p>
            <a:pPr marL="0" indent="0" algn="just">
              <a:buNone/>
            </a:pPr>
            <a:r>
              <a:rPr lang="uk-UA" sz="2400" dirty="0" smtClean="0"/>
              <a:t>      Якщо </a:t>
            </a:r>
            <a:r>
              <a:rPr lang="uk-UA" sz="2400" dirty="0"/>
              <a:t>многокутник не є опуклим, то він таких властивостей не має </a:t>
            </a:r>
            <a:r>
              <a:rPr lang="uk-UA" sz="2400" dirty="0" smtClean="0"/>
              <a:t>(</a:t>
            </a:r>
            <a:r>
              <a:rPr lang="uk-UA" sz="2200" dirty="0" smtClean="0"/>
              <a:t>Рис.1</a:t>
            </a:r>
            <a:r>
              <a:rPr lang="uk-UA" sz="2400" dirty="0" smtClean="0"/>
              <a:t>).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14" name="AutoShape 203"/>
          <p:cNvCxnSpPr>
            <a:cxnSpLocks noChangeShapeType="1"/>
          </p:cNvCxnSpPr>
          <p:nvPr/>
        </p:nvCxnSpPr>
        <p:spPr bwMode="auto">
          <a:xfrm>
            <a:off x="4448810" y="6623685"/>
            <a:ext cx="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" name="AutoShape 208"/>
          <p:cNvCxnSpPr>
            <a:cxnSpLocks noChangeShapeType="1"/>
          </p:cNvCxnSpPr>
          <p:nvPr/>
        </p:nvCxnSpPr>
        <p:spPr bwMode="auto">
          <a:xfrm>
            <a:off x="3852545" y="7303135"/>
            <a:ext cx="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8215" name="Picture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323" y="3429000"/>
            <a:ext cx="6640513" cy="245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2534072" y="5496494"/>
            <a:ext cx="914400" cy="38637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Рис.1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92080" y="5496494"/>
            <a:ext cx="914400" cy="38637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Рис.2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67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66745" y="1772816"/>
            <a:ext cx="4972664" cy="4525963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uk-UA" sz="2200" dirty="0"/>
              <a:t>Дві </a:t>
            </a:r>
            <a:r>
              <a:rPr lang="uk-UA" sz="2200" dirty="0" smtClean="0"/>
              <a:t> сусідні  </a:t>
            </a:r>
            <a:r>
              <a:rPr lang="uk-UA" sz="2200" dirty="0"/>
              <a:t>сторони многокутника задають </a:t>
            </a:r>
            <a:r>
              <a:rPr lang="uk-UA" sz="2200" dirty="0" smtClean="0"/>
              <a:t> кут </a:t>
            </a:r>
            <a:r>
              <a:rPr lang="uk-UA" sz="2200" dirty="0"/>
              <a:t>многокутника.</a:t>
            </a:r>
          </a:p>
          <a:p>
            <a:pPr algn="just">
              <a:defRPr/>
            </a:pPr>
            <a:r>
              <a:rPr lang="uk-UA" sz="2200" dirty="0">
                <a:cs typeface="Lucida Sans Unicode"/>
              </a:rPr>
              <a:t>∠</a:t>
            </a:r>
            <a:r>
              <a:rPr lang="de-DE" sz="2200" dirty="0">
                <a:cs typeface="Lucida Sans Unicode"/>
              </a:rPr>
              <a:t>NMQ, </a:t>
            </a:r>
            <a:r>
              <a:rPr lang="uk-UA" sz="2200" dirty="0">
                <a:cs typeface="Lucida Sans Unicode"/>
              </a:rPr>
              <a:t>∠</a:t>
            </a:r>
            <a:r>
              <a:rPr lang="de-DE" sz="2200" dirty="0">
                <a:cs typeface="Lucida Sans Unicode"/>
              </a:rPr>
              <a:t>NPQ, </a:t>
            </a:r>
            <a:r>
              <a:rPr lang="uk-UA" sz="2200" dirty="0">
                <a:cs typeface="Lucida Sans Unicode"/>
              </a:rPr>
              <a:t>∠</a:t>
            </a:r>
            <a:r>
              <a:rPr lang="de-DE" sz="2200" dirty="0" smtClean="0">
                <a:cs typeface="Lucida Sans Unicode"/>
              </a:rPr>
              <a:t>MQP</a:t>
            </a:r>
            <a:r>
              <a:rPr lang="uk-UA" sz="2200" dirty="0" smtClean="0">
                <a:cs typeface="Lucida Sans Unicode"/>
              </a:rPr>
              <a:t>- кути многокутника.</a:t>
            </a:r>
            <a:endParaRPr lang="ru-RU" sz="2200" dirty="0" smtClean="0">
              <a:cs typeface="Lucida Sans Unicode"/>
            </a:endParaRPr>
          </a:p>
          <a:p>
            <a:pPr algn="just"/>
            <a:r>
              <a:rPr lang="ru-RU" sz="2200" dirty="0" err="1" smtClean="0">
                <a:cs typeface="Lucida Sans Unicode"/>
              </a:rPr>
              <a:t>Многокутник</a:t>
            </a:r>
            <a:r>
              <a:rPr lang="ru-RU" sz="2200" dirty="0" smtClean="0">
                <a:cs typeface="Lucida Sans Unicode"/>
              </a:rPr>
              <a:t>     </a:t>
            </a:r>
            <a:r>
              <a:rPr lang="ru-RU" sz="2200" dirty="0" err="1" smtClean="0">
                <a:cs typeface="Lucida Sans Unicode"/>
              </a:rPr>
              <a:t>називають</a:t>
            </a:r>
            <a:r>
              <a:rPr lang="ru-RU" sz="2200" dirty="0" smtClean="0">
                <a:cs typeface="Lucida Sans Unicode"/>
              </a:rPr>
              <a:t>        за </a:t>
            </a:r>
            <a:r>
              <a:rPr lang="ru-RU" sz="2200" dirty="0" err="1">
                <a:cs typeface="Lucida Sans Unicode"/>
              </a:rPr>
              <a:t>кількістю</a:t>
            </a:r>
            <a:r>
              <a:rPr lang="uk-UA" sz="2200" dirty="0">
                <a:cs typeface="Lucida Sans Unicode"/>
              </a:rPr>
              <a:t> його кутів: чотирикутник, п’ятикутник тощо</a:t>
            </a:r>
            <a:endParaRPr lang="ru-RU" sz="2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3174584" cy="30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81692" y="4791716"/>
            <a:ext cx="73448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200" dirty="0">
                <a:cs typeface="Lucida Sans Unicode"/>
              </a:rPr>
              <a:t>Відрізок, який сполучає </a:t>
            </a:r>
            <a:r>
              <a:rPr lang="uk-UA" sz="2200" dirty="0" err="1">
                <a:cs typeface="Lucida Sans Unicode"/>
              </a:rPr>
              <a:t>несусідні</a:t>
            </a:r>
            <a:r>
              <a:rPr lang="uk-UA" sz="2200" dirty="0">
                <a:cs typeface="Lucida Sans Unicode"/>
              </a:rPr>
              <a:t> вершини многокутника, називають діагоналлю.</a:t>
            </a:r>
            <a:endParaRPr lang="ru-RU" sz="2200" dirty="0">
              <a:cs typeface="Lucida Sans Unicode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2536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Теорема.</a:t>
            </a:r>
            <a:r>
              <a:rPr lang="ru-RU" sz="3600" dirty="0"/>
              <a:t> Сума </a:t>
            </a:r>
            <a:r>
              <a:rPr lang="ru-RU" sz="3600" dirty="0" err="1"/>
              <a:t>кутів</a:t>
            </a:r>
            <a:r>
              <a:rPr lang="ru-RU" sz="3600" dirty="0"/>
              <a:t> </a:t>
            </a:r>
            <a:r>
              <a:rPr lang="ru-RU" sz="3600" dirty="0" err="1"/>
              <a:t>опуклого</a:t>
            </a:r>
            <a:r>
              <a:rPr lang="ru-RU" sz="3600" dirty="0"/>
              <a:t> n-</a:t>
            </a:r>
            <a:r>
              <a:rPr lang="ru-RU" sz="3600" dirty="0" err="1"/>
              <a:t>кутника</a:t>
            </a:r>
            <a:r>
              <a:rPr lang="ru-RU" sz="3600" dirty="0"/>
              <a:t> </a:t>
            </a:r>
            <a:r>
              <a:rPr lang="ru-RU" sz="3600" dirty="0" err="1"/>
              <a:t>дорівнює</a:t>
            </a:r>
            <a:r>
              <a:rPr lang="ru-RU" sz="3600" dirty="0"/>
              <a:t> </a:t>
            </a:r>
            <a:r>
              <a:rPr lang="ru-RU" sz="3600" i="1" dirty="0" smtClean="0"/>
              <a:t>180</a:t>
            </a:r>
            <a:r>
              <a:rPr lang="ru-RU" sz="3600" i="1" baseline="30000" dirty="0" smtClean="0"/>
              <a:t>о </a:t>
            </a:r>
            <a:r>
              <a:rPr lang="ru-RU" sz="3600" dirty="0" smtClean="0"/>
              <a:t>∙(n-2</a:t>
            </a:r>
            <a:r>
              <a:rPr lang="ru-RU" sz="3600" dirty="0"/>
              <a:t>)</a:t>
            </a:r>
          </a:p>
        </p:txBody>
      </p:sp>
      <p:pic>
        <p:nvPicPr>
          <p:cNvPr id="3074" name="Picture 2" descr="C:\Users\админ\Desktop\im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155" y="1700808"/>
            <a:ext cx="2717800" cy="245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131841" y="1578700"/>
            <a:ext cx="547260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Дано: 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АВС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DE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правильний многокутник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Довести:  </a:t>
            </a:r>
            <a:r>
              <a:rPr lang="uk-UA" sz="2000" dirty="0" smtClean="0">
                <a:ea typeface="Calibri"/>
                <a:cs typeface="Times New Roman"/>
              </a:rPr>
              <a:t>А</a:t>
            </a:r>
            <a:r>
              <a:rPr lang="uk-UA" sz="2000" dirty="0">
                <a:ea typeface="Calibri"/>
                <a:cs typeface="Times New Roman"/>
              </a:rPr>
              <a:t>+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smtClean="0">
                <a:ea typeface="Calibri"/>
                <a:cs typeface="Times New Roman"/>
              </a:rPr>
              <a:t> </a:t>
            </a:r>
            <a:r>
              <a:rPr lang="uk-UA" sz="2000" dirty="0" smtClean="0">
                <a:ea typeface="Calibri"/>
                <a:cs typeface="Times New Roman"/>
              </a:rPr>
              <a:t>В</a:t>
            </a:r>
            <a:r>
              <a:rPr lang="uk-UA" sz="2000" dirty="0">
                <a:ea typeface="Calibri"/>
                <a:cs typeface="Times New Roman"/>
              </a:rPr>
              <a:t>+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dirty="0" smtClean="0">
                <a:ea typeface="Calibri"/>
                <a:cs typeface="Times New Roman"/>
              </a:rPr>
              <a:t> </a:t>
            </a:r>
            <a:r>
              <a:rPr lang="uk-UA" sz="2000" dirty="0" smtClean="0">
                <a:ea typeface="Calibri"/>
                <a:cs typeface="Times New Roman"/>
              </a:rPr>
              <a:t>С+ </a:t>
            </a:r>
            <a:r>
              <a:rPr lang="ru-RU" sz="2000" dirty="0" smtClean="0">
                <a:ea typeface="Calibri"/>
                <a:cs typeface="Times New Roman"/>
              </a:rPr>
              <a:t> </a:t>
            </a:r>
            <a:r>
              <a:rPr lang="en-US" sz="2000" dirty="0">
                <a:ea typeface="Calibri"/>
                <a:cs typeface="Times New Roman"/>
              </a:rPr>
              <a:t>D</a:t>
            </a:r>
            <a:r>
              <a:rPr lang="ru-RU" sz="2000" dirty="0" smtClean="0">
                <a:ea typeface="Calibri"/>
                <a:cs typeface="Times New Roman"/>
              </a:rPr>
              <a:t>+  </a:t>
            </a:r>
            <a:r>
              <a:rPr lang="en-US" sz="2000" dirty="0">
                <a:ea typeface="Calibri"/>
                <a:cs typeface="Times New Roman"/>
              </a:rPr>
              <a:t>E</a:t>
            </a:r>
            <a:r>
              <a:rPr lang="uk-UA" sz="2000" dirty="0">
                <a:ea typeface="Calibri"/>
                <a:cs typeface="Times New Roman"/>
              </a:rPr>
              <a:t>=</a:t>
            </a:r>
            <a:r>
              <a:rPr lang="ru-RU" sz="2000" i="1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180</a:t>
            </a:r>
            <a:r>
              <a:rPr lang="ru-RU" sz="2000" i="1" baseline="30000" dirty="0">
                <a:solidFill>
                  <a:srgbClr val="000000"/>
                </a:solidFill>
                <a:ea typeface="Times New Roman"/>
                <a:cs typeface="Times New Roman"/>
              </a:rPr>
              <a:t>о</a:t>
            </a:r>
            <a:r>
              <a:rPr lang="ru-RU" sz="2000" i="1" baseline="300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srgbClr val="000000"/>
                </a:solidFill>
                <a:ea typeface="Times New Roman"/>
                <a:cs typeface="Times New Roman"/>
              </a:rPr>
              <a:t>∙</a:t>
            </a:r>
            <a:r>
              <a:rPr lang="ru-RU" sz="20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(n-2)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4135" y="2121272"/>
            <a:ext cx="171450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3109" y="2129364"/>
            <a:ext cx="171450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99360" y="2129364"/>
            <a:ext cx="171450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6091" y="2159599"/>
            <a:ext cx="171450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8443" y="2160467"/>
            <a:ext cx="171450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3131841" y="2551837"/>
            <a:ext cx="54726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/>
              <a:t>Доведення</a:t>
            </a:r>
            <a:endParaRPr lang="ru-RU" sz="2000" b="1" dirty="0" smtClean="0"/>
          </a:p>
          <a:p>
            <a:pPr algn="just"/>
            <a:r>
              <a:rPr lang="ru-RU" sz="2000" dirty="0" smtClean="0"/>
              <a:t>      </a:t>
            </a:r>
            <a:r>
              <a:rPr lang="ru-RU" sz="2000" dirty="0" err="1" smtClean="0"/>
              <a:t>Проведемо</a:t>
            </a:r>
            <a:r>
              <a:rPr lang="ru-RU" sz="2000" dirty="0" smtClean="0"/>
              <a:t> </a:t>
            </a:r>
            <a:r>
              <a:rPr lang="ru-RU" sz="2000" dirty="0"/>
              <a:t>в </a:t>
            </a:r>
            <a:r>
              <a:rPr lang="ru-RU" sz="2000" dirty="0" err="1"/>
              <a:t>даному</a:t>
            </a:r>
            <a:r>
              <a:rPr lang="ru-RU" sz="2000" dirty="0"/>
              <a:t> </a:t>
            </a:r>
            <a:r>
              <a:rPr lang="ru-RU" sz="2000" dirty="0" err="1"/>
              <a:t>многокутнику</a:t>
            </a:r>
            <a:r>
              <a:rPr lang="ru-RU" sz="2000" dirty="0"/>
              <a:t> </a:t>
            </a:r>
            <a:r>
              <a:rPr lang="ru-RU" sz="2000" dirty="0" err="1"/>
              <a:t>діагоналі</a:t>
            </a:r>
            <a:r>
              <a:rPr lang="ru-RU" sz="2000" dirty="0"/>
              <a:t> з </a:t>
            </a:r>
            <a:r>
              <a:rPr lang="ru-RU" sz="2000" dirty="0" err="1"/>
              <a:t>однієї</a:t>
            </a:r>
            <a:r>
              <a:rPr lang="ru-RU" sz="2000" dirty="0"/>
              <a:t> </a:t>
            </a:r>
            <a:r>
              <a:rPr lang="ru-RU" sz="2000" dirty="0" err="1"/>
              <a:t>вершини</a:t>
            </a:r>
            <a:r>
              <a:rPr lang="ru-RU" sz="2000" dirty="0"/>
              <a:t> і </a:t>
            </a:r>
            <a:r>
              <a:rPr lang="ru-RU" sz="2000" dirty="0" err="1"/>
              <a:t>порахуємо</a:t>
            </a:r>
            <a:r>
              <a:rPr lang="ru-RU" sz="2000" dirty="0"/>
              <a:t> </a:t>
            </a:r>
            <a:r>
              <a:rPr lang="ru-RU" sz="2000" dirty="0" err="1"/>
              <a:t>скільки</a:t>
            </a:r>
            <a:r>
              <a:rPr lang="ru-RU" sz="2000" dirty="0"/>
              <a:t> </a:t>
            </a:r>
            <a:r>
              <a:rPr lang="ru-RU" sz="2000" dirty="0" err="1"/>
              <a:t>трикутників</a:t>
            </a:r>
            <a:r>
              <a:rPr lang="ru-RU" sz="2000" dirty="0"/>
              <a:t> </a:t>
            </a:r>
            <a:r>
              <a:rPr lang="ru-RU" sz="2000" dirty="0" err="1" smtClean="0"/>
              <a:t>утворилось</a:t>
            </a:r>
            <a:r>
              <a:rPr lang="ru-RU" sz="2000" dirty="0" smtClean="0"/>
              <a:t>.</a:t>
            </a:r>
          </a:p>
          <a:p>
            <a:pPr algn="just"/>
            <a:r>
              <a:rPr lang="uk-UA" sz="2000" dirty="0" smtClean="0"/>
              <a:t>     Утворилось  </a:t>
            </a:r>
            <a:r>
              <a:rPr lang="en-US" sz="2000" dirty="0" smtClean="0"/>
              <a:t>n</a:t>
            </a:r>
            <a:r>
              <a:rPr lang="ru-RU" sz="2000" dirty="0" smtClean="0"/>
              <a:t> – 2  </a:t>
            </a:r>
            <a:r>
              <a:rPr lang="ru-RU" sz="2000" dirty="0" err="1" smtClean="0"/>
              <a:t>трикутники</a:t>
            </a:r>
            <a:r>
              <a:rPr lang="ru-RU" sz="2000" dirty="0" smtClean="0"/>
              <a:t>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09155" y="4205216"/>
            <a:ext cx="80952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      Сума </a:t>
            </a:r>
            <a:r>
              <a:rPr lang="uk-UA" sz="2000" dirty="0"/>
              <a:t>кутів будь-якого  трикутника 180</a:t>
            </a:r>
            <a:r>
              <a:rPr lang="uk-UA" sz="2000" baseline="30000" dirty="0"/>
              <a:t>о</a:t>
            </a:r>
            <a:r>
              <a:rPr lang="uk-UA" sz="2000" dirty="0"/>
              <a:t>.</a:t>
            </a:r>
            <a:endParaRPr lang="ru-RU" sz="2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09154" y="4605326"/>
            <a:ext cx="79512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      Отже</a:t>
            </a:r>
            <a:r>
              <a:rPr lang="uk-UA" sz="2000" dirty="0"/>
              <a:t>,  щоб знайти  суму  кутів  многокутника,  треба  180</a:t>
            </a:r>
            <a:r>
              <a:rPr lang="uk-UA" sz="2000" baseline="30000" dirty="0"/>
              <a:t>о</a:t>
            </a:r>
            <a:r>
              <a:rPr lang="uk-UA" sz="2000" dirty="0"/>
              <a:t> помножити  на  кількість  утворених  трикутників.</a:t>
            </a:r>
            <a:endParaRPr lang="ru-RU" sz="2000" dirty="0"/>
          </a:p>
          <a:p>
            <a:pPr algn="just"/>
            <a:r>
              <a:rPr lang="uk-UA" sz="2000" dirty="0" smtClean="0"/>
              <a:t>       Отримаємо </a:t>
            </a:r>
            <a:r>
              <a:rPr lang="ru-RU" sz="2000" dirty="0"/>
              <a:t>180</a:t>
            </a:r>
            <a:r>
              <a:rPr lang="uk-UA" sz="2000" baseline="30000" dirty="0"/>
              <a:t>о </a:t>
            </a:r>
            <a:r>
              <a:rPr lang="ru-RU" sz="2000" dirty="0"/>
              <a:t>∙(n-2)</a:t>
            </a:r>
            <a:r>
              <a:rPr lang="uk-UA" sz="2000" dirty="0"/>
              <a:t> </a:t>
            </a:r>
            <a:r>
              <a:rPr lang="uk-UA" sz="2000" dirty="0" smtClean="0"/>
              <a:t>.</a:t>
            </a:r>
            <a:endParaRPr lang="ru-RU" sz="2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3227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7073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chemeClr val="accent6">
                    <a:lumMod val="50000"/>
                  </a:schemeClr>
                </a:solidFill>
              </a:rPr>
              <a:t>Зовнішній кут многокутника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 descr="C:\Users\админ\Desktop\1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5"/>
            <a:ext cx="2520280" cy="316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851920" y="1412776"/>
            <a:ext cx="38884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ABCDEF – </a:t>
            </a:r>
            <a:r>
              <a:rPr lang="uk-UA" sz="2200" dirty="0"/>
              <a:t>многокутник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74159" y="2060848"/>
            <a:ext cx="40981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200" dirty="0"/>
              <a:t>Продовжимо сторони </a:t>
            </a:r>
            <a:r>
              <a:rPr lang="en-US" sz="2200" dirty="0"/>
              <a:t>DE</a:t>
            </a:r>
            <a:r>
              <a:rPr lang="uk-UA" sz="2200" dirty="0"/>
              <a:t>, </a:t>
            </a:r>
            <a:r>
              <a:rPr lang="en-US" sz="2200" dirty="0"/>
              <a:t>EF, FA</a:t>
            </a:r>
            <a:r>
              <a:rPr lang="uk-UA" sz="2200" dirty="0"/>
              <a:t>  </a:t>
            </a:r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74159" y="2636912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ym typeface="Symbol"/>
              </a:rPr>
              <a:t></a:t>
            </a:r>
            <a:r>
              <a:rPr lang="en-US" sz="2200" dirty="0"/>
              <a:t>CDK,</a:t>
            </a:r>
            <a:r>
              <a:rPr lang="uk-UA" sz="2200" dirty="0"/>
              <a:t> </a:t>
            </a:r>
            <a:r>
              <a:rPr lang="en-US" sz="2200" dirty="0">
                <a:sym typeface="Symbol"/>
              </a:rPr>
              <a:t>M</a:t>
            </a:r>
            <a:r>
              <a:rPr lang="en-US" sz="2200" dirty="0"/>
              <a:t>ED, </a:t>
            </a:r>
            <a:r>
              <a:rPr lang="en-US" sz="2200" dirty="0">
                <a:sym typeface="Symbol"/>
              </a:rPr>
              <a:t></a:t>
            </a:r>
            <a:r>
              <a:rPr lang="en-US" sz="2200" dirty="0"/>
              <a:t>BAQ –</a:t>
            </a:r>
            <a:r>
              <a:rPr lang="uk-UA" sz="2200" dirty="0"/>
              <a:t> зовнішні кути многокутника</a:t>
            </a:r>
            <a:endParaRPr lang="ru-RU" sz="2200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4932040" y="3645024"/>
            <a:ext cx="3652960" cy="2303486"/>
          </a:xfrm>
          <a:prstGeom prst="wedgeEllipseCallout">
            <a:avLst>
              <a:gd name="adj1" fmla="val -66966"/>
              <a:gd name="adj2" fmla="val 53051"/>
            </a:avLst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50371" y="3904215"/>
            <a:ext cx="241629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Сума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зовнішніх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кутів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взятих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по одному при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кожній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вершині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довільного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опуклого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многокутника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дорівнює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360</a:t>
            </a:r>
            <a:r>
              <a:rPr lang="uk-UA" b="1" baseline="30000" dirty="0">
                <a:solidFill>
                  <a:schemeClr val="accent6">
                    <a:lumMod val="50000"/>
                  </a:schemeClr>
                </a:solidFill>
              </a:rPr>
              <a:t>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1595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Закріплення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знань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6840760" cy="5130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6524228"/>
            <a:ext cx="8640960" cy="33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</a:rPr>
              <a:t>Учитель  математики  ОНВК №4  Кучеренко Юлія Анатоліївна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3325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606</Words>
  <Application>Microsoft Office PowerPoint</Application>
  <PresentationFormat>Экран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8 клас</vt:lpstr>
      <vt:lpstr>Слайд 2</vt:lpstr>
      <vt:lpstr>Многокутники</vt:lpstr>
      <vt:lpstr>Слайд 4</vt:lpstr>
      <vt:lpstr>Слайд 5</vt:lpstr>
      <vt:lpstr>Слайд 6</vt:lpstr>
      <vt:lpstr>Теорема. Сума кутів опуклого n-кутника дорівнює 180о ∙(n-2)</vt:lpstr>
      <vt:lpstr>Зовнішній кут многокутника</vt:lpstr>
      <vt:lpstr>Закріплення знань</vt:lpstr>
      <vt:lpstr>Слайд 10</vt:lpstr>
      <vt:lpstr>Виконання графічних вправ </vt:lpstr>
      <vt:lpstr>Завдання. Знайдіть    суму     кутів      восьмикутника, десятикутника,   дванадцятикутника.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123</cp:lastModifiedBy>
  <cp:revision>16</cp:revision>
  <dcterms:created xsi:type="dcterms:W3CDTF">2020-02-21T22:26:41Z</dcterms:created>
  <dcterms:modified xsi:type="dcterms:W3CDTF">2021-03-31T09:27:07Z</dcterms:modified>
</cp:coreProperties>
</file>