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70" r:id="rId3"/>
    <p:sldId id="261" r:id="rId4"/>
    <p:sldId id="262" r:id="rId5"/>
    <p:sldId id="263" r:id="rId6"/>
    <p:sldId id="265" r:id="rId7"/>
    <p:sldId id="267" r:id="rId8"/>
    <p:sldId id="266" r:id="rId9"/>
    <p:sldId id="284" r:id="rId10"/>
    <p:sldId id="294" r:id="rId11"/>
    <p:sldId id="283" r:id="rId12"/>
    <p:sldId id="271" r:id="rId13"/>
    <p:sldId id="278" r:id="rId14"/>
    <p:sldId id="281" r:id="rId15"/>
    <p:sldId id="289" r:id="rId16"/>
    <p:sldId id="276" r:id="rId17"/>
    <p:sldId id="277" r:id="rId18"/>
    <p:sldId id="292" r:id="rId19"/>
    <p:sldId id="290" r:id="rId20"/>
    <p:sldId id="291" r:id="rId21"/>
    <p:sldId id="286" r:id="rId22"/>
    <p:sldId id="29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FF"/>
    <a:srgbClr val="97000B"/>
    <a:srgbClr val="0041B6"/>
    <a:srgbClr val="F9D600"/>
    <a:srgbClr val="324057"/>
    <a:srgbClr val="007CCE"/>
    <a:srgbClr val="2A1255"/>
    <a:srgbClr val="A58C51"/>
    <a:srgbClr val="213969"/>
    <a:srgbClr val="33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918" y="84"/>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1/24/2022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1/24/2022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0" y="1981485"/>
            <a:ext cx="7698259" cy="2144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0"/>
                <a:solidFill>
                  <a:srgbClr val="006CFF"/>
                </a:solidFill>
                <a:effectLst>
                  <a:reflection blurRad="6350" stA="53000" endA="300" endPos="35500" dir="5400000" sy="-90000" algn="bl" rotWithShape="0"/>
                </a:effectLst>
                <a:latin typeface="+mn-lt"/>
              </a:rPr>
              <a:t>22 </a:t>
            </a:r>
            <a:r>
              <a:rPr lang="uk-UA" b="1" dirty="0" smtClean="0">
                <a:ln w="0"/>
                <a:solidFill>
                  <a:srgbClr val="006CFF"/>
                </a:solidFill>
                <a:effectLst>
                  <a:reflection blurRad="6350" stA="53000" endA="300" endPos="35500" dir="5400000" sy="-90000" algn="bl" rotWithShape="0"/>
                </a:effectLst>
                <a:latin typeface="+mn-lt"/>
              </a:rPr>
              <a:t>січня – </a:t>
            </a:r>
          </a:p>
          <a:p>
            <a:r>
              <a:rPr lang="uk-UA" b="1" dirty="0" smtClean="0">
                <a:ln w="0"/>
                <a:solidFill>
                  <a:srgbClr val="006CFF"/>
                </a:solidFill>
                <a:effectLst>
                  <a:reflection blurRad="6350" stA="53000" endA="300" endPos="35500" dir="5400000" sy="-90000" algn="bl" rotWithShape="0"/>
                </a:effectLst>
                <a:latin typeface="+mn-lt"/>
              </a:rPr>
              <a:t>День соборності України </a:t>
            </a:r>
          </a:p>
          <a:p>
            <a:r>
              <a:rPr lang="uk-UA" sz="4400" b="1" dirty="0" smtClean="0">
                <a:ln w="0"/>
                <a:solidFill>
                  <a:srgbClr val="006CFF"/>
                </a:solidFill>
                <a:effectLst>
                  <a:reflection blurRad="6350" stA="53000" endA="300" endPos="35500" dir="5400000" sy="-90000" algn="bl" rotWithShape="0"/>
                </a:effectLst>
                <a:latin typeface="+mn-lt"/>
              </a:rPr>
              <a:t>Виховна година</a:t>
            </a:r>
          </a:p>
          <a:p>
            <a:r>
              <a:rPr lang="uk-UA" sz="4400" b="1" dirty="0" smtClean="0">
                <a:ln w="0"/>
                <a:solidFill>
                  <a:srgbClr val="006CFF"/>
                </a:solidFill>
                <a:effectLst>
                  <a:reflection blurRad="6350" stA="53000" endA="300" endPos="35500" dir="5400000" sy="-90000" algn="bl" rotWithShape="0"/>
                </a:effectLst>
                <a:latin typeface="+mn-lt"/>
              </a:rPr>
              <a:t>10 клас 24.01.2022р</a:t>
            </a:r>
            <a:r>
              <a:rPr lang="uk-UA" b="1" dirty="0" smtClean="0">
                <a:ln w="0"/>
                <a:solidFill>
                  <a:srgbClr val="006CFF"/>
                </a:solidFill>
                <a:effectLst>
                  <a:reflection blurRad="6350" stA="53000" endA="300" endPos="35500" dir="5400000" sy="-90000" algn="bl" rotWithShape="0"/>
                </a:effectLst>
                <a:latin typeface="+mn-lt"/>
              </a:rPr>
              <a:t>. </a:t>
            </a:r>
          </a:p>
        </p:txBody>
      </p:sp>
      <p:pic>
        <p:nvPicPr>
          <p:cNvPr id="4098" name="Picture 2" descr="Картинки по запросу день соборності"/>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881"/>
          <a:stretch/>
        </p:blipFill>
        <p:spPr bwMode="auto">
          <a:xfrm>
            <a:off x="5363570" y="3137387"/>
            <a:ext cx="3632149" cy="372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sdazu.gov.ua/files/online/soborn22_01_14/18.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3" t="7161" r="5448" b="21035"/>
          <a:stretch/>
        </p:blipFill>
        <p:spPr bwMode="auto">
          <a:xfrm>
            <a:off x="1378424" y="27294"/>
            <a:ext cx="5627234" cy="67488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6522576"/>
            <a:ext cx="9144000" cy="369332"/>
          </a:xfrm>
          <a:prstGeom prst="rect">
            <a:avLst/>
          </a:prstGeom>
        </p:spPr>
        <p:txBody>
          <a:bodyPr wrap="square">
            <a:spAutoFit/>
          </a:bodyPr>
          <a:lstStyle/>
          <a:p>
            <a:pPr algn="ctr"/>
            <a:r>
              <a:rPr lang="ru-RU" dirty="0"/>
              <a:t> </a:t>
            </a:r>
            <a:r>
              <a:rPr lang="ru-RU" b="1" dirty="0" err="1"/>
              <a:t>Вірш</a:t>
            </a:r>
            <a:r>
              <a:rPr lang="ru-RU" b="1" dirty="0"/>
              <a:t> М. Ореста «</a:t>
            </a:r>
            <a:r>
              <a:rPr lang="ru-RU" b="1" dirty="0" err="1"/>
              <a:t>Видіння</a:t>
            </a:r>
            <a:r>
              <a:rPr lang="ru-RU" b="1" dirty="0"/>
              <a:t> </a:t>
            </a:r>
            <a:r>
              <a:rPr lang="ru-RU" b="1" dirty="0" err="1"/>
              <a:t>минулого</a:t>
            </a:r>
            <a:r>
              <a:rPr lang="ru-RU" b="1" dirty="0"/>
              <a:t>» (</a:t>
            </a:r>
            <a:r>
              <a:rPr lang="ru-RU" b="1" dirty="0" err="1"/>
              <a:t>Додаток</a:t>
            </a:r>
            <a:r>
              <a:rPr lang="ru-RU" b="1" dirty="0"/>
              <a:t> до </a:t>
            </a:r>
            <a:r>
              <a:rPr lang="ru-RU" b="1" dirty="0" err="1"/>
              <a:t>часопису</a:t>
            </a:r>
            <a:r>
              <a:rPr lang="ru-RU" b="1" dirty="0"/>
              <a:t> «Наше </a:t>
            </a:r>
            <a:r>
              <a:rPr lang="ru-RU" b="1" dirty="0" err="1"/>
              <a:t>життя</a:t>
            </a:r>
            <a:r>
              <a:rPr lang="ru-RU" b="1" dirty="0"/>
              <a:t>», Ч.5, 1946 р.)</a:t>
            </a:r>
            <a:endParaRPr lang="uk-UA" sz="1600" b="1" dirty="0"/>
          </a:p>
        </p:txBody>
      </p:sp>
    </p:spTree>
    <p:extLst>
      <p:ext uri="{BB962C8B-B14F-4D97-AF65-F5344CB8AC3E}">
        <p14:creationId xmlns:p14="http://schemas.microsoft.com/office/powerpoint/2010/main" val="108039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421" y="114601"/>
            <a:ext cx="8679976" cy="4711234"/>
          </a:xfrm>
        </p:spPr>
        <p:txBody>
          <a:bodyPr/>
          <a:lstStyle/>
          <a:p>
            <a:pPr marL="0" indent="0" algn="ctr">
              <a:buNone/>
            </a:pPr>
            <a:r>
              <a:rPr lang="uk-UA" dirty="0"/>
              <a:t>А от в 1990 році відбулося перше масове святкування. </a:t>
            </a:r>
            <a:endParaRPr lang="en-US" dirty="0"/>
          </a:p>
          <a:p>
            <a:pPr marL="0" indent="0" algn="ctr">
              <a:buNone/>
            </a:pPr>
            <a:r>
              <a:rPr lang="uk-UA" dirty="0"/>
              <a:t>І передував цьому святкуванню «Живий ланцюг».</a:t>
            </a:r>
          </a:p>
          <a:p>
            <a:pPr marL="0" indent="0">
              <a:buNone/>
            </a:pPr>
            <a:endParaRPr lang="uk-UA" dirty="0"/>
          </a:p>
        </p:txBody>
      </p:sp>
      <p:pic>
        <p:nvPicPr>
          <p:cNvPr id="19458" name="Picture 2" descr="http://www.memory.gov.ua/sites/default/files/userupload/soborn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56" y="1417523"/>
            <a:ext cx="7992138" cy="534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1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6402" y="128249"/>
            <a:ext cx="7869891" cy="4711234"/>
          </a:xfrm>
        </p:spPr>
        <p:txBody>
          <a:bodyPr/>
          <a:lstStyle/>
          <a:p>
            <a:pPr marL="0" indent="0" algn="ctr">
              <a:buNone/>
            </a:pPr>
            <a:r>
              <a:rPr lang="uk-UA" dirty="0"/>
              <a:t>Ідея «Живого ланцюга» між містами не була чимось новим, адже за два роки до того подібна акція відбулася в Прибалтиці. Там «живий ланцюг» об’єднав три столиці – Вільнюс, Ригу та Таллінн. Ініціаторами ж повтору такої акцію в Україні були члени Народного руху України, зокрема брати Горині. Ідея не виглядала утопічною, оскільки вже кілька років в УРСР відбувалися різноманітні масові мітинги.</a:t>
            </a:r>
          </a:p>
        </p:txBody>
      </p:sp>
    </p:spTree>
    <p:extLst>
      <p:ext uri="{BB962C8B-B14F-4D97-AF65-F5344CB8AC3E}">
        <p14:creationId xmlns:p14="http://schemas.microsoft.com/office/powerpoint/2010/main" val="1726655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3572" y="5800297"/>
            <a:ext cx="7869891" cy="799745"/>
          </a:xfrm>
        </p:spPr>
        <p:txBody>
          <a:bodyPr/>
          <a:lstStyle/>
          <a:p>
            <a:pPr marL="0" indent="0" algn="ctr">
              <a:buNone/>
            </a:pPr>
            <a:r>
              <a:rPr lang="ru-RU" dirty="0"/>
              <a:t>21 </a:t>
            </a:r>
            <a:r>
              <a:rPr lang="ru-RU" dirty="0" err="1"/>
              <a:t>січня</a:t>
            </a:r>
            <a:r>
              <a:rPr lang="ru-RU" dirty="0"/>
              <a:t> 1990 року. </a:t>
            </a:r>
            <a:r>
              <a:rPr lang="ru-RU" dirty="0" err="1"/>
              <a:t>Софіївська</a:t>
            </a:r>
            <a:r>
              <a:rPr lang="ru-RU" dirty="0"/>
              <a:t> </a:t>
            </a:r>
            <a:r>
              <a:rPr lang="ru-RU" dirty="0" err="1"/>
              <a:t>площа</a:t>
            </a:r>
            <a:r>
              <a:rPr lang="ru-RU" dirty="0"/>
              <a:t> </a:t>
            </a:r>
            <a:endParaRPr lang="uk-UA" dirty="0"/>
          </a:p>
        </p:txBody>
      </p:sp>
      <p:pic>
        <p:nvPicPr>
          <p:cNvPr id="11266" name="Picture 2" descr="http://his.img.pravda.com/images/doc/1/1/11cd3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59308"/>
            <a:ext cx="8669998" cy="540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51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948171"/>
            <a:ext cx="8898340" cy="909829"/>
          </a:xfrm>
        </p:spPr>
        <p:txBody>
          <a:bodyPr>
            <a:normAutofit fontScale="77500" lnSpcReduction="20000"/>
          </a:bodyPr>
          <a:lstStyle/>
          <a:p>
            <a:pPr marL="0" indent="0" algn="ctr">
              <a:buNone/>
            </a:pPr>
            <a:r>
              <a:rPr lang="ru-RU" dirty="0" err="1"/>
              <a:t>Мітинг</a:t>
            </a:r>
            <a:r>
              <a:rPr lang="ru-RU" dirty="0"/>
              <a:t> на </a:t>
            </a:r>
            <a:r>
              <a:rPr lang="ru-RU" dirty="0" err="1"/>
              <a:t>стадіоні</a:t>
            </a:r>
            <a:r>
              <a:rPr lang="ru-RU" dirty="0"/>
              <a:t> "Спартак" у </a:t>
            </a:r>
            <a:r>
              <a:rPr lang="ru-RU" dirty="0" err="1"/>
              <a:t>Житомирі</a:t>
            </a:r>
            <a:r>
              <a:rPr lang="ru-RU" dirty="0"/>
              <a:t> в день </a:t>
            </a:r>
            <a:r>
              <a:rPr lang="ru-RU" dirty="0" err="1"/>
              <a:t>проведення</a:t>
            </a:r>
            <a:r>
              <a:rPr lang="ru-RU" dirty="0"/>
              <a:t> "живого </a:t>
            </a:r>
            <a:r>
              <a:rPr lang="ru-RU" dirty="0" err="1"/>
              <a:t>ланцюга</a:t>
            </a:r>
            <a:r>
              <a:rPr lang="ru-RU" dirty="0"/>
              <a:t>" 21.01.1990</a:t>
            </a:r>
            <a:r>
              <a:rPr lang="ru-RU" dirty="0" smtClean="0"/>
              <a:t>. </a:t>
            </a:r>
            <a:r>
              <a:rPr lang="ru-RU" dirty="0"/>
              <a:t>Плакат </a:t>
            </a:r>
            <a:r>
              <a:rPr lang="ru-RU" dirty="0" err="1"/>
              <a:t>із</a:t>
            </a:r>
            <a:r>
              <a:rPr lang="ru-RU" dirty="0"/>
              <a:t> </a:t>
            </a:r>
            <a:r>
              <a:rPr lang="ru-RU" dirty="0" err="1"/>
              <a:t>спростуванням</a:t>
            </a:r>
            <a:r>
              <a:rPr lang="ru-RU" dirty="0"/>
              <a:t> </a:t>
            </a:r>
            <a:r>
              <a:rPr lang="ru-RU" dirty="0" err="1"/>
              <a:t>радянського</a:t>
            </a:r>
            <a:r>
              <a:rPr lang="ru-RU" dirty="0"/>
              <a:t> </a:t>
            </a:r>
            <a:r>
              <a:rPr lang="ru-RU" dirty="0" err="1"/>
              <a:t>твердження</a:t>
            </a:r>
            <a:r>
              <a:rPr lang="ru-RU" dirty="0"/>
              <a:t> про </a:t>
            </a:r>
            <a:r>
              <a:rPr lang="ru-RU" dirty="0" err="1"/>
              <a:t>возз'єднання</a:t>
            </a:r>
            <a:r>
              <a:rPr lang="ru-RU" dirty="0"/>
              <a:t> на честь </a:t>
            </a:r>
            <a:r>
              <a:rPr lang="ru-RU" dirty="0" err="1"/>
              <a:t>більш</a:t>
            </a:r>
            <a:r>
              <a:rPr lang="ru-RU" dirty="0"/>
              <a:t> </a:t>
            </a:r>
            <a:r>
              <a:rPr lang="ru-RU" dirty="0" err="1"/>
              <a:t>давнього</a:t>
            </a:r>
            <a:r>
              <a:rPr lang="ru-RU" dirty="0"/>
              <a:t>.</a:t>
            </a:r>
            <a:endParaRPr lang="uk-UA" dirty="0"/>
          </a:p>
        </p:txBody>
      </p:sp>
      <p:pic>
        <p:nvPicPr>
          <p:cNvPr id="14338" name="Picture 2" descr="http://his.img.pravda.com/images/doc/f/6/f617d3f-a-zhytomy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98" y="47932"/>
            <a:ext cx="7705535" cy="590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18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629" y="5936775"/>
            <a:ext cx="8211938" cy="813393"/>
          </a:xfrm>
        </p:spPr>
        <p:txBody>
          <a:bodyPr>
            <a:normAutofit lnSpcReduction="10000"/>
          </a:bodyPr>
          <a:lstStyle/>
          <a:p>
            <a:pPr marL="0" indent="0" algn="ctr">
              <a:buNone/>
            </a:pPr>
            <a:r>
              <a:rPr lang="ru-RU" i="1" dirty="0"/>
              <a:t>Так званий “</a:t>
            </a:r>
            <a:r>
              <a:rPr lang="ru-RU" i="1" dirty="0" err="1"/>
              <a:t>вузол</a:t>
            </a:r>
            <a:r>
              <a:rPr lang="ru-RU" i="1" dirty="0"/>
              <a:t> живого </a:t>
            </a:r>
            <a:r>
              <a:rPr lang="ru-RU" i="1" dirty="0" err="1"/>
              <a:t>ланцюга</a:t>
            </a:r>
            <a:r>
              <a:rPr lang="ru-RU" i="1" dirty="0"/>
              <a:t>” на </a:t>
            </a:r>
            <a:r>
              <a:rPr lang="ru-RU" i="1" dirty="0" err="1"/>
              <a:t>проспекті</a:t>
            </a:r>
            <a:r>
              <a:rPr lang="ru-RU" i="1" dirty="0"/>
              <a:t> </a:t>
            </a:r>
            <a:r>
              <a:rPr lang="ru-RU" i="1" dirty="0" err="1"/>
              <a:t>Свободи</a:t>
            </a:r>
            <a:r>
              <a:rPr lang="ru-RU" i="1" dirty="0"/>
              <a:t> у </a:t>
            </a:r>
            <a:r>
              <a:rPr lang="ru-RU" i="1" dirty="0" err="1"/>
              <a:t>Львові</a:t>
            </a:r>
            <a:r>
              <a:rPr lang="ru-RU" i="1" dirty="0"/>
              <a:t>. Фото 1990 року.</a:t>
            </a:r>
            <a:endParaRPr lang="uk-UA" dirty="0"/>
          </a:p>
        </p:txBody>
      </p:sp>
      <p:pic>
        <p:nvPicPr>
          <p:cNvPr id="29698" name="Picture 2" descr="Так званий &quot;вузол живого ланцюга&quot; на проспекті Свободи у Львові. Фото 1990 року. Взято з Укрінфор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0" y="18064"/>
            <a:ext cx="8802806" cy="593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755" y="6059606"/>
            <a:ext cx="7869891" cy="663267"/>
          </a:xfrm>
        </p:spPr>
        <p:txBody>
          <a:bodyPr/>
          <a:lstStyle/>
          <a:p>
            <a:pPr marL="0" indent="0" algn="ctr">
              <a:buNone/>
            </a:pPr>
            <a:r>
              <a:rPr lang="uk-UA" dirty="0" smtClean="0"/>
              <a:t>Тернопільська область</a:t>
            </a:r>
            <a:endParaRPr lang="uk-UA" dirty="0"/>
          </a:p>
        </p:txBody>
      </p:sp>
      <p:pic>
        <p:nvPicPr>
          <p:cNvPr id="9218" name="Picture 2" descr="http://his.img.pravda.com/images/doc/f/7/f7401c8-a-terno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21" y="404387"/>
            <a:ext cx="8374277" cy="546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3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9925" y="5336273"/>
            <a:ext cx="7869891" cy="1263769"/>
          </a:xfrm>
        </p:spPr>
        <p:txBody>
          <a:bodyPr/>
          <a:lstStyle/>
          <a:p>
            <a:pPr marL="0" indent="0" algn="ctr">
              <a:buNone/>
            </a:pPr>
            <a:r>
              <a:rPr lang="ru-RU" dirty="0" err="1"/>
              <a:t>Десь</a:t>
            </a:r>
            <a:r>
              <a:rPr lang="ru-RU" dirty="0"/>
              <a:t> на </a:t>
            </a:r>
            <a:r>
              <a:rPr lang="ru-RU" dirty="0" err="1"/>
              <a:t>Галичині</a:t>
            </a:r>
            <a:r>
              <a:rPr lang="ru-RU" dirty="0"/>
              <a:t>, </a:t>
            </a:r>
            <a:r>
              <a:rPr lang="ru-RU" dirty="0" err="1"/>
              <a:t>вочевидь</a:t>
            </a:r>
            <a:r>
              <a:rPr lang="ru-RU" dirty="0"/>
              <a:t>, </a:t>
            </a:r>
            <a:r>
              <a:rPr lang="ru-RU" dirty="0" err="1"/>
              <a:t>теж</a:t>
            </a:r>
            <a:r>
              <a:rPr lang="ru-RU" dirty="0"/>
              <a:t> </a:t>
            </a:r>
            <a:r>
              <a:rPr lang="ru-RU" dirty="0" err="1"/>
              <a:t>Тернопільщина</a:t>
            </a:r>
            <a:r>
              <a:rPr lang="ru-RU" dirty="0"/>
              <a:t>. Молодь у </a:t>
            </a:r>
            <a:r>
              <a:rPr lang="ru-RU" dirty="0" err="1"/>
              <a:t>популярних</a:t>
            </a:r>
            <a:r>
              <a:rPr lang="ru-RU" dirty="0"/>
              <a:t> </a:t>
            </a:r>
            <a:r>
              <a:rPr lang="ru-RU" dirty="0" err="1"/>
              <a:t>тоді</a:t>
            </a:r>
            <a:r>
              <a:rPr lang="ru-RU" dirty="0"/>
              <a:t> "</a:t>
            </a:r>
            <a:r>
              <a:rPr lang="ru-RU" dirty="0" err="1"/>
              <a:t>стрілецьких</a:t>
            </a:r>
            <a:r>
              <a:rPr lang="ru-RU" dirty="0"/>
              <a:t>" </a:t>
            </a:r>
            <a:r>
              <a:rPr lang="ru-RU" dirty="0" err="1"/>
              <a:t>одностроях</a:t>
            </a:r>
            <a:r>
              <a:rPr lang="ru-RU" dirty="0"/>
              <a:t> і з плакатом "</a:t>
            </a:r>
            <a:r>
              <a:rPr lang="ru-RU" dirty="0" err="1"/>
              <a:t>Медичний</a:t>
            </a:r>
            <a:r>
              <a:rPr lang="ru-RU" dirty="0"/>
              <a:t> </a:t>
            </a:r>
            <a:r>
              <a:rPr lang="ru-RU" dirty="0" err="1"/>
              <a:t>інститут</a:t>
            </a:r>
            <a:r>
              <a:rPr lang="ru-RU" dirty="0"/>
              <a:t>"</a:t>
            </a:r>
            <a:endParaRPr lang="uk-UA" dirty="0"/>
          </a:p>
        </p:txBody>
      </p:sp>
      <p:pic>
        <p:nvPicPr>
          <p:cNvPr id="10242" name="Picture 2" descr="http://his.img.pravda.com/images/doc/0/b/0bf0a05-a-medinstyt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45" y="95249"/>
            <a:ext cx="8060377" cy="529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5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0742" y="60008"/>
            <a:ext cx="8321120" cy="4711234"/>
          </a:xfrm>
        </p:spPr>
        <p:txBody>
          <a:bodyPr/>
          <a:lstStyle/>
          <a:p>
            <a:pPr marL="0" indent="0" algn="ctr">
              <a:buNone/>
            </a:pPr>
            <a:r>
              <a:rPr lang="uk-UA" dirty="0" smtClean="0"/>
              <a:t>Акція 1990 року стала наймасовішою, </a:t>
            </a:r>
            <a:r>
              <a:rPr lang="uk-UA" dirty="0"/>
              <a:t>люди створили безперервний ланцюг від Львова до Києва; в прагненні до відродження незалежної України в акції взяло участь від 1 млн. до 3 млн. осіб.</a:t>
            </a:r>
          </a:p>
          <a:p>
            <a:pPr marL="0" indent="0" algn="ctr">
              <a:buNone/>
            </a:pPr>
            <a:endParaRPr lang="uk-UA" dirty="0"/>
          </a:p>
        </p:txBody>
      </p:sp>
      <p:pic>
        <p:nvPicPr>
          <p:cNvPr id="32770" name="Picture 2" descr="http://his.img.pravda.com/images/doc/6/7/678c875-a-lviv-stryska.jpg"/>
          <p:cNvPicPr>
            <a:picLocks noChangeAspect="1" noChangeArrowheads="1"/>
          </p:cNvPicPr>
          <p:nvPr/>
        </p:nvPicPr>
        <p:blipFill rotWithShape="1">
          <a:blip r:embed="rId2">
            <a:extLst>
              <a:ext uri="{28A0092B-C50C-407E-A947-70E740481C1C}">
                <a14:useLocalDpi xmlns:a14="http://schemas.microsoft.com/office/drawing/2010/main" val="0"/>
              </a:ext>
            </a:extLst>
          </a:blip>
          <a:srcRect b="10494"/>
          <a:stretch/>
        </p:blipFill>
        <p:spPr bwMode="auto">
          <a:xfrm>
            <a:off x="245660" y="1678044"/>
            <a:ext cx="8748215" cy="517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77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7220" y="6209732"/>
            <a:ext cx="7869891" cy="403960"/>
          </a:xfrm>
        </p:spPr>
        <p:txBody>
          <a:bodyPr>
            <a:normAutofit fontScale="92500" lnSpcReduction="20000"/>
          </a:bodyPr>
          <a:lstStyle/>
          <a:p>
            <a:pPr marL="0" indent="0" algn="ctr">
              <a:buNone/>
            </a:pPr>
            <a:r>
              <a:rPr lang="ru-RU" dirty="0"/>
              <a:t>Музей-вагон в </a:t>
            </a:r>
            <a:r>
              <a:rPr lang="ru-RU" dirty="0" err="1" smtClean="0"/>
              <a:t>Фастові</a:t>
            </a:r>
            <a:endParaRPr lang="uk-UA" dirty="0"/>
          </a:p>
        </p:txBody>
      </p:sp>
      <p:pic>
        <p:nvPicPr>
          <p:cNvPr id="30722" name="Picture 2" descr="Музей-вагон в Фасто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0" y="54592"/>
            <a:ext cx="8921967" cy="597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219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ory.gov.ua/sites/default/files/userupload/sobornist_mal.jpg"/>
          <p:cNvPicPr>
            <a:picLocks noChangeAspect="1" noChangeArrowheads="1"/>
          </p:cNvPicPr>
          <p:nvPr/>
        </p:nvPicPr>
        <p:blipFill rotWithShape="1">
          <a:blip r:embed="rId2">
            <a:extLst>
              <a:ext uri="{28A0092B-C50C-407E-A947-70E740481C1C}">
                <a14:useLocalDpi xmlns:a14="http://schemas.microsoft.com/office/drawing/2010/main" val="0"/>
              </a:ext>
            </a:extLst>
          </a:blip>
          <a:srcRect l="4730" r="3091" b="9015"/>
          <a:stretch/>
        </p:blipFill>
        <p:spPr bwMode="auto">
          <a:xfrm>
            <a:off x="109182" y="95534"/>
            <a:ext cx="8932155" cy="44082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660" y="5008728"/>
            <a:ext cx="8898340" cy="1384995"/>
          </a:xfrm>
          <a:prstGeom prst="rect">
            <a:avLst/>
          </a:prstGeom>
          <a:noFill/>
        </p:spPr>
        <p:txBody>
          <a:bodyPr wrap="square" rtlCol="0">
            <a:spAutoFit/>
          </a:bodyPr>
          <a:lstStyle/>
          <a:p>
            <a:pPr algn="ctr"/>
            <a:r>
              <a:rPr lang="uk-UA" sz="2800" dirty="0" smtClean="0"/>
              <a:t>22 січня 2022 рік – 103 річниця </a:t>
            </a:r>
            <a:r>
              <a:rPr lang="uk-UA" sz="2800" dirty="0"/>
              <a:t>Акту Злуки Української Народної Республіки і </a:t>
            </a:r>
            <a:r>
              <a:rPr lang="uk-UA" sz="2800" dirty="0" err="1"/>
              <a:t>Західно</a:t>
            </a:r>
            <a:r>
              <a:rPr lang="uk-UA" sz="2800" dirty="0"/>
              <a:t> – Української Народної Республіки</a:t>
            </a:r>
          </a:p>
        </p:txBody>
      </p:sp>
    </p:spTree>
    <p:extLst>
      <p:ext uri="{BB962C8B-B14F-4D97-AF65-F5344CB8AC3E}">
        <p14:creationId xmlns:p14="http://schemas.microsoft.com/office/powerpoint/2010/main" val="24204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629" y="5854890"/>
            <a:ext cx="7869891" cy="799744"/>
          </a:xfrm>
        </p:spPr>
        <p:txBody>
          <a:bodyPr>
            <a:normAutofit/>
          </a:bodyPr>
          <a:lstStyle/>
          <a:p>
            <a:pPr marL="0" indent="0" algn="ctr">
              <a:buNone/>
            </a:pPr>
            <a:r>
              <a:rPr lang="ru-RU" dirty="0" err="1"/>
              <a:t>Святкування</a:t>
            </a:r>
            <a:r>
              <a:rPr lang="ru-RU" dirty="0"/>
              <a:t> Дня </a:t>
            </a:r>
            <a:r>
              <a:rPr lang="ru-RU" dirty="0" err="1" smtClean="0"/>
              <a:t>Соборності</a:t>
            </a:r>
            <a:r>
              <a:rPr lang="ru-RU" dirty="0" smtClean="0"/>
              <a:t> </a:t>
            </a:r>
            <a:r>
              <a:rPr lang="ru-RU" dirty="0" err="1" smtClean="0"/>
              <a:t>сьогодні</a:t>
            </a:r>
            <a:endParaRPr lang="uk-UA" dirty="0"/>
          </a:p>
        </p:txBody>
      </p:sp>
      <p:pic>
        <p:nvPicPr>
          <p:cNvPr id="31746" name="Picture 2" descr="Празднования Дня Собор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53" y="696036"/>
            <a:ext cx="8603776" cy="483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24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dirty="0"/>
              <a:t>Таким чином, урочистим підписанням Акту Злуки УНР та ЗУНР уперше в новітній історії було зроблено серйозний крок до об’єднання більшості етнічних українських земель у єдине державне утворення. Акт Злуки спирався на споконвічну мрію українського народу про незалежну, соборну національну державу. Він став могутнім виявом волі українців до етнічної й територіальної єдності, свідченням їхнього самоусвідомлення, важливою віхою процесу становлення політичної нації. </a:t>
            </a:r>
          </a:p>
        </p:txBody>
      </p:sp>
    </p:spTree>
    <p:extLst>
      <p:ext uri="{BB962C8B-B14F-4D97-AF65-F5344CB8AC3E}">
        <p14:creationId xmlns:p14="http://schemas.microsoft.com/office/powerpoint/2010/main" val="3764118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Картинки по запросу день соборності"/>
          <p:cNvPicPr>
            <a:picLocks noChangeAspect="1" noChangeArrowheads="1"/>
          </p:cNvPicPr>
          <p:nvPr/>
        </p:nvPicPr>
        <p:blipFill rotWithShape="1">
          <a:blip r:embed="rId2">
            <a:extLst>
              <a:ext uri="{28A0092B-C50C-407E-A947-70E740481C1C}">
                <a14:useLocalDpi xmlns:a14="http://schemas.microsoft.com/office/drawing/2010/main" val="0"/>
              </a:ext>
            </a:extLst>
          </a:blip>
          <a:srcRect t="10594" b="33840"/>
          <a:stretch/>
        </p:blipFill>
        <p:spPr bwMode="auto">
          <a:xfrm>
            <a:off x="300250" y="0"/>
            <a:ext cx="8707273" cy="68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8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477673" y="182252"/>
            <a:ext cx="3889612" cy="6382321"/>
          </a:xfrm>
        </p:spPr>
        <p:txBody>
          <a:bodyPr>
            <a:normAutofit lnSpcReduction="10000"/>
          </a:bodyPr>
          <a:lstStyle/>
          <a:p>
            <a:pPr marL="0" indent="0">
              <a:buNone/>
            </a:pPr>
            <a:r>
              <a:rPr lang="uk-UA" dirty="0"/>
              <a:t>Акт Злуки підписали 1919 року. </a:t>
            </a:r>
            <a:endParaRPr lang="uk-UA" dirty="0" smtClean="0"/>
          </a:p>
          <a:p>
            <a:pPr marL="0" indent="0">
              <a:buNone/>
            </a:pPr>
            <a:r>
              <a:rPr lang="uk-UA" dirty="0" smtClean="0"/>
              <a:t>Країну </a:t>
            </a:r>
            <a:r>
              <a:rPr lang="uk-UA" dirty="0"/>
              <a:t>розривали війська кількох держав. Документ у складних умовах готували і у Фастові, і в Києві. Центральний державний архів 70 років ховав цей документ від зазіхань КДБ. </a:t>
            </a:r>
            <a:endParaRPr lang="uk-UA" dirty="0" smtClean="0"/>
          </a:p>
          <a:p>
            <a:pPr marL="0" indent="0">
              <a:buNone/>
            </a:pPr>
            <a:r>
              <a:rPr lang="uk-UA" dirty="0" smtClean="0"/>
              <a:t>І </a:t>
            </a:r>
            <a:r>
              <a:rPr lang="uk-UA" dirty="0"/>
              <a:t>навіть сьогодні таємниця, в якому сховищі він перебуває. Час майже не вплинув на документ 1919 </a:t>
            </a:r>
            <a:r>
              <a:rPr lang="uk-UA" dirty="0" smtClean="0"/>
              <a:t>року.</a:t>
            </a:r>
            <a:endParaRPr lang="uk-UA" dirty="0"/>
          </a:p>
        </p:txBody>
      </p:sp>
    </p:spTree>
    <p:extLst>
      <p:ext uri="{BB962C8B-B14F-4D97-AF65-F5344CB8AC3E}">
        <p14:creationId xmlns:p14="http://schemas.microsoft.com/office/powerpoint/2010/main" val="1709082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2124" y="1351129"/>
            <a:ext cx="4216305" cy="5063571"/>
          </a:xfrm>
        </p:spPr>
        <p:txBody>
          <a:bodyPr>
            <a:normAutofit/>
          </a:bodyPr>
          <a:lstStyle/>
          <a:p>
            <a:pPr algn="ctr"/>
            <a:r>
              <a:rPr lang="ru-RU" dirty="0" err="1"/>
              <a:t>Оригінал</a:t>
            </a:r>
            <a:r>
              <a:rPr lang="ru-RU" dirty="0"/>
              <a:t> Акту </a:t>
            </a:r>
            <a:r>
              <a:rPr lang="ru-RU" dirty="0" err="1"/>
              <a:t>Злуки</a:t>
            </a:r>
            <a:r>
              <a:rPr lang="ru-RU" dirty="0"/>
              <a:t> </a:t>
            </a:r>
            <a:r>
              <a:rPr lang="ru-RU" dirty="0" err="1"/>
              <a:t>зберігають</a:t>
            </a:r>
            <a:r>
              <a:rPr lang="ru-RU" dirty="0"/>
              <a:t> у Центральному державному </a:t>
            </a:r>
            <a:r>
              <a:rPr lang="ru-RU" dirty="0" err="1"/>
              <a:t>архіві</a:t>
            </a:r>
            <a:r>
              <a:rPr lang="ru-RU" dirty="0"/>
              <a:t>. </a:t>
            </a:r>
            <a:endParaRPr lang="uk-UA" dirty="0"/>
          </a:p>
        </p:txBody>
      </p:sp>
      <p:pic>
        <p:nvPicPr>
          <p:cNvPr id="22534" name="Picture 6" descr="Світлина від Державний Архів Львівської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996"/>
            <a:ext cx="4566550" cy="682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523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5459" y="191070"/>
            <a:ext cx="7979926" cy="5985894"/>
          </a:xfrm>
        </p:spPr>
        <p:txBody>
          <a:bodyPr>
            <a:normAutofit/>
          </a:bodyPr>
          <a:lstStyle/>
          <a:p>
            <a:pPr marL="0" indent="0">
              <a:buNone/>
            </a:pPr>
            <a:r>
              <a:rPr lang="uk-UA" dirty="0"/>
              <a:t>Універсал Злуки підписали в броньованому петлюрівському вагоні у Фастові на Київщині. Після Першої світової війни Австро-угорська імперія розвалилася і Західна Україна отримала суверенітет. Та довелося просити допомоги в УНР. У Києві тоді панував протеже Німеччини гетьман Скоропадський. А Україну захищали війська Директорії і керівництво пересувалося у цьому мобільному штабі. Саме у Фастові був штаб військ Директорії УНР. </a:t>
            </a:r>
          </a:p>
        </p:txBody>
      </p:sp>
    </p:spTree>
    <p:extLst>
      <p:ext uri="{BB962C8B-B14F-4D97-AF65-F5344CB8AC3E}">
        <p14:creationId xmlns:p14="http://schemas.microsoft.com/office/powerpoint/2010/main" val="271538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library.hneu.edu.ua/files/imgnews/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05" y="3004301"/>
            <a:ext cx="7216472" cy="342995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81686" y="155544"/>
            <a:ext cx="7869891" cy="4711234"/>
          </a:xfrm>
        </p:spPr>
        <p:txBody>
          <a:bodyPr/>
          <a:lstStyle/>
          <a:p>
            <a:pPr marL="0" indent="0" algn="just">
              <a:buNone/>
            </a:pPr>
            <a:r>
              <a:rPr lang="uk-UA" dirty="0" smtClean="0"/>
              <a:t>     22 </a:t>
            </a:r>
            <a:r>
              <a:rPr lang="uk-UA" dirty="0"/>
              <a:t>січня на Софійському майдані Акт про об'єднання України офіційно зачитав народу член Директорії Федір Швець. Були керівники країни, парадні війська, депутати, представники церкви. Цю подію зняли на відео. Рідкісні кадри 1919 року збереглися й до сьогодні. </a:t>
            </a:r>
          </a:p>
        </p:txBody>
      </p:sp>
    </p:spTree>
    <p:extLst>
      <p:ext uri="{BB962C8B-B14F-4D97-AF65-F5344CB8AC3E}">
        <p14:creationId xmlns:p14="http://schemas.microsoft.com/office/powerpoint/2010/main" val="2454554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2012" y="6181086"/>
            <a:ext cx="8720919" cy="676914"/>
          </a:xfrm>
        </p:spPr>
        <p:txBody>
          <a:bodyPr>
            <a:normAutofit fontScale="92500" lnSpcReduction="20000"/>
          </a:bodyPr>
          <a:lstStyle/>
          <a:p>
            <a:pPr marL="0" indent="0" algn="ctr">
              <a:buNone/>
            </a:pPr>
            <a:r>
              <a:rPr lang="ru-RU" i="1" dirty="0" err="1"/>
              <a:t>Мітинг</a:t>
            </a:r>
            <a:r>
              <a:rPr lang="ru-RU" i="1" dirty="0"/>
              <a:t> з </a:t>
            </a:r>
            <a:r>
              <a:rPr lang="ru-RU" i="1" dirty="0" err="1"/>
              <a:t>нагоди</a:t>
            </a:r>
            <a:r>
              <a:rPr lang="ru-RU" i="1" dirty="0"/>
              <a:t> </a:t>
            </a:r>
            <a:r>
              <a:rPr lang="ru-RU" i="1" dirty="0" err="1"/>
              <a:t>підписання</a:t>
            </a:r>
            <a:r>
              <a:rPr lang="ru-RU" i="1" dirty="0"/>
              <a:t> Акту </a:t>
            </a:r>
            <a:r>
              <a:rPr lang="ru-RU" i="1" dirty="0" err="1"/>
              <a:t>Злуки</a:t>
            </a:r>
            <a:r>
              <a:rPr lang="ru-RU" i="1" dirty="0"/>
              <a:t> </a:t>
            </a:r>
            <a:r>
              <a:rPr lang="ru-RU" i="1" dirty="0" err="1"/>
              <a:t>між</a:t>
            </a:r>
            <a:r>
              <a:rPr lang="ru-RU" i="1" dirty="0"/>
              <a:t> ЗУНР та УНР в </a:t>
            </a:r>
            <a:r>
              <a:rPr lang="ru-RU" i="1" dirty="0" err="1"/>
              <a:t>Києві</a:t>
            </a:r>
            <a:r>
              <a:rPr lang="ru-RU" i="1" dirty="0"/>
              <a:t>. Фото 1919 року</a:t>
            </a:r>
            <a:endParaRPr lang="uk-UA" dirty="0"/>
          </a:p>
        </p:txBody>
      </p:sp>
      <p:pic>
        <p:nvPicPr>
          <p:cNvPr id="1026" name="Picture 2" descr="https://i1.wp.com/photo-lviv.in.ua/wp-content/uploads/2016/01/1919_akt_zlu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37" y="151239"/>
            <a:ext cx="8470653" cy="594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0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755" y="524034"/>
            <a:ext cx="7869891" cy="4711234"/>
          </a:xfrm>
        </p:spPr>
        <p:txBody>
          <a:bodyPr/>
          <a:lstStyle/>
          <a:p>
            <a:pPr marL="0" indent="0">
              <a:buNone/>
            </a:pPr>
            <a:r>
              <a:rPr lang="uk-UA" dirty="0"/>
              <a:t>За два тижні після того Київ захопили більшовики. Тоді Україна не витримала військової агресії одразу кількох держав. Але Злука збереглася, як кажуть історики, в генетичній пам'яті народу. В наші часи ця пам'ять прокинулася ще до проголошення Незалежності. 21 січня 1990 року між Києвом та Львовом влаштували живий ланцюг. Тепер саме так щороку відзначають День Соборності. </a:t>
            </a:r>
          </a:p>
        </p:txBody>
      </p:sp>
    </p:spTree>
    <p:extLst>
      <p:ext uri="{BB962C8B-B14F-4D97-AF65-F5344CB8AC3E}">
        <p14:creationId xmlns:p14="http://schemas.microsoft.com/office/powerpoint/2010/main" val="3432890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104" y="6005016"/>
            <a:ext cx="7886700" cy="464023"/>
          </a:xfrm>
        </p:spPr>
        <p:txBody>
          <a:bodyPr>
            <a:normAutofit fontScale="90000"/>
          </a:bodyPr>
          <a:lstStyle/>
          <a:p>
            <a:pPr algn="ctr"/>
            <a:r>
              <a:rPr lang="ru-RU" i="1" dirty="0" err="1"/>
              <a:t>Святковий</a:t>
            </a:r>
            <a:r>
              <a:rPr lang="ru-RU" i="1" dirty="0"/>
              <a:t> </a:t>
            </a:r>
            <a:r>
              <a:rPr lang="ru-RU" i="1" dirty="0" err="1"/>
              <a:t>мітинг</a:t>
            </a:r>
            <a:r>
              <a:rPr lang="ru-RU" i="1" dirty="0"/>
              <a:t> на День </a:t>
            </a:r>
            <a:r>
              <a:rPr lang="ru-RU" i="1" dirty="0" err="1"/>
              <a:t>Злуки</a:t>
            </a:r>
            <a:r>
              <a:rPr lang="ru-RU" i="1" dirty="0" smtClean="0"/>
              <a:t>.</a:t>
            </a:r>
            <a:br>
              <a:rPr lang="ru-RU" i="1" dirty="0" smtClean="0"/>
            </a:br>
            <a:r>
              <a:rPr lang="ru-RU" i="1" dirty="0" smtClean="0"/>
              <a:t> </a:t>
            </a:r>
            <a:r>
              <a:rPr lang="ru-RU" i="1" dirty="0"/>
              <a:t>Хуст, 22 </a:t>
            </a:r>
            <a:r>
              <a:rPr lang="ru-RU" i="1" dirty="0" err="1"/>
              <a:t>січня</a:t>
            </a:r>
            <a:r>
              <a:rPr lang="ru-RU" i="1" dirty="0"/>
              <a:t> 1939 року</a:t>
            </a:r>
            <a:endParaRPr lang="uk-UA" dirty="0"/>
          </a:p>
        </p:txBody>
      </p:sp>
      <p:pic>
        <p:nvPicPr>
          <p:cNvPr id="17410" name="Picture 2" descr="http://zakarpattya.net.ua/postimages/pub/2013/01/%20%D0%BC%D1%96%D1%82%D0%B8%D0%BD%D0%B3%20%D0%BD%D0%B0%20%D0%94%D0%B5%D0%BD%D1%8C%20%D0%97%D0%BB%D1%83%D0%BA%D0%B8.%20%D0%A5%D1%83%D1%81%D1%82,%2022%20%D1%81%D1%96%D1%87%D0%BD%D1%8F%201939%20%D1%80%D0%BE%D0%BA%D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2"/>
            <a:ext cx="9144000"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29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TotalTime>
  <Words>558</Words>
  <Application>Microsoft Office PowerPoint</Application>
  <PresentationFormat>Екран (4:3)</PresentationFormat>
  <Paragraphs>27</Paragraphs>
  <Slides>22</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22</vt:i4>
      </vt:variant>
    </vt:vector>
  </HeadingPairs>
  <TitlesOfParts>
    <vt:vector size="26" baseType="lpstr">
      <vt:lpstr>Arial</vt:lpstr>
      <vt:lpstr>Calibri</vt:lpstr>
      <vt:lpstr>Calibri Light</vt:lpstr>
      <vt:lpstr>Office Theme</vt:lpstr>
      <vt:lpstr>Презентація PowerPoint</vt:lpstr>
      <vt:lpstr>Презентація PowerPoint</vt:lpstr>
      <vt:lpstr>Презентація PowerPoint</vt:lpstr>
      <vt:lpstr>Оригінал Акту Злуки зберігають у Центральному державному архіві. </vt:lpstr>
      <vt:lpstr>Презентація PowerPoint</vt:lpstr>
      <vt:lpstr>Презентація PowerPoint</vt:lpstr>
      <vt:lpstr>Презентація PowerPoint</vt:lpstr>
      <vt:lpstr>Презентація PowerPoint</vt:lpstr>
      <vt:lpstr>Святковий мітинг на День Злуки.  Хуст, 22 січня 1939 року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PJSC "New Engineering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RePack by Diakov</cp:lastModifiedBy>
  <cp:revision>101</cp:revision>
  <dcterms:created xsi:type="dcterms:W3CDTF">2016-11-18T14:12:19Z</dcterms:created>
  <dcterms:modified xsi:type="dcterms:W3CDTF">2022-01-24T10:47:38Z</dcterms:modified>
</cp:coreProperties>
</file>