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89" r:id="rId2"/>
    <p:sldId id="269" r:id="rId3"/>
    <p:sldId id="256" r:id="rId4"/>
    <p:sldId id="270" r:id="rId5"/>
    <p:sldId id="271" r:id="rId6"/>
    <p:sldId id="257" r:id="rId7"/>
    <p:sldId id="258" r:id="rId8"/>
    <p:sldId id="259" r:id="rId9"/>
    <p:sldId id="260" r:id="rId10"/>
    <p:sldId id="261" r:id="rId11"/>
    <p:sldId id="262" r:id="rId12"/>
    <p:sldId id="263" r:id="rId13"/>
    <p:sldId id="264" r:id="rId14"/>
    <p:sldId id="265" r:id="rId15"/>
    <p:sldId id="266" r:id="rId16"/>
    <p:sldId id="267" r:id="rId17"/>
    <p:sldId id="280" r:id="rId18"/>
    <p:sldId id="272" r:id="rId19"/>
    <p:sldId id="283" r:id="rId20"/>
    <p:sldId id="273" r:id="rId21"/>
    <p:sldId id="282" r:id="rId22"/>
    <p:sldId id="274" r:id="rId23"/>
    <p:sldId id="284" r:id="rId24"/>
    <p:sldId id="275" r:id="rId25"/>
    <p:sldId id="285" r:id="rId26"/>
    <p:sldId id="276" r:id="rId27"/>
    <p:sldId id="286" r:id="rId28"/>
    <p:sldId id="277" r:id="rId29"/>
    <p:sldId id="287" r:id="rId30"/>
    <p:sldId id="278" r:id="rId31"/>
    <p:sldId id="27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D23BE2F-B5FC-4892-B594-7F4538F6636C}" type="datetimeFigureOut">
              <a:rPr lang="ru-RU" smtClean="0"/>
              <a:t>29.05.2022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384330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23BE2F-B5FC-4892-B594-7F4538F6636C}" type="datetimeFigureOut">
              <a:rPr lang="ru-RU" smtClean="0"/>
              <a:t>29.05.2022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292480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23BE2F-B5FC-4892-B594-7F4538F6636C}" type="datetimeFigureOut">
              <a:rPr lang="ru-RU" smtClean="0"/>
              <a:t>29.05.2022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276641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23BE2F-B5FC-4892-B594-7F4538F6636C}" type="datetimeFigureOut">
              <a:rPr lang="ru-RU" smtClean="0"/>
              <a:t>29.05.2022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B745FF-945B-4ADA-933C-51BD0761E2C9}"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448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23BE2F-B5FC-4892-B594-7F4538F6636C}" type="datetimeFigureOut">
              <a:rPr lang="ru-RU" smtClean="0"/>
              <a:t>29.05.2022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387828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D23BE2F-B5FC-4892-B594-7F4538F6636C}" type="datetimeFigureOut">
              <a:rPr lang="ru-RU" smtClean="0"/>
              <a:t>29.05.2022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1611718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D23BE2F-B5FC-4892-B594-7F4538F6636C}" type="datetimeFigureOut">
              <a:rPr lang="ru-RU" smtClean="0"/>
              <a:t>29.05.2022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155662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23BE2F-B5FC-4892-B594-7F4538F6636C}" type="datetimeFigureOut">
              <a:rPr lang="ru-RU" smtClean="0"/>
              <a:t>29.05.2022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54140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23BE2F-B5FC-4892-B594-7F4538F6636C}" type="datetimeFigureOut">
              <a:rPr lang="ru-RU" smtClean="0"/>
              <a:t>29.05.2022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19172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23BE2F-B5FC-4892-B594-7F4538F6636C}" type="datetimeFigureOut">
              <a:rPr lang="ru-RU" smtClean="0"/>
              <a:t>29.05.2022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31589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23BE2F-B5FC-4892-B594-7F4538F6636C}" type="datetimeFigureOut">
              <a:rPr lang="ru-RU" smtClean="0"/>
              <a:t>29.05.2022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68980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23BE2F-B5FC-4892-B594-7F4538F6636C}" type="datetimeFigureOut">
              <a:rPr lang="ru-RU" smtClean="0"/>
              <a:t>29.05.2022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402330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23BE2F-B5FC-4892-B594-7F4538F6636C}" type="datetimeFigureOut">
              <a:rPr lang="ru-RU" smtClean="0"/>
              <a:t>29.05.2022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1072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23BE2F-B5FC-4892-B594-7F4538F6636C}" type="datetimeFigureOut">
              <a:rPr lang="ru-RU" smtClean="0"/>
              <a:t>29.05.2022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12914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D23BE2F-B5FC-4892-B594-7F4538F6636C}" type="datetimeFigureOut">
              <a:rPr lang="ru-RU" smtClean="0"/>
              <a:t>29.05.2022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356106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23BE2F-B5FC-4892-B594-7F4538F6636C}" type="datetimeFigureOut">
              <a:rPr lang="ru-RU" smtClean="0"/>
              <a:t>29.05.2022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416060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23BE2F-B5FC-4892-B594-7F4538F6636C}" type="datetimeFigureOut">
              <a:rPr lang="ru-RU" smtClean="0"/>
              <a:t>29.05.2022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B745FF-945B-4ADA-933C-51BD0761E2C9}" type="slidenum">
              <a:rPr lang="ru-RU" smtClean="0"/>
              <a:t>‹№›</a:t>
            </a:fld>
            <a:endParaRPr lang="ru-RU"/>
          </a:p>
        </p:txBody>
      </p:sp>
    </p:spTree>
    <p:extLst>
      <p:ext uri="{BB962C8B-B14F-4D97-AF65-F5344CB8AC3E}">
        <p14:creationId xmlns:p14="http://schemas.microsoft.com/office/powerpoint/2010/main" val="231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D23BE2F-B5FC-4892-B594-7F4538F6636C}" type="datetimeFigureOut">
              <a:rPr lang="ru-RU" smtClean="0"/>
              <a:t>29.05.2022</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B745FF-945B-4ADA-933C-51BD0761E2C9}" type="slidenum">
              <a:rPr lang="ru-RU" smtClean="0"/>
              <a:t>‹№›</a:t>
            </a:fld>
            <a:endParaRPr lang="ru-RU"/>
          </a:p>
        </p:txBody>
      </p:sp>
    </p:spTree>
    <p:extLst>
      <p:ext uri="{BB962C8B-B14F-4D97-AF65-F5344CB8AC3E}">
        <p14:creationId xmlns:p14="http://schemas.microsoft.com/office/powerpoint/2010/main" val="10863291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ndex.php?title=%D0%9C%D1%96%D0%B6%D0%BD%D0%B0%D1%80%D0%BE%D0%B4%D0%BD%D0%B0_%D0%B4%D0%B5%D0%BC%D0%BE%D0%BA%D1%80%D0%B0%D1%82%D0%B8%D1%87%D0%BD%D0%B0_%D1%84%D0%B5%D0%B4%D0%B5%D1%80%D0%B0%D1%86%D1%96%D1%8F_%D0%B6%D1%96%D0%BD%D0%BE%D0%BA&amp;action=edit&amp;redlink=1" TargetMode="External"/><Relationship Id="rId2" Type="http://schemas.openxmlformats.org/officeDocument/2006/relationships/hyperlink" Target="https://uk.wikipedia.org/wiki/1_%D1%87%D0%B5%D1%80%D0%B2%D0%BD%D1%8F" TargetMode="Externa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uk.wikipedia.org/wiki/1950"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758" y="243349"/>
            <a:ext cx="8148483" cy="488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9485" y="2779415"/>
            <a:ext cx="5819326" cy="1920356"/>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322159" y="2779415"/>
            <a:ext cx="5819326" cy="1920356"/>
          </a:xfrm>
          <a:prstGeom prst="rect">
            <a:avLst/>
          </a:prstGeom>
          <a:ln>
            <a:noFill/>
          </a:ln>
          <a:effectLst>
            <a:softEdge rad="112500"/>
          </a:effectLst>
        </p:spPr>
      </p:pic>
      <p:sp>
        <p:nvSpPr>
          <p:cNvPr id="7" name="TextBox 6"/>
          <p:cNvSpPr txBox="1"/>
          <p:nvPr/>
        </p:nvSpPr>
        <p:spPr>
          <a:xfrm>
            <a:off x="3141344" y="5534448"/>
            <a:ext cx="3416320" cy="954107"/>
          </a:xfrm>
          <a:prstGeom prst="rect">
            <a:avLst/>
          </a:prstGeom>
          <a:noFill/>
        </p:spPr>
        <p:txBody>
          <a:bodyPr wrap="none" rtlCol="0">
            <a:spAutoFit/>
          </a:bodyPr>
          <a:lstStyle/>
          <a:p>
            <a:r>
              <a:rPr lang="uk-UA" sz="2800" b="1" dirty="0" smtClean="0">
                <a:solidFill>
                  <a:srgbClr val="002060"/>
                </a:solidFill>
                <a:latin typeface="Monotype Corsiva" panose="03010101010201010101" pitchFamily="66" charset="0"/>
              </a:rPr>
              <a:t>Виховна година 10 клас </a:t>
            </a:r>
          </a:p>
          <a:p>
            <a:r>
              <a:rPr lang="uk-UA" sz="2800" b="1" dirty="0" smtClean="0">
                <a:solidFill>
                  <a:srgbClr val="002060"/>
                </a:solidFill>
                <a:latin typeface="Monotype Corsiva" panose="03010101010201010101" pitchFamily="66" charset="0"/>
              </a:rPr>
              <a:t>30.05.2022р.</a:t>
            </a:r>
            <a:endParaRPr lang="ru-RU" sz="2800" b="1" dirty="0">
              <a:solidFill>
                <a:srgbClr val="002060"/>
              </a:solidFill>
              <a:latin typeface="Monotype Corsiva" panose="03010101010201010101" pitchFamily="66" charset="0"/>
            </a:endParaRPr>
          </a:p>
        </p:txBody>
      </p:sp>
    </p:spTree>
    <p:extLst>
      <p:ext uri="{BB962C8B-B14F-4D97-AF65-F5344CB8AC3E}">
        <p14:creationId xmlns:p14="http://schemas.microsoft.com/office/powerpoint/2010/main" val="41160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5436" y="309716"/>
            <a:ext cx="6588926" cy="5755422"/>
          </a:xfrm>
          <a:prstGeom prst="rect">
            <a:avLst/>
          </a:prstGeom>
        </p:spPr>
        <p:txBody>
          <a:bodyPr wrap="square">
            <a:spAutoFit/>
          </a:bodyPr>
          <a:lstStyle/>
          <a:p>
            <a:pPr algn="ctr"/>
            <a:r>
              <a:rPr lang="ru-RU" sz="4800" b="1" dirty="0">
                <a:solidFill>
                  <a:schemeClr val="bg2"/>
                </a:solidFill>
                <a:effectLst>
                  <a:reflection blurRad="6350" stA="55000" endA="300" endPos="45500" dir="5400000" sy="-100000" algn="bl" rotWithShape="0"/>
                </a:effectLst>
                <a:latin typeface="Monotype Corsiva" panose="03010101010201010101" pitchFamily="66" charset="0"/>
              </a:rPr>
              <a:t>Принцип 4. </a:t>
            </a:r>
            <a:endParaRPr lang="ru-RU" sz="4800" b="1" dirty="0" smtClean="0">
              <a:solidFill>
                <a:schemeClr val="bg2"/>
              </a:solidFill>
              <a:effectLst>
                <a:reflection blurRad="6350" stA="55000" endA="300" endPos="45500" dir="5400000" sy="-100000" algn="bl" rotWithShape="0"/>
              </a:effectLst>
              <a:latin typeface="Monotype Corsiva" panose="03010101010201010101" pitchFamily="66" charset="0"/>
            </a:endParaRP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Дитина повинна користуватися благами соціального забезпечення. Їй має належати право на здорове зростання і розвиток; з цією метою спеціальні догляд і охорона повинні бути забезпечені як їй, так і її матері, включно з належним </a:t>
            </a:r>
            <a:r>
              <a:rPr lang="uk-UA" sz="3200" b="1" dirty="0" err="1" smtClean="0">
                <a:effectLst>
                  <a:reflection blurRad="6350" stA="55000" endA="300" endPos="45500" dir="5400000" sy="-100000" algn="bl" rotWithShape="0"/>
                </a:effectLst>
                <a:latin typeface="Monotype Corsiva" panose="03010101010201010101" pitchFamily="66" charset="0"/>
              </a:rPr>
              <a:t>допологовим</a:t>
            </a:r>
            <a:r>
              <a:rPr lang="uk-UA" sz="3200" b="1" dirty="0" smtClean="0">
                <a:effectLst>
                  <a:reflection blurRad="6350" stA="55000" endA="300" endPos="45500" dir="5400000" sy="-100000" algn="bl" rotWithShape="0"/>
                </a:effectLst>
                <a:latin typeface="Monotype Corsiva" panose="03010101010201010101" pitchFamily="66" charset="0"/>
              </a:rPr>
              <a:t> і післяпологовим доглядом. Дитині має належати право на відповідне харчування, житло, розваги і медичне обслуговування.</a:t>
            </a:r>
            <a:endParaRPr lang="uk-UA" sz="32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43435" y="2787907"/>
            <a:ext cx="5677208" cy="2020532"/>
          </a:xfrm>
          <a:prstGeom prst="rect">
            <a:avLst/>
          </a:prstGeom>
          <a:ln>
            <a:noFill/>
          </a:ln>
          <a:effectLst>
            <a:softEdge rad="112500"/>
          </a:effectLst>
        </p:spPr>
      </p:pic>
      <p:pic>
        <p:nvPicPr>
          <p:cNvPr id="4" name="Рисунок 3"/>
          <p:cNvPicPr>
            <a:picLocks noChangeAspect="1"/>
          </p:cNvPicPr>
          <p:nvPr/>
        </p:nvPicPr>
        <p:blipFill>
          <a:blip r:embed="rId3"/>
          <a:stretch>
            <a:fillRect/>
          </a:stretch>
        </p:blipFill>
        <p:spPr>
          <a:xfrm rot="10800000">
            <a:off x="9494362" y="959568"/>
            <a:ext cx="2038876" cy="5677209"/>
          </a:xfrm>
          <a:prstGeom prst="rect">
            <a:avLst/>
          </a:prstGeom>
          <a:ln>
            <a:noFill/>
          </a:ln>
          <a:effectLst>
            <a:softEdge rad="112500"/>
          </a:effectLst>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43434" y="2787907"/>
            <a:ext cx="5677208" cy="2020532"/>
          </a:xfrm>
          <a:prstGeom prst="rect">
            <a:avLst/>
          </a:prstGeom>
          <a:ln>
            <a:noFill/>
          </a:ln>
          <a:effectLst>
            <a:softEdge rad="112500"/>
          </a:effectLst>
        </p:spPr>
      </p:pic>
    </p:spTree>
    <p:extLst>
      <p:ext uri="{BB962C8B-B14F-4D97-AF65-F5344CB8AC3E}">
        <p14:creationId xmlns:p14="http://schemas.microsoft.com/office/powerpoint/2010/main" val="12747079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0232" y="410101"/>
            <a:ext cx="6096000" cy="5416868"/>
          </a:xfrm>
          <a:prstGeom prst="rect">
            <a:avLst/>
          </a:prstGeom>
        </p:spPr>
        <p:txBody>
          <a:bodyPr>
            <a:spAutoFit/>
          </a:bodyPr>
          <a:lstStyle/>
          <a:p>
            <a:pPr algn="ctr"/>
            <a:r>
              <a:rPr lang="ru-RU" sz="6600" b="1" dirty="0">
                <a:solidFill>
                  <a:schemeClr val="bg2"/>
                </a:solidFill>
                <a:effectLst>
                  <a:reflection blurRad="6350" stA="55000" endA="300" endPos="45500" dir="5400000" sy="-100000" algn="bl" rotWithShape="0"/>
                </a:effectLst>
                <a:latin typeface="Monotype Corsiva" panose="03010101010201010101" pitchFamily="66" charset="0"/>
              </a:rPr>
              <a:t>Принцип 5. </a:t>
            </a:r>
            <a:endParaRPr lang="ru-RU" sz="6600" b="1" dirty="0" smtClean="0">
              <a:solidFill>
                <a:schemeClr val="bg2"/>
              </a:solidFill>
              <a:effectLst>
                <a:reflection blurRad="6350" stA="55000" endA="300" endPos="45500" dir="5400000" sy="-100000" algn="bl" rotWithShape="0"/>
              </a:effectLst>
              <a:latin typeface="Monotype Corsiva" panose="03010101010201010101" pitchFamily="66" charset="0"/>
            </a:endParaRPr>
          </a:p>
          <a:p>
            <a:pPr algn="just"/>
            <a:r>
              <a:rPr lang="uk-UA" sz="4000" b="1" dirty="0" smtClean="0">
                <a:effectLst>
                  <a:reflection blurRad="6350" stA="55000" endA="300" endPos="45500" dir="5400000" sy="-100000" algn="bl" rotWithShape="0"/>
                </a:effectLst>
                <a:latin typeface="Monotype Corsiva" panose="03010101010201010101" pitchFamily="66" charset="0"/>
              </a:rPr>
              <a:t>Дитині, яка є неповноцінною у фізичному, психічному або соціальному відношенні, повинні забезпечуватися спеціальні режим, освіта і піклування, необхідні з огляду на її особливий стан.</a:t>
            </a:r>
            <a:endParaRPr lang="uk-UA" sz="40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10231" cy="6857999"/>
          </a:xfrm>
          <a:prstGeom prst="rect">
            <a:avLst/>
          </a:prstGeom>
        </p:spPr>
      </p:pic>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981767" y="0"/>
            <a:ext cx="3210231" cy="6857998"/>
          </a:xfrm>
          <a:prstGeom prst="rect">
            <a:avLst/>
          </a:prstGeom>
        </p:spPr>
      </p:pic>
    </p:spTree>
    <p:extLst>
      <p:ext uri="{BB962C8B-B14F-4D97-AF65-F5344CB8AC3E}">
        <p14:creationId xmlns:p14="http://schemas.microsoft.com/office/powerpoint/2010/main" val="1396465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2826" y="0"/>
            <a:ext cx="8908025" cy="6678751"/>
          </a:xfrm>
          <a:prstGeom prst="rect">
            <a:avLst/>
          </a:prstGeom>
        </p:spPr>
        <p:txBody>
          <a:bodyPr wrap="square">
            <a:spAutoFit/>
          </a:bodyPr>
          <a:lstStyle/>
          <a:p>
            <a:pPr algn="ctr"/>
            <a:r>
              <a:rPr lang="uk-UA" sz="4400" b="1" dirty="0" smtClean="0">
                <a:solidFill>
                  <a:schemeClr val="bg2"/>
                </a:solidFill>
                <a:effectLst>
                  <a:reflection blurRad="6350" stA="55000" endA="300" endPos="45500" dir="5400000" sy="-100000" algn="bl" rotWithShape="0"/>
                </a:effectLst>
                <a:latin typeface="Monotype Corsiva" panose="03010101010201010101" pitchFamily="66" charset="0"/>
              </a:rPr>
              <a:t>Принцип 6. </a:t>
            </a: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Дитина для повного і гармонійного розвитку її особи потребує любові і розуміння. Вона повинна, якщо це можливо, зростати під опікою і відповідальністю своїх батьків і, в усякому разі, в атмосфері любові і моральної та матеріальної забезпеченості; малолітню дитину не слід, крім тих випадків, коли є виняткові обставини, розлучати зі своєю матір'ю. На суспільстві і на органах публічної влади повинен лежати обов'язок здійснювати особливе піклування про дітей, що не мають сім'ї, і про дітей, що не мають достатніх засобів для існування. Бажано, щоб багатодітним сім'ям надавалась державна або інша допомога на утримання дітей.</a:t>
            </a:r>
            <a:endParaRPr lang="uk-UA" sz="32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42191" y="2883773"/>
            <a:ext cx="5677208" cy="1592826"/>
          </a:xfrm>
          <a:prstGeom prst="rect">
            <a:avLst/>
          </a:prstGeom>
          <a:ln>
            <a:noFill/>
          </a:ln>
          <a:effectLst>
            <a:softEdge rad="112500"/>
          </a:effectLst>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58660" y="2883773"/>
            <a:ext cx="5677208" cy="1592826"/>
          </a:xfrm>
          <a:prstGeom prst="rect">
            <a:avLst/>
          </a:prstGeom>
          <a:ln>
            <a:noFill/>
          </a:ln>
          <a:effectLst>
            <a:softEdge rad="112500"/>
          </a:effectLst>
        </p:spPr>
      </p:pic>
    </p:spTree>
    <p:extLst>
      <p:ext uri="{BB962C8B-B14F-4D97-AF65-F5344CB8AC3E}">
        <p14:creationId xmlns:p14="http://schemas.microsoft.com/office/powerpoint/2010/main" val="39161251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1317" y="0"/>
            <a:ext cx="8775291" cy="6740307"/>
          </a:xfrm>
          <a:prstGeom prst="rect">
            <a:avLst/>
          </a:prstGeom>
        </p:spPr>
        <p:txBody>
          <a:bodyPr wrap="square">
            <a:spAutoFit/>
          </a:bodyPr>
          <a:lstStyle/>
          <a:p>
            <a:pPr algn="ctr"/>
            <a:r>
              <a:rPr lang="ru-RU" sz="4800" b="1" dirty="0">
                <a:solidFill>
                  <a:schemeClr val="bg2"/>
                </a:solidFill>
                <a:effectLst>
                  <a:reflection blurRad="6350" stA="55000" endA="300" endPos="45500" dir="5400000" sy="-100000" algn="bl" rotWithShape="0"/>
                </a:effectLst>
                <a:latin typeface="Monotype Corsiva" panose="03010101010201010101" pitchFamily="66" charset="0"/>
              </a:rPr>
              <a:t>Принцип 7. </a:t>
            </a:r>
            <a:endParaRPr lang="ru-RU" sz="4800" b="1" dirty="0" smtClean="0">
              <a:solidFill>
                <a:schemeClr val="bg2"/>
              </a:solidFill>
              <a:effectLst>
                <a:reflection blurRad="6350" stA="55000" endA="300" endPos="45500" dir="5400000" sy="-100000" algn="bl" rotWithShape="0"/>
              </a:effectLst>
              <a:latin typeface="Monotype Corsiva" panose="03010101010201010101" pitchFamily="66" charset="0"/>
            </a:endParaRP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Дитина має право на здобуття освіти, яка має бути безкоштовною і обов'язковою, в усякому разі на початкових стадіях. Їй має даватися освіта, яка сприяла б її загальному культурному розвиткові і завдяки якій вона могла б на основі рівності можливостей розвинути свої здібності і особисте мислення, а також усвідомлення моральної і соціальної відповідальності, і стати корисним членом суспільства.</a:t>
            </a:r>
          </a:p>
          <a:p>
            <a:pPr algn="just"/>
            <a:r>
              <a:rPr lang="uk-UA" sz="3200" b="1" dirty="0" smtClean="0">
                <a:effectLst>
                  <a:reflection blurRad="6350" stA="55000" endA="300" endPos="45500" dir="5400000" sy="-100000" algn="bl" rotWithShape="0"/>
                </a:effectLst>
                <a:latin typeface="Monotype Corsiva" panose="03010101010201010101" pitchFamily="66" charset="0"/>
              </a:rPr>
              <a:t>Якнайкраще забезпечення інтересів дитини має бути керівним принципом для тих, хто відповідає за її освіту і навчання; ця відповідальність лежить насамперед на її батьках.</a:t>
            </a:r>
            <a:endParaRPr lang="uk-UA" sz="32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54256" y="2975237"/>
            <a:ext cx="5819326" cy="1710813"/>
          </a:xfrm>
          <a:prstGeom prst="rect">
            <a:avLst/>
          </a:prstGeom>
          <a:ln>
            <a:noFill/>
          </a:ln>
          <a:effectLst>
            <a:softEdge rad="112500"/>
          </a:effectLst>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29389" y="2977696"/>
            <a:ext cx="5819326" cy="1705895"/>
          </a:xfrm>
          <a:prstGeom prst="rect">
            <a:avLst/>
          </a:prstGeom>
          <a:ln>
            <a:noFill/>
          </a:ln>
          <a:effectLst>
            <a:softEdge rad="112500"/>
          </a:effectLst>
        </p:spPr>
      </p:pic>
    </p:spTree>
    <p:extLst>
      <p:ext uri="{BB962C8B-B14F-4D97-AF65-F5344CB8AC3E}">
        <p14:creationId xmlns:p14="http://schemas.microsoft.com/office/powerpoint/2010/main" val="10123774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2192000" cy="2062103"/>
          </a:xfrm>
          <a:prstGeom prst="rect">
            <a:avLst/>
          </a:prstGeom>
        </p:spPr>
        <p:txBody>
          <a:bodyPr wrap="square">
            <a:spAutoFit/>
          </a:bodyPr>
          <a:lstStyle/>
          <a:p>
            <a:pPr algn="ctr"/>
            <a:r>
              <a:rPr lang="ru-RU" sz="4800" b="1" dirty="0">
                <a:solidFill>
                  <a:schemeClr val="bg2"/>
                </a:solidFill>
                <a:effectLst>
                  <a:reflection blurRad="6350" stA="55000" endA="300" endPos="45500" dir="5400000" sy="-100000" algn="bl" rotWithShape="0"/>
                </a:effectLst>
                <a:latin typeface="Monotype Corsiva" panose="03010101010201010101" pitchFamily="66" charset="0"/>
              </a:rPr>
              <a:t>Принцип 8. </a:t>
            </a:r>
            <a:endParaRPr lang="ru-RU" sz="4000" b="1" dirty="0" smtClean="0">
              <a:solidFill>
                <a:schemeClr val="bg2"/>
              </a:solidFill>
              <a:effectLst>
                <a:reflection blurRad="6350" stA="55000" endA="300" endPos="45500" dir="5400000" sy="-100000" algn="bl" rotWithShape="0"/>
              </a:effectLst>
              <a:latin typeface="Monotype Corsiva" panose="03010101010201010101" pitchFamily="66" charset="0"/>
            </a:endParaRPr>
          </a:p>
          <a:p>
            <a:pPr algn="ctr"/>
            <a:r>
              <a:rPr lang="uk-UA" sz="4000" b="1" dirty="0" smtClean="0">
                <a:effectLst>
                  <a:reflection blurRad="6350" stA="55000" endA="300" endPos="45500" dir="5400000" sy="-100000" algn="bl" rotWithShape="0"/>
                </a:effectLst>
                <a:latin typeface="Monotype Corsiva" panose="03010101010201010101" pitchFamily="66" charset="0"/>
              </a:rPr>
              <a:t>Дитина повинна за всіх обставин бути серед тих, </a:t>
            </a:r>
          </a:p>
          <a:p>
            <a:pPr algn="ctr"/>
            <a:r>
              <a:rPr lang="uk-UA" sz="4000" b="1" dirty="0" smtClean="0">
                <a:effectLst>
                  <a:reflection blurRad="6350" stA="55000" endA="300" endPos="45500" dir="5400000" sy="-100000" algn="bl" rotWithShape="0"/>
                </a:effectLst>
                <a:latin typeface="Monotype Corsiva" panose="03010101010201010101" pitchFamily="66" charset="0"/>
              </a:rPr>
              <a:t>хто першими одержують захист і допомогу.</a:t>
            </a:r>
            <a:endParaRPr lang="uk-UA" sz="40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1" y="2197510"/>
            <a:ext cx="10160000" cy="42683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5350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4653" y="0"/>
            <a:ext cx="7595420" cy="6247864"/>
          </a:xfrm>
          <a:prstGeom prst="rect">
            <a:avLst/>
          </a:prstGeom>
        </p:spPr>
        <p:txBody>
          <a:bodyPr wrap="square">
            <a:spAutoFit/>
          </a:bodyPr>
          <a:lstStyle/>
          <a:p>
            <a:pPr algn="ctr"/>
            <a:r>
              <a:rPr lang="ru-RU" sz="4800" b="1" dirty="0">
                <a:solidFill>
                  <a:schemeClr val="bg2"/>
                </a:solidFill>
                <a:effectLst>
                  <a:reflection blurRad="6350" stA="55000" endA="300" endPos="45500" dir="5400000" sy="-100000" algn="bl" rotWithShape="0"/>
                </a:effectLst>
                <a:latin typeface="Monotype Corsiva" panose="03010101010201010101" pitchFamily="66" charset="0"/>
              </a:rPr>
              <a:t>Принцип 9</a:t>
            </a:r>
            <a:r>
              <a:rPr lang="ru-RU" sz="4800" b="1" dirty="0" smtClean="0">
                <a:solidFill>
                  <a:schemeClr val="bg2"/>
                </a:solidFill>
                <a:effectLst>
                  <a:reflection blurRad="6350" stA="55000" endA="300" endPos="45500" dir="5400000" sy="-100000" algn="bl" rotWithShape="0"/>
                </a:effectLst>
                <a:latin typeface="Monotype Corsiva" panose="03010101010201010101" pitchFamily="66" charset="0"/>
              </a:rPr>
              <a:t>.</a:t>
            </a: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Дитина повинна бути захищена від усіх форм недбалого ставлення, жорстокості і експлуатації. Вона не повинна бути об'єктом торгівлі в будь-якій формі.</a:t>
            </a: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Дитину не слід приймати на роботу до досягнення належного вікового мінімуму; їй ні в якому разі не повинні доручатися чи дозволятися роботи або заняття, які були б шкідливі для її здоров'я чи освіти або перешкоджали її фізичному, розумовому чи моральному розвиткові.</a:t>
            </a:r>
            <a:endParaRPr lang="uk-UA" sz="32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56154" y="2529099"/>
            <a:ext cx="5226961" cy="2210569"/>
          </a:xfrm>
          <a:prstGeom prst="rect">
            <a:avLst/>
          </a:prstGeom>
          <a:ln>
            <a:noFill/>
          </a:ln>
          <a:effectLst>
            <a:softEdge rad="112500"/>
          </a:effectLst>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73236" y="2529099"/>
            <a:ext cx="5226960" cy="2210568"/>
          </a:xfrm>
          <a:prstGeom prst="rect">
            <a:avLst/>
          </a:prstGeom>
          <a:ln>
            <a:noFill/>
          </a:ln>
          <a:effectLst>
            <a:softEdge rad="112500"/>
          </a:effectLst>
        </p:spPr>
      </p:pic>
    </p:spTree>
    <p:extLst>
      <p:ext uri="{BB962C8B-B14F-4D97-AF65-F5344CB8AC3E}">
        <p14:creationId xmlns:p14="http://schemas.microsoft.com/office/powerpoint/2010/main" val="29078486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15828"/>
            <a:ext cx="6096000" cy="6247864"/>
          </a:xfrm>
          <a:prstGeom prst="rect">
            <a:avLst/>
          </a:prstGeom>
        </p:spPr>
        <p:txBody>
          <a:bodyPr>
            <a:spAutoFit/>
          </a:bodyPr>
          <a:lstStyle/>
          <a:p>
            <a:pPr algn="ctr"/>
            <a:r>
              <a:rPr lang="ru-RU" sz="4800" b="1" dirty="0">
                <a:solidFill>
                  <a:schemeClr val="bg2"/>
                </a:solidFill>
                <a:effectLst>
                  <a:reflection blurRad="6350" stA="55000" endA="300" endPos="45500" dir="5400000" sy="-100000" algn="bl" rotWithShape="0"/>
                </a:effectLst>
                <a:latin typeface="Monotype Corsiva" panose="03010101010201010101" pitchFamily="66" charset="0"/>
              </a:rPr>
              <a:t>Принцип 10. </a:t>
            </a:r>
            <a:endParaRPr lang="ru-RU" sz="4800" b="1" dirty="0" smtClean="0">
              <a:solidFill>
                <a:schemeClr val="bg2"/>
              </a:solidFill>
              <a:effectLst>
                <a:reflection blurRad="6350" stA="55000" endA="300" endPos="45500" dir="5400000" sy="-100000" algn="bl" rotWithShape="0"/>
              </a:effectLst>
              <a:latin typeface="Monotype Corsiva" panose="03010101010201010101" pitchFamily="66" charset="0"/>
            </a:endParaRP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Дитина має бути захищена від практики, яка може заохочувати расову, релігійну або будь-яку іншу форму дискримінації. Вона повинна виховуватися в дусі взаєморозуміння, терпимості, дружби між народами, миру і загального братерства, а також у повному усвідомленні, що її енергія та здібності мають бути присвячені служінню на користь інших людей.</a:t>
            </a:r>
            <a:endParaRPr lang="uk-UA" sz="32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7077" y="2380654"/>
            <a:ext cx="5138568" cy="1918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708761" y="2372401"/>
            <a:ext cx="5112230" cy="1908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2692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8024" y="381847"/>
            <a:ext cx="9792929" cy="5810865"/>
          </a:xfrm>
          <a:prstGeom prst="rect">
            <a:avLst/>
          </a:prstGeom>
        </p:spPr>
      </p:pic>
      <p:sp>
        <p:nvSpPr>
          <p:cNvPr id="3" name="Прямоугольник 2"/>
          <p:cNvSpPr/>
          <p:nvPr/>
        </p:nvSpPr>
        <p:spPr>
          <a:xfrm>
            <a:off x="3259394" y="1431635"/>
            <a:ext cx="6459793" cy="3416320"/>
          </a:xfrm>
          <a:prstGeom prst="rect">
            <a:avLst/>
          </a:prstGeom>
        </p:spPr>
        <p:txBody>
          <a:bodyPr wrap="square">
            <a:spAutoFit/>
          </a:bodyPr>
          <a:lstStyle/>
          <a:p>
            <a:pPr lvl="0" algn="ctr"/>
            <a:r>
              <a:rPr lang="uk-UA" sz="7200" b="1" dirty="0">
                <a:effectLst>
                  <a:reflection blurRad="6350" stA="55000" endA="300" endPos="45500" dir="5400000" sy="-100000" algn="bl" rotWithShape="0"/>
                </a:effectLst>
                <a:latin typeface="Monotype Corsiva" panose="03010101010201010101" pitchFamily="66" charset="0"/>
              </a:rPr>
              <a:t>Інтерактивний тест для дітей</a:t>
            </a:r>
          </a:p>
          <a:p>
            <a:pPr lvl="0" algn="ctr"/>
            <a:r>
              <a:rPr lang="uk-UA" sz="7200" b="1" dirty="0">
                <a:effectLst>
                  <a:reflection blurRad="6350" stA="55000" endA="300" endPos="45500" dir="5400000" sy="-100000" algn="bl" rotWithShape="0"/>
                </a:effectLst>
                <a:latin typeface="Monotype Corsiva" panose="03010101010201010101" pitchFamily="66" charset="0"/>
              </a:rPr>
              <a:t>«Права дитини»</a:t>
            </a:r>
            <a:endParaRPr lang="ru-RU" sz="7200" b="1" dirty="0">
              <a:effectLst>
                <a:reflection blurRad="6350" stA="55000" endA="300" endPos="455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12863752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16" y="428957"/>
            <a:ext cx="9792929" cy="5810865"/>
          </a:xfrm>
          <a:prstGeom prst="rect">
            <a:avLst/>
          </a:prstGeom>
        </p:spPr>
      </p:pic>
      <p:sp>
        <p:nvSpPr>
          <p:cNvPr id="8" name="Овал 7"/>
          <p:cNvSpPr/>
          <p:nvPr/>
        </p:nvSpPr>
        <p:spPr>
          <a:xfrm>
            <a:off x="5425117" y="3760830"/>
            <a:ext cx="2359742" cy="1666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tx1"/>
                </a:solidFill>
                <a:effectLst>
                  <a:reflection blurRad="6350" stA="55000" endA="300" endPos="45500" dir="5400000" sy="-100000" algn="bl" rotWithShape="0"/>
                </a:effectLst>
                <a:latin typeface="Arial Black" panose="020B0A04020102020204" pitchFamily="34" charset="0"/>
              </a:rPr>
              <a:t>Б) Ні</a:t>
            </a:r>
            <a:endParaRPr lang="ru-RU" sz="32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13" name="Овал 12"/>
          <p:cNvSpPr/>
          <p:nvPr/>
        </p:nvSpPr>
        <p:spPr>
          <a:xfrm>
            <a:off x="2740911" y="3760830"/>
            <a:ext cx="2347282" cy="1666886"/>
          </a:xfrm>
          <a:prstGeom prst="ellipse">
            <a:avLst/>
          </a:prstGeom>
          <a:ln>
            <a:solidFill>
              <a:schemeClr val="accent1">
                <a:shade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tx1"/>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А) Так</a:t>
            </a:r>
            <a:endParaRPr lang="ru-RU" sz="3200" b="1" dirty="0">
              <a:solidFill>
                <a:schemeClr val="tx1"/>
              </a:solidFill>
              <a:effectLst>
                <a:reflection blurRad="6350" stA="55000" endA="300" endPos="45500" dir="5400000" sy="-100000" algn="bl" rotWithShape="0"/>
              </a:effectLst>
              <a:latin typeface="Arial Black" panose="020B0A04020102020204" pitchFamily="34" charset="0"/>
              <a:cs typeface="Aharoni" panose="02010803020104030203" pitchFamily="2" charset="-79"/>
            </a:endParaRPr>
          </a:p>
        </p:txBody>
      </p:sp>
      <p:sp>
        <p:nvSpPr>
          <p:cNvPr id="10" name="Прямоугольник 9"/>
          <p:cNvSpPr/>
          <p:nvPr/>
        </p:nvSpPr>
        <p:spPr>
          <a:xfrm>
            <a:off x="5233724" y="1226293"/>
            <a:ext cx="4862228" cy="1015663"/>
          </a:xfrm>
          <a:prstGeom prst="rect">
            <a:avLst/>
          </a:prstGeom>
        </p:spPr>
        <p:txBody>
          <a:bodyPr wrap="none">
            <a:spAutoFit/>
          </a:bodyPr>
          <a:lstStyle/>
          <a:p>
            <a:r>
              <a:rPr lang="uk-UA" sz="6000" b="1" dirty="0">
                <a:effectLst>
                  <a:reflection blurRad="6350" stA="55000" endA="300" endPos="45500" dir="5400000" sy="-100000" algn="bl" rotWithShape="0"/>
                </a:effectLst>
                <a:latin typeface="Monotype Corsiva" panose="03010101010201010101" pitchFamily="66" charset="0"/>
              </a:rPr>
              <a:t>Запитання № 1</a:t>
            </a:r>
            <a:endParaRPr lang="ru-RU" sz="6000" b="1" dirty="0">
              <a:effectLst>
                <a:reflection blurRad="6350" stA="55000" endA="300" endPos="45500" dir="5400000" sy="-100000" algn="bl" rotWithShape="0"/>
              </a:effectLst>
              <a:latin typeface="Monotype Corsiva" panose="03010101010201010101" pitchFamily="66" charset="0"/>
            </a:endParaRPr>
          </a:p>
        </p:txBody>
      </p:sp>
      <p:sp>
        <p:nvSpPr>
          <p:cNvPr id="11" name="Скругленный прямоугольник 10"/>
          <p:cNvSpPr/>
          <p:nvPr/>
        </p:nvSpPr>
        <p:spPr>
          <a:xfrm>
            <a:off x="2861186" y="2628973"/>
            <a:ext cx="675476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219786" y="2677760"/>
            <a:ext cx="5801588" cy="816827"/>
          </a:xfrm>
          <a:prstGeom prst="rect">
            <a:avLst/>
          </a:prstGeom>
        </p:spPr>
        <p:txBody>
          <a:bodyPr wrap="none">
            <a:spAutoFit/>
          </a:bodyPr>
          <a:lstStyle/>
          <a:p>
            <a:pPr>
              <a:lnSpc>
                <a:spcPct val="107000"/>
              </a:lnSpc>
              <a:spcAft>
                <a:spcPts val="750"/>
              </a:spcAft>
            </a:pPr>
            <a:r>
              <a:rPr lang="uk-UA" sz="4400" b="1" dirty="0" smtClean="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Кожна дитина має права?</a:t>
            </a:r>
            <a:endParaRPr lang="uk-UA" sz="4400" b="1" dirty="0">
              <a:effectLst>
                <a:reflection blurRad="6350" stA="55000" endA="300" endPos="45500" dir="5400000" sy="-100000" algn="bl" rotWithShape="0"/>
              </a:effectLst>
              <a:latin typeface="Monotype Corsiva" panose="03010101010201010101" pitchFamily="66" charset="0"/>
              <a:ea typeface="Calibri" panose="020F0502020204030204" pitchFamily="34" charset="0"/>
              <a:cs typeface="Times New Roman" panose="02020603050405020304" pitchFamily="18" charset="0"/>
            </a:endParaRPr>
          </a:p>
        </p:txBody>
      </p:sp>
      <p:sp>
        <p:nvSpPr>
          <p:cNvPr id="16" name="Стрелка вправо 15"/>
          <p:cNvSpPr/>
          <p:nvPr/>
        </p:nvSpPr>
        <p:spPr>
          <a:xfrm>
            <a:off x="8121783" y="4351956"/>
            <a:ext cx="1974169" cy="913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effectLst>
                  <a:reflection blurRad="6350" stA="55000" endA="300" endPos="45500" dir="5400000" sy="-100000" algn="bl" rotWithShape="0"/>
                </a:effectLst>
                <a:latin typeface="Arial Black" panose="020B0A04020102020204" pitchFamily="34" charset="0"/>
                <a:hlinkClick r:id="rId4" action="ppaction://hlinksldjump"/>
              </a:rPr>
              <a:t>ВІДПОВІДЬ</a:t>
            </a:r>
            <a:endParaRPr lang="ru-RU" b="1" dirty="0">
              <a:solidFill>
                <a:schemeClr val="tx1"/>
              </a:solidFill>
              <a:effectLst>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405087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80">
                                          <p:stCondLst>
                                            <p:cond delay="0"/>
                                          </p:stCondLst>
                                        </p:cTn>
                                        <p:tgtEl>
                                          <p:spTgt spid="13"/>
                                        </p:tgtEl>
                                      </p:cBhvr>
                                    </p:animEffect>
                                    <p:anim calcmode="lin" valueType="num">
                                      <p:cBhvr>
                                        <p:cTn id="7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gtEl>
                                      </p:cBhvr>
                                      <p:to x="100000" y="60000"/>
                                    </p:animScale>
                                    <p:animScale>
                                      <p:cBhvr>
                                        <p:cTn id="78" dur="166" decel="50000">
                                          <p:stCondLst>
                                            <p:cond delay="676"/>
                                          </p:stCondLst>
                                        </p:cTn>
                                        <p:tgtEl>
                                          <p:spTgt spid="13"/>
                                        </p:tgtEl>
                                      </p:cBhvr>
                                      <p:to x="100000" y="100000"/>
                                    </p:animScale>
                                    <p:animScale>
                                      <p:cBhvr>
                                        <p:cTn id="79" dur="26">
                                          <p:stCondLst>
                                            <p:cond delay="1312"/>
                                          </p:stCondLst>
                                        </p:cTn>
                                        <p:tgtEl>
                                          <p:spTgt spid="13"/>
                                        </p:tgtEl>
                                      </p:cBhvr>
                                      <p:to x="100000" y="80000"/>
                                    </p:animScale>
                                    <p:animScale>
                                      <p:cBhvr>
                                        <p:cTn id="80" dur="166" decel="50000">
                                          <p:stCondLst>
                                            <p:cond delay="1338"/>
                                          </p:stCondLst>
                                        </p:cTn>
                                        <p:tgtEl>
                                          <p:spTgt spid="13"/>
                                        </p:tgtEl>
                                      </p:cBhvr>
                                      <p:to x="100000" y="100000"/>
                                    </p:animScale>
                                    <p:animScale>
                                      <p:cBhvr>
                                        <p:cTn id="81" dur="26">
                                          <p:stCondLst>
                                            <p:cond delay="1642"/>
                                          </p:stCondLst>
                                        </p:cTn>
                                        <p:tgtEl>
                                          <p:spTgt spid="13"/>
                                        </p:tgtEl>
                                      </p:cBhvr>
                                      <p:to x="100000" y="90000"/>
                                    </p:animScale>
                                    <p:animScale>
                                      <p:cBhvr>
                                        <p:cTn id="82" dur="166" decel="50000">
                                          <p:stCondLst>
                                            <p:cond delay="1668"/>
                                          </p:stCondLst>
                                        </p:cTn>
                                        <p:tgtEl>
                                          <p:spTgt spid="13"/>
                                        </p:tgtEl>
                                      </p:cBhvr>
                                      <p:to x="100000" y="100000"/>
                                    </p:animScale>
                                    <p:animScale>
                                      <p:cBhvr>
                                        <p:cTn id="83" dur="26">
                                          <p:stCondLst>
                                            <p:cond delay="1808"/>
                                          </p:stCondLst>
                                        </p:cTn>
                                        <p:tgtEl>
                                          <p:spTgt spid="13"/>
                                        </p:tgtEl>
                                      </p:cBhvr>
                                      <p:to x="100000" y="95000"/>
                                    </p:animScale>
                                    <p:animScale>
                                      <p:cBhvr>
                                        <p:cTn id="84" dur="166" decel="50000">
                                          <p:stCondLst>
                                            <p:cond delay="1834"/>
                                          </p:stCondLst>
                                        </p:cTn>
                                        <p:tgtEl>
                                          <p:spTgt spid="13"/>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3">
                                            <p:txEl>
                                              <p:pRg st="0" end="0"/>
                                            </p:txEl>
                                          </p:spTgt>
                                        </p:tgtEl>
                                        <p:attrNameLst>
                                          <p:attrName>style.visibility</p:attrName>
                                        </p:attrNameLst>
                                      </p:cBhvr>
                                      <p:to>
                                        <p:strVal val="visible"/>
                                      </p:to>
                                    </p:set>
                                    <p:animEffect transition="in" filter="wipe(down)">
                                      <p:cBhvr>
                                        <p:cTn id="87" dur="580">
                                          <p:stCondLst>
                                            <p:cond delay="0"/>
                                          </p:stCondLst>
                                        </p:cTn>
                                        <p:tgtEl>
                                          <p:spTgt spid="13">
                                            <p:txEl>
                                              <p:pRg st="0" end="0"/>
                                            </p:txEl>
                                          </p:spTgt>
                                        </p:tgtEl>
                                      </p:cBhvr>
                                    </p:animEffect>
                                    <p:anim calcmode="lin" valueType="num">
                                      <p:cBhvr>
                                        <p:cTn id="8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3">
                                            <p:txEl>
                                              <p:pRg st="0" end="0"/>
                                            </p:txEl>
                                          </p:spTgt>
                                        </p:tgtEl>
                                      </p:cBhvr>
                                      <p:to x="100000" y="60000"/>
                                    </p:animScale>
                                    <p:animScale>
                                      <p:cBhvr>
                                        <p:cTn id="94" dur="166" decel="50000">
                                          <p:stCondLst>
                                            <p:cond delay="676"/>
                                          </p:stCondLst>
                                        </p:cTn>
                                        <p:tgtEl>
                                          <p:spTgt spid="13">
                                            <p:txEl>
                                              <p:pRg st="0" end="0"/>
                                            </p:txEl>
                                          </p:spTgt>
                                        </p:tgtEl>
                                      </p:cBhvr>
                                      <p:to x="100000" y="100000"/>
                                    </p:animScale>
                                    <p:animScale>
                                      <p:cBhvr>
                                        <p:cTn id="95" dur="26">
                                          <p:stCondLst>
                                            <p:cond delay="1312"/>
                                          </p:stCondLst>
                                        </p:cTn>
                                        <p:tgtEl>
                                          <p:spTgt spid="13">
                                            <p:txEl>
                                              <p:pRg st="0" end="0"/>
                                            </p:txEl>
                                          </p:spTgt>
                                        </p:tgtEl>
                                      </p:cBhvr>
                                      <p:to x="100000" y="80000"/>
                                    </p:animScale>
                                    <p:animScale>
                                      <p:cBhvr>
                                        <p:cTn id="96" dur="166" decel="50000">
                                          <p:stCondLst>
                                            <p:cond delay="1338"/>
                                          </p:stCondLst>
                                        </p:cTn>
                                        <p:tgtEl>
                                          <p:spTgt spid="13">
                                            <p:txEl>
                                              <p:pRg st="0" end="0"/>
                                            </p:txEl>
                                          </p:spTgt>
                                        </p:tgtEl>
                                      </p:cBhvr>
                                      <p:to x="100000" y="100000"/>
                                    </p:animScale>
                                    <p:animScale>
                                      <p:cBhvr>
                                        <p:cTn id="97" dur="26">
                                          <p:stCondLst>
                                            <p:cond delay="1642"/>
                                          </p:stCondLst>
                                        </p:cTn>
                                        <p:tgtEl>
                                          <p:spTgt spid="13">
                                            <p:txEl>
                                              <p:pRg st="0" end="0"/>
                                            </p:txEl>
                                          </p:spTgt>
                                        </p:tgtEl>
                                      </p:cBhvr>
                                      <p:to x="100000" y="90000"/>
                                    </p:animScale>
                                    <p:animScale>
                                      <p:cBhvr>
                                        <p:cTn id="98" dur="166" decel="50000">
                                          <p:stCondLst>
                                            <p:cond delay="1668"/>
                                          </p:stCondLst>
                                        </p:cTn>
                                        <p:tgtEl>
                                          <p:spTgt spid="13">
                                            <p:txEl>
                                              <p:pRg st="0" end="0"/>
                                            </p:txEl>
                                          </p:spTgt>
                                        </p:tgtEl>
                                      </p:cBhvr>
                                      <p:to x="100000" y="100000"/>
                                    </p:animScale>
                                    <p:animScale>
                                      <p:cBhvr>
                                        <p:cTn id="99" dur="26">
                                          <p:stCondLst>
                                            <p:cond delay="1808"/>
                                          </p:stCondLst>
                                        </p:cTn>
                                        <p:tgtEl>
                                          <p:spTgt spid="13">
                                            <p:txEl>
                                              <p:pRg st="0" end="0"/>
                                            </p:txEl>
                                          </p:spTgt>
                                        </p:tgtEl>
                                      </p:cBhvr>
                                      <p:to x="100000" y="95000"/>
                                    </p:animScale>
                                    <p:animScale>
                                      <p:cBhvr>
                                        <p:cTn id="100" dur="166" decel="50000">
                                          <p:stCondLst>
                                            <p:cond delay="1834"/>
                                          </p:stCondLst>
                                        </p:cTn>
                                        <p:tgtEl>
                                          <p:spTgt spid="13">
                                            <p:txEl>
                                              <p:pRg st="0" end="0"/>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down)">
                                      <p:cBhvr>
                                        <p:cTn id="103" dur="580">
                                          <p:stCondLst>
                                            <p:cond delay="0"/>
                                          </p:stCondLst>
                                        </p:cTn>
                                        <p:tgtEl>
                                          <p:spTgt spid="8"/>
                                        </p:tgtEl>
                                      </p:cBhvr>
                                    </p:animEffect>
                                    <p:anim calcmode="lin" valueType="num">
                                      <p:cBhvr>
                                        <p:cTn id="10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9" dur="26">
                                          <p:stCondLst>
                                            <p:cond delay="650"/>
                                          </p:stCondLst>
                                        </p:cTn>
                                        <p:tgtEl>
                                          <p:spTgt spid="8"/>
                                        </p:tgtEl>
                                      </p:cBhvr>
                                      <p:to x="100000" y="60000"/>
                                    </p:animScale>
                                    <p:animScale>
                                      <p:cBhvr>
                                        <p:cTn id="110" dur="166" decel="50000">
                                          <p:stCondLst>
                                            <p:cond delay="676"/>
                                          </p:stCondLst>
                                        </p:cTn>
                                        <p:tgtEl>
                                          <p:spTgt spid="8"/>
                                        </p:tgtEl>
                                      </p:cBhvr>
                                      <p:to x="100000" y="100000"/>
                                    </p:animScale>
                                    <p:animScale>
                                      <p:cBhvr>
                                        <p:cTn id="111" dur="26">
                                          <p:stCondLst>
                                            <p:cond delay="1312"/>
                                          </p:stCondLst>
                                        </p:cTn>
                                        <p:tgtEl>
                                          <p:spTgt spid="8"/>
                                        </p:tgtEl>
                                      </p:cBhvr>
                                      <p:to x="100000" y="80000"/>
                                    </p:animScale>
                                    <p:animScale>
                                      <p:cBhvr>
                                        <p:cTn id="112" dur="166" decel="50000">
                                          <p:stCondLst>
                                            <p:cond delay="1338"/>
                                          </p:stCondLst>
                                        </p:cTn>
                                        <p:tgtEl>
                                          <p:spTgt spid="8"/>
                                        </p:tgtEl>
                                      </p:cBhvr>
                                      <p:to x="100000" y="100000"/>
                                    </p:animScale>
                                    <p:animScale>
                                      <p:cBhvr>
                                        <p:cTn id="113" dur="26">
                                          <p:stCondLst>
                                            <p:cond delay="1642"/>
                                          </p:stCondLst>
                                        </p:cTn>
                                        <p:tgtEl>
                                          <p:spTgt spid="8"/>
                                        </p:tgtEl>
                                      </p:cBhvr>
                                      <p:to x="100000" y="90000"/>
                                    </p:animScale>
                                    <p:animScale>
                                      <p:cBhvr>
                                        <p:cTn id="114" dur="166" decel="50000">
                                          <p:stCondLst>
                                            <p:cond delay="1668"/>
                                          </p:stCondLst>
                                        </p:cTn>
                                        <p:tgtEl>
                                          <p:spTgt spid="8"/>
                                        </p:tgtEl>
                                      </p:cBhvr>
                                      <p:to x="100000" y="100000"/>
                                    </p:animScale>
                                    <p:animScale>
                                      <p:cBhvr>
                                        <p:cTn id="115" dur="26">
                                          <p:stCondLst>
                                            <p:cond delay="1808"/>
                                          </p:stCondLst>
                                        </p:cTn>
                                        <p:tgtEl>
                                          <p:spTgt spid="8"/>
                                        </p:tgtEl>
                                      </p:cBhvr>
                                      <p:to x="100000" y="95000"/>
                                    </p:animScale>
                                    <p:animScale>
                                      <p:cBhvr>
                                        <p:cTn id="116" dur="166" decel="50000">
                                          <p:stCondLst>
                                            <p:cond delay="1834"/>
                                          </p:stCondLst>
                                        </p:cTn>
                                        <p:tgtEl>
                                          <p:spTgt spid="8"/>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8">
                                            <p:txEl>
                                              <p:pRg st="0" end="0"/>
                                            </p:txEl>
                                          </p:spTgt>
                                        </p:tgtEl>
                                        <p:attrNameLst>
                                          <p:attrName>style.visibility</p:attrName>
                                        </p:attrNameLst>
                                      </p:cBhvr>
                                      <p:to>
                                        <p:strVal val="visible"/>
                                      </p:to>
                                    </p:set>
                                    <p:animEffect transition="in" filter="wipe(down)">
                                      <p:cBhvr>
                                        <p:cTn id="119" dur="580">
                                          <p:stCondLst>
                                            <p:cond delay="0"/>
                                          </p:stCondLst>
                                        </p:cTn>
                                        <p:tgtEl>
                                          <p:spTgt spid="8">
                                            <p:txEl>
                                              <p:pRg st="0" end="0"/>
                                            </p:txEl>
                                          </p:spTgt>
                                        </p:tgtEl>
                                      </p:cBhvr>
                                    </p:animEffect>
                                    <p:anim calcmode="lin" valueType="num">
                                      <p:cBhvr>
                                        <p:cTn id="120"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8">
                                            <p:txEl>
                                              <p:pRg st="0" end="0"/>
                                            </p:txEl>
                                          </p:spTgt>
                                        </p:tgtEl>
                                      </p:cBhvr>
                                      <p:to x="100000" y="60000"/>
                                    </p:animScale>
                                    <p:animScale>
                                      <p:cBhvr>
                                        <p:cTn id="126" dur="166" decel="50000">
                                          <p:stCondLst>
                                            <p:cond delay="676"/>
                                          </p:stCondLst>
                                        </p:cTn>
                                        <p:tgtEl>
                                          <p:spTgt spid="8">
                                            <p:txEl>
                                              <p:pRg st="0" end="0"/>
                                            </p:txEl>
                                          </p:spTgt>
                                        </p:tgtEl>
                                      </p:cBhvr>
                                      <p:to x="100000" y="100000"/>
                                    </p:animScale>
                                    <p:animScale>
                                      <p:cBhvr>
                                        <p:cTn id="127" dur="26">
                                          <p:stCondLst>
                                            <p:cond delay="1312"/>
                                          </p:stCondLst>
                                        </p:cTn>
                                        <p:tgtEl>
                                          <p:spTgt spid="8">
                                            <p:txEl>
                                              <p:pRg st="0" end="0"/>
                                            </p:txEl>
                                          </p:spTgt>
                                        </p:tgtEl>
                                      </p:cBhvr>
                                      <p:to x="100000" y="80000"/>
                                    </p:animScale>
                                    <p:animScale>
                                      <p:cBhvr>
                                        <p:cTn id="128" dur="166" decel="50000">
                                          <p:stCondLst>
                                            <p:cond delay="1338"/>
                                          </p:stCondLst>
                                        </p:cTn>
                                        <p:tgtEl>
                                          <p:spTgt spid="8">
                                            <p:txEl>
                                              <p:pRg st="0" end="0"/>
                                            </p:txEl>
                                          </p:spTgt>
                                        </p:tgtEl>
                                      </p:cBhvr>
                                      <p:to x="100000" y="100000"/>
                                    </p:animScale>
                                    <p:animScale>
                                      <p:cBhvr>
                                        <p:cTn id="129" dur="26">
                                          <p:stCondLst>
                                            <p:cond delay="1642"/>
                                          </p:stCondLst>
                                        </p:cTn>
                                        <p:tgtEl>
                                          <p:spTgt spid="8">
                                            <p:txEl>
                                              <p:pRg st="0" end="0"/>
                                            </p:txEl>
                                          </p:spTgt>
                                        </p:tgtEl>
                                      </p:cBhvr>
                                      <p:to x="100000" y="90000"/>
                                    </p:animScale>
                                    <p:animScale>
                                      <p:cBhvr>
                                        <p:cTn id="130" dur="166" decel="50000">
                                          <p:stCondLst>
                                            <p:cond delay="1668"/>
                                          </p:stCondLst>
                                        </p:cTn>
                                        <p:tgtEl>
                                          <p:spTgt spid="8">
                                            <p:txEl>
                                              <p:pRg st="0" end="0"/>
                                            </p:txEl>
                                          </p:spTgt>
                                        </p:tgtEl>
                                      </p:cBhvr>
                                      <p:to x="100000" y="100000"/>
                                    </p:animScale>
                                    <p:animScale>
                                      <p:cBhvr>
                                        <p:cTn id="131" dur="26">
                                          <p:stCondLst>
                                            <p:cond delay="1808"/>
                                          </p:stCondLst>
                                        </p:cTn>
                                        <p:tgtEl>
                                          <p:spTgt spid="8">
                                            <p:txEl>
                                              <p:pRg st="0" end="0"/>
                                            </p:txEl>
                                          </p:spTgt>
                                        </p:tgtEl>
                                      </p:cBhvr>
                                      <p:to x="100000" y="95000"/>
                                    </p:animScale>
                                    <p:animScale>
                                      <p:cBhvr>
                                        <p:cTn id="132" dur="166" decel="50000">
                                          <p:stCondLst>
                                            <p:cond delay="1834"/>
                                          </p:stCondLst>
                                        </p:cTn>
                                        <p:tgtEl>
                                          <p:spTgt spid="8">
                                            <p:txEl>
                                              <p:pRg st="0" end="0"/>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wipe(down)">
                                      <p:cBhvr>
                                        <p:cTn id="135" dur="580">
                                          <p:stCondLst>
                                            <p:cond delay="0"/>
                                          </p:stCondLst>
                                        </p:cTn>
                                        <p:tgtEl>
                                          <p:spTgt spid="16"/>
                                        </p:tgtEl>
                                      </p:cBhvr>
                                    </p:animEffect>
                                    <p:anim calcmode="lin" valueType="num">
                                      <p:cBhvr>
                                        <p:cTn id="13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41" dur="26">
                                          <p:stCondLst>
                                            <p:cond delay="650"/>
                                          </p:stCondLst>
                                        </p:cTn>
                                        <p:tgtEl>
                                          <p:spTgt spid="16"/>
                                        </p:tgtEl>
                                      </p:cBhvr>
                                      <p:to x="100000" y="60000"/>
                                    </p:animScale>
                                    <p:animScale>
                                      <p:cBhvr>
                                        <p:cTn id="142" dur="166" decel="50000">
                                          <p:stCondLst>
                                            <p:cond delay="676"/>
                                          </p:stCondLst>
                                        </p:cTn>
                                        <p:tgtEl>
                                          <p:spTgt spid="16"/>
                                        </p:tgtEl>
                                      </p:cBhvr>
                                      <p:to x="100000" y="100000"/>
                                    </p:animScale>
                                    <p:animScale>
                                      <p:cBhvr>
                                        <p:cTn id="143" dur="26">
                                          <p:stCondLst>
                                            <p:cond delay="1312"/>
                                          </p:stCondLst>
                                        </p:cTn>
                                        <p:tgtEl>
                                          <p:spTgt spid="16"/>
                                        </p:tgtEl>
                                      </p:cBhvr>
                                      <p:to x="100000" y="80000"/>
                                    </p:animScale>
                                    <p:animScale>
                                      <p:cBhvr>
                                        <p:cTn id="144" dur="166" decel="50000">
                                          <p:stCondLst>
                                            <p:cond delay="1338"/>
                                          </p:stCondLst>
                                        </p:cTn>
                                        <p:tgtEl>
                                          <p:spTgt spid="16"/>
                                        </p:tgtEl>
                                      </p:cBhvr>
                                      <p:to x="100000" y="100000"/>
                                    </p:animScale>
                                    <p:animScale>
                                      <p:cBhvr>
                                        <p:cTn id="145" dur="26">
                                          <p:stCondLst>
                                            <p:cond delay="1642"/>
                                          </p:stCondLst>
                                        </p:cTn>
                                        <p:tgtEl>
                                          <p:spTgt spid="16"/>
                                        </p:tgtEl>
                                      </p:cBhvr>
                                      <p:to x="100000" y="90000"/>
                                    </p:animScale>
                                    <p:animScale>
                                      <p:cBhvr>
                                        <p:cTn id="146" dur="166" decel="50000">
                                          <p:stCondLst>
                                            <p:cond delay="1668"/>
                                          </p:stCondLst>
                                        </p:cTn>
                                        <p:tgtEl>
                                          <p:spTgt spid="16"/>
                                        </p:tgtEl>
                                      </p:cBhvr>
                                      <p:to x="100000" y="100000"/>
                                    </p:animScale>
                                    <p:animScale>
                                      <p:cBhvr>
                                        <p:cTn id="147" dur="26">
                                          <p:stCondLst>
                                            <p:cond delay="1808"/>
                                          </p:stCondLst>
                                        </p:cTn>
                                        <p:tgtEl>
                                          <p:spTgt spid="16"/>
                                        </p:tgtEl>
                                      </p:cBhvr>
                                      <p:to x="100000" y="95000"/>
                                    </p:animScale>
                                    <p:animScale>
                                      <p:cBhvr>
                                        <p:cTn id="14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0" grpId="0"/>
      <p:bldP spid="11" grpId="0" animBg="1"/>
      <p:bldP spid="6"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271" y="352486"/>
            <a:ext cx="9792929" cy="5810865"/>
          </a:xfrm>
          <a:prstGeom prst="rect">
            <a:avLst/>
          </a:prstGeom>
        </p:spPr>
      </p:pic>
      <p:sp>
        <p:nvSpPr>
          <p:cNvPr id="3" name="Овал 2"/>
          <p:cNvSpPr/>
          <p:nvPr/>
        </p:nvSpPr>
        <p:spPr>
          <a:xfrm>
            <a:off x="3558767" y="1668192"/>
            <a:ext cx="5327935" cy="317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tx1"/>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А) Так</a:t>
            </a:r>
          </a:p>
          <a:p>
            <a:pPr algn="ctr"/>
            <a:r>
              <a:rPr lang="uk-UA" sz="3200" b="1" dirty="0" smtClean="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Вірна відповідь</a:t>
            </a:r>
            <a:endParaRPr lang="ru-RU" sz="3200" b="1" dirty="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867840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down)">
                                      <p:cBhvr>
                                        <p:cTn id="39" dur="580">
                                          <p:stCondLst>
                                            <p:cond delay="0"/>
                                          </p:stCondLst>
                                        </p:cTn>
                                        <p:tgtEl>
                                          <p:spTgt spid="3">
                                            <p:txEl>
                                              <p:pRg st="0" end="0"/>
                                            </p:txEl>
                                          </p:spTgt>
                                        </p:tgtEl>
                                      </p:cBhvr>
                                    </p:animEffect>
                                    <p:anim calcmode="lin" valueType="num">
                                      <p:cBhvr>
                                        <p:cTn id="4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0" end="0"/>
                                            </p:txEl>
                                          </p:spTgt>
                                        </p:tgtEl>
                                      </p:cBhvr>
                                      <p:to x="100000" y="60000"/>
                                    </p:animScale>
                                    <p:animScale>
                                      <p:cBhvr>
                                        <p:cTn id="46" dur="166" decel="50000">
                                          <p:stCondLst>
                                            <p:cond delay="676"/>
                                          </p:stCondLst>
                                        </p:cTn>
                                        <p:tgtEl>
                                          <p:spTgt spid="3">
                                            <p:txEl>
                                              <p:pRg st="0" end="0"/>
                                            </p:txEl>
                                          </p:spTgt>
                                        </p:tgtEl>
                                      </p:cBhvr>
                                      <p:to x="100000" y="100000"/>
                                    </p:animScale>
                                    <p:animScale>
                                      <p:cBhvr>
                                        <p:cTn id="47" dur="26">
                                          <p:stCondLst>
                                            <p:cond delay="1312"/>
                                          </p:stCondLst>
                                        </p:cTn>
                                        <p:tgtEl>
                                          <p:spTgt spid="3">
                                            <p:txEl>
                                              <p:pRg st="0" end="0"/>
                                            </p:txEl>
                                          </p:spTgt>
                                        </p:tgtEl>
                                      </p:cBhvr>
                                      <p:to x="100000" y="80000"/>
                                    </p:animScale>
                                    <p:animScale>
                                      <p:cBhvr>
                                        <p:cTn id="48" dur="166" decel="50000">
                                          <p:stCondLst>
                                            <p:cond delay="1338"/>
                                          </p:stCondLst>
                                        </p:cTn>
                                        <p:tgtEl>
                                          <p:spTgt spid="3">
                                            <p:txEl>
                                              <p:pRg st="0" end="0"/>
                                            </p:txEl>
                                          </p:spTgt>
                                        </p:tgtEl>
                                      </p:cBhvr>
                                      <p:to x="100000" y="100000"/>
                                    </p:animScale>
                                    <p:animScale>
                                      <p:cBhvr>
                                        <p:cTn id="49" dur="26">
                                          <p:stCondLst>
                                            <p:cond delay="1642"/>
                                          </p:stCondLst>
                                        </p:cTn>
                                        <p:tgtEl>
                                          <p:spTgt spid="3">
                                            <p:txEl>
                                              <p:pRg st="0" end="0"/>
                                            </p:txEl>
                                          </p:spTgt>
                                        </p:tgtEl>
                                      </p:cBhvr>
                                      <p:to x="100000" y="90000"/>
                                    </p:animScale>
                                    <p:animScale>
                                      <p:cBhvr>
                                        <p:cTn id="50" dur="166" decel="50000">
                                          <p:stCondLst>
                                            <p:cond delay="1668"/>
                                          </p:stCondLst>
                                        </p:cTn>
                                        <p:tgtEl>
                                          <p:spTgt spid="3">
                                            <p:txEl>
                                              <p:pRg st="0" end="0"/>
                                            </p:txEl>
                                          </p:spTgt>
                                        </p:tgtEl>
                                      </p:cBhvr>
                                      <p:to x="100000" y="100000"/>
                                    </p:animScale>
                                    <p:animScale>
                                      <p:cBhvr>
                                        <p:cTn id="51" dur="26">
                                          <p:stCondLst>
                                            <p:cond delay="1808"/>
                                          </p:stCondLst>
                                        </p:cTn>
                                        <p:tgtEl>
                                          <p:spTgt spid="3">
                                            <p:txEl>
                                              <p:pRg st="0" end="0"/>
                                            </p:txEl>
                                          </p:spTgt>
                                        </p:tgtEl>
                                      </p:cBhvr>
                                      <p:to x="100000" y="95000"/>
                                    </p:animScale>
                                    <p:animScale>
                                      <p:cBhvr>
                                        <p:cTn id="52" dur="166" decel="50000">
                                          <p:stCondLst>
                                            <p:cond delay="1834"/>
                                          </p:stCondLst>
                                        </p:cTn>
                                        <p:tgtEl>
                                          <p:spTgt spid="3">
                                            <p:txEl>
                                              <p:pRg st="0" end="0"/>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wipe(down)">
                                      <p:cBhvr>
                                        <p:cTn id="55" dur="580">
                                          <p:stCondLst>
                                            <p:cond delay="0"/>
                                          </p:stCondLst>
                                        </p:cTn>
                                        <p:tgtEl>
                                          <p:spTgt spid="3">
                                            <p:txEl>
                                              <p:pRg st="1" end="1"/>
                                            </p:txEl>
                                          </p:spTgt>
                                        </p:tgtEl>
                                      </p:cBhvr>
                                    </p:animEffect>
                                    <p:anim calcmode="lin" valueType="num">
                                      <p:cBhvr>
                                        <p:cTn id="5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1" end="1"/>
                                            </p:txEl>
                                          </p:spTgt>
                                        </p:tgtEl>
                                      </p:cBhvr>
                                      <p:to x="100000" y="60000"/>
                                    </p:animScale>
                                    <p:animScale>
                                      <p:cBhvr>
                                        <p:cTn id="62" dur="166" decel="50000">
                                          <p:stCondLst>
                                            <p:cond delay="676"/>
                                          </p:stCondLst>
                                        </p:cTn>
                                        <p:tgtEl>
                                          <p:spTgt spid="3">
                                            <p:txEl>
                                              <p:pRg st="1" end="1"/>
                                            </p:txEl>
                                          </p:spTgt>
                                        </p:tgtEl>
                                      </p:cBhvr>
                                      <p:to x="100000" y="100000"/>
                                    </p:animScale>
                                    <p:animScale>
                                      <p:cBhvr>
                                        <p:cTn id="63" dur="26">
                                          <p:stCondLst>
                                            <p:cond delay="1312"/>
                                          </p:stCondLst>
                                        </p:cTn>
                                        <p:tgtEl>
                                          <p:spTgt spid="3">
                                            <p:txEl>
                                              <p:pRg st="1" end="1"/>
                                            </p:txEl>
                                          </p:spTgt>
                                        </p:tgtEl>
                                      </p:cBhvr>
                                      <p:to x="100000" y="80000"/>
                                    </p:animScale>
                                    <p:animScale>
                                      <p:cBhvr>
                                        <p:cTn id="64" dur="166" decel="50000">
                                          <p:stCondLst>
                                            <p:cond delay="1338"/>
                                          </p:stCondLst>
                                        </p:cTn>
                                        <p:tgtEl>
                                          <p:spTgt spid="3">
                                            <p:txEl>
                                              <p:pRg st="1" end="1"/>
                                            </p:txEl>
                                          </p:spTgt>
                                        </p:tgtEl>
                                      </p:cBhvr>
                                      <p:to x="100000" y="100000"/>
                                    </p:animScale>
                                    <p:animScale>
                                      <p:cBhvr>
                                        <p:cTn id="65" dur="26">
                                          <p:stCondLst>
                                            <p:cond delay="1642"/>
                                          </p:stCondLst>
                                        </p:cTn>
                                        <p:tgtEl>
                                          <p:spTgt spid="3">
                                            <p:txEl>
                                              <p:pRg st="1" end="1"/>
                                            </p:txEl>
                                          </p:spTgt>
                                        </p:tgtEl>
                                      </p:cBhvr>
                                      <p:to x="100000" y="90000"/>
                                    </p:animScale>
                                    <p:animScale>
                                      <p:cBhvr>
                                        <p:cTn id="66" dur="166" decel="50000">
                                          <p:stCondLst>
                                            <p:cond delay="1668"/>
                                          </p:stCondLst>
                                        </p:cTn>
                                        <p:tgtEl>
                                          <p:spTgt spid="3">
                                            <p:txEl>
                                              <p:pRg st="1" end="1"/>
                                            </p:txEl>
                                          </p:spTgt>
                                        </p:tgtEl>
                                      </p:cBhvr>
                                      <p:to x="100000" y="100000"/>
                                    </p:animScale>
                                    <p:animScale>
                                      <p:cBhvr>
                                        <p:cTn id="67" dur="26">
                                          <p:stCondLst>
                                            <p:cond delay="1808"/>
                                          </p:stCondLst>
                                        </p:cTn>
                                        <p:tgtEl>
                                          <p:spTgt spid="3">
                                            <p:txEl>
                                              <p:pRg st="1" end="1"/>
                                            </p:txEl>
                                          </p:spTgt>
                                        </p:tgtEl>
                                      </p:cBhvr>
                                      <p:to x="100000" y="95000"/>
                                    </p:animScale>
                                    <p:animScale>
                                      <p:cBhvr>
                                        <p:cTn id="6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238" y="1754326"/>
            <a:ext cx="5992762" cy="501675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uk-UA" sz="3200" b="1" i="0" u="none" strike="noStrike" kern="1200" cap="none" spc="0" normalizeH="0" baseline="0" dirty="0" smtClean="0">
                <a:ln>
                  <a:noFill/>
                </a:ln>
                <a:effectLst>
                  <a:reflection blurRad="6350" stA="55000" endA="300" endPos="45500" dir="5400000" sy="-100000" algn="bl" rotWithShape="0"/>
                </a:effectLst>
                <a:uLnTx/>
                <a:uFillTx/>
                <a:latin typeface="Monotype Corsiva" panose="03010101010201010101" pitchFamily="66" charset="0"/>
              </a:rPr>
              <a:t>Щороку в перший день літа відзначається Міжнародний день захисту дітей - прекрасне свято радості та надії. Адже саме в дітях ми хочемо бачити здійснення своїх мрій і сподівань. Прагнемо, щоб вони росли здоровими та радісними, прославляли свої родини і рідний край. Це одне з найстаріших міжнародних свят.</a:t>
            </a:r>
            <a:endParaRPr kumimoji="0" lang="uk-UA" sz="3200" b="1" i="0" u="none" strike="noStrike" kern="1200" cap="none" spc="0" normalizeH="0" baseline="0" dirty="0">
              <a:ln>
                <a:noFill/>
              </a:ln>
              <a:effectLst>
                <a:reflection blurRad="6350" stA="55000" endA="300" endPos="45500" dir="5400000" sy="-100000" algn="bl" rotWithShape="0"/>
              </a:effectLst>
              <a:uLnTx/>
              <a:uFillTx/>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548" y="2025705"/>
            <a:ext cx="5136484" cy="36359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0" y="0"/>
            <a:ext cx="12192000" cy="1754326"/>
          </a:xfrm>
          <a:prstGeom prst="rect">
            <a:avLst/>
          </a:prstGeom>
          <a:noFill/>
        </p:spPr>
        <p:txBody>
          <a:bodyPr wrap="square" rtlCol="0">
            <a:spAutoFit/>
          </a:bodyPr>
          <a:lstStyle/>
          <a:p>
            <a:pPr algn="ctr"/>
            <a:r>
              <a:rPr lang="uk-UA" sz="5400" b="1" dirty="0" smtClean="0">
                <a:effectLst>
                  <a:reflection blurRad="6350" stA="60000" endA="900" endPos="58000" dir="5400000" sy="-100000" algn="bl" rotWithShape="0"/>
                </a:effectLst>
                <a:latin typeface="Monotype Corsiva" panose="03010101010201010101" pitchFamily="66" charset="0"/>
              </a:rPr>
              <a:t>1 червня</a:t>
            </a:r>
          </a:p>
          <a:p>
            <a:pPr algn="ctr"/>
            <a:r>
              <a:rPr lang="uk-UA" sz="5400" b="1" dirty="0" smtClean="0">
                <a:effectLst>
                  <a:reflection blurRad="6350" stA="60000" endA="900" endPos="58000" dir="5400000" sy="-100000" algn="bl" rotWithShape="0"/>
                </a:effectLst>
                <a:latin typeface="Monotype Corsiva" panose="03010101010201010101" pitchFamily="66" charset="0"/>
              </a:rPr>
              <a:t>«Міжнародний день захисту дітей»</a:t>
            </a:r>
            <a:endParaRPr lang="ru-RU" sz="5400" b="1" dirty="0">
              <a:effectLst>
                <a:reflection blurRad="6350" stA="60000" endA="900" endPos="58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224140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par>
                                <p:cTn id="16" presetID="45"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anim calcmode="lin" valueType="num">
                                      <p:cBhvr>
                                        <p:cTn id="19" dur="2000" fill="hold"/>
                                        <p:tgtEl>
                                          <p:spTgt spid="3"/>
                                        </p:tgtEl>
                                        <p:attrNameLst>
                                          <p:attrName>ppt_w</p:attrName>
                                        </p:attrNameLst>
                                      </p:cBhvr>
                                      <p:tavLst>
                                        <p:tav tm="0" fmla="#ppt_w*sin(2.5*pi*$)">
                                          <p:val>
                                            <p:fltVal val="0"/>
                                          </p:val>
                                        </p:tav>
                                        <p:tav tm="100000">
                                          <p:val>
                                            <p:fltVal val="1"/>
                                          </p:val>
                                        </p:tav>
                                      </p:tavLst>
                                    </p:anim>
                                    <p:anim calcmode="lin" valueType="num">
                                      <p:cBhvr>
                                        <p:cTn id="2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6767" y="0"/>
            <a:ext cx="4862228" cy="1015663"/>
          </a:xfrm>
          <a:prstGeom prst="rect">
            <a:avLst/>
          </a:prstGeom>
        </p:spPr>
        <p:txBody>
          <a:bodyPr wrap="none">
            <a:spAutoFit/>
          </a:bodyPr>
          <a:lstStyle/>
          <a:p>
            <a:pPr lvl="0"/>
            <a:r>
              <a:rPr lang="uk-UA" sz="6000" b="1" dirty="0">
                <a:effectLst>
                  <a:reflection blurRad="6350" stA="55000" endA="300" endPos="45500" dir="5400000" sy="-100000" algn="bl" rotWithShape="0"/>
                </a:effectLst>
                <a:latin typeface="Monotype Corsiva" panose="03010101010201010101" pitchFamily="66" charset="0"/>
              </a:rPr>
              <a:t>Запитання № </a:t>
            </a:r>
            <a:r>
              <a:rPr lang="uk-UA" sz="6000" b="1" dirty="0" smtClean="0">
                <a:effectLst>
                  <a:reflection blurRad="6350" stA="55000" endA="300" endPos="45500" dir="5400000" sy="-100000" algn="bl" rotWithShape="0"/>
                </a:effectLst>
                <a:latin typeface="Monotype Corsiva" panose="03010101010201010101" pitchFamily="66" charset="0"/>
              </a:rPr>
              <a:t>2</a:t>
            </a:r>
            <a:endParaRPr lang="ru-RU" sz="6000" b="1" dirty="0">
              <a:effectLst>
                <a:reflection blurRad="6350" stA="55000" endA="300" endPos="45500" dir="5400000" sy="-100000" algn="bl" rotWithShape="0"/>
              </a:effectLst>
              <a:latin typeface="Monotype Corsiva" panose="03010101010201010101" pitchFamily="66" charset="0"/>
            </a:endParaRPr>
          </a:p>
        </p:txBody>
      </p:sp>
      <p:sp>
        <p:nvSpPr>
          <p:cNvPr id="3" name="Прямоугольник 2"/>
          <p:cNvSpPr/>
          <p:nvPr/>
        </p:nvSpPr>
        <p:spPr>
          <a:xfrm>
            <a:off x="766522" y="904849"/>
            <a:ext cx="7664278" cy="707886"/>
          </a:xfrm>
          <a:prstGeom prst="rect">
            <a:avLst/>
          </a:prstGeom>
        </p:spPr>
        <p:txBody>
          <a:bodyPr wrap="none">
            <a:spAutoFit/>
          </a:bodyPr>
          <a:lstStyle/>
          <a:p>
            <a:r>
              <a:rPr lang="ru-RU" sz="40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Яке право порушено у </a:t>
            </a:r>
            <a:r>
              <a:rPr lang="ru-RU" sz="4000" b="1" dirty="0" err="1">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казці</a:t>
            </a:r>
            <a:r>
              <a:rPr lang="ru-RU" sz="40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 “Колобок</a:t>
            </a:r>
            <a:r>
              <a:rPr lang="ru-RU" sz="4000" b="1" dirty="0" smtClean="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a:t>
            </a:r>
            <a:endParaRPr lang="ru-RU" sz="4000" b="1" dirty="0">
              <a:effectLst>
                <a:reflection blurRad="6350" stA="55000" endA="300" endPos="45500" dir="5400000" sy="-100000" algn="bl" rotWithShape="0"/>
              </a:effectLst>
              <a:latin typeface="Monotype Corsiva" panose="03010101010201010101" pitchFamily="66" charset="0"/>
            </a:endParaRPr>
          </a:p>
        </p:txBody>
      </p:sp>
      <p:pic>
        <p:nvPicPr>
          <p:cNvPr id="4" name="Рисунок 3" descr="https://fs01.vseosvita.ua/0100fxi5-7853-564x410.jpg"/>
          <p:cNvPicPr/>
          <p:nvPr/>
        </p:nvPicPr>
        <p:blipFill>
          <a:blip r:embed="rId2">
            <a:extLst>
              <a:ext uri="{28A0092B-C50C-407E-A947-70E740481C1C}">
                <a14:useLocalDpi xmlns:a14="http://schemas.microsoft.com/office/drawing/2010/main" val="0"/>
              </a:ext>
            </a:extLst>
          </a:blip>
          <a:srcRect/>
          <a:stretch>
            <a:fillRect/>
          </a:stretch>
        </p:blipFill>
        <p:spPr bwMode="auto">
          <a:xfrm>
            <a:off x="572412" y="1700223"/>
            <a:ext cx="7013586" cy="4365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Овал 5"/>
          <p:cNvSpPr/>
          <p:nvPr/>
        </p:nvSpPr>
        <p:spPr>
          <a:xfrm>
            <a:off x="8058205" y="1058870"/>
            <a:ext cx="3952568"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А) На житло</a:t>
            </a:r>
            <a:endParaRPr lang="ru-RU" sz="28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7" name="Овал 6"/>
          <p:cNvSpPr/>
          <p:nvPr/>
        </p:nvSpPr>
        <p:spPr>
          <a:xfrm>
            <a:off x="8058205" y="2579152"/>
            <a:ext cx="3952568"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Б) На життя</a:t>
            </a:r>
            <a:endParaRPr lang="ru-RU" sz="28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8" name="Овал 7"/>
          <p:cNvSpPr/>
          <p:nvPr/>
        </p:nvSpPr>
        <p:spPr>
          <a:xfrm>
            <a:off x="8058205" y="4099434"/>
            <a:ext cx="3952568"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В) На </a:t>
            </a:r>
            <a:r>
              <a:rPr lang="uk-UA" sz="2800" b="1" dirty="0" err="1" smtClean="0">
                <a:solidFill>
                  <a:schemeClr val="tx1"/>
                </a:solidFill>
                <a:effectLst>
                  <a:reflection blurRad="6350" stA="55000" endA="300" endPos="45500" dir="5400000" sy="-100000" algn="bl" rotWithShape="0"/>
                </a:effectLst>
                <a:latin typeface="Arial Black" panose="020B0A04020102020204" pitchFamily="34" charset="0"/>
              </a:rPr>
              <a:t>ім</a:t>
            </a:r>
            <a:r>
              <a:rPr lang="en-US" sz="2800" b="1" dirty="0">
                <a:solidFill>
                  <a:schemeClr val="tx1"/>
                </a:solidFill>
                <a:effectLst>
                  <a:reflection blurRad="6350" stA="55000" endA="300" endPos="45500" dir="5400000" sy="-100000" algn="bl" rotWithShape="0"/>
                </a:effectLst>
                <a:latin typeface="Arial Black" panose="020B0A04020102020204" pitchFamily="34" charset="0"/>
              </a:rPr>
              <a:t>`</a:t>
            </a: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я</a:t>
            </a:r>
            <a:endParaRPr lang="ru-RU" sz="28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5" name="Стрелка вправо 4"/>
          <p:cNvSpPr/>
          <p:nvPr/>
        </p:nvSpPr>
        <p:spPr>
          <a:xfrm>
            <a:off x="8539316" y="5569636"/>
            <a:ext cx="2946396" cy="1111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reflection blurRad="6350" stA="55000" endA="300" endPos="45500" dir="5400000" sy="-100000" algn="bl" rotWithShape="0"/>
                </a:effectLst>
                <a:latin typeface="Arial Black" panose="020B0A04020102020204" pitchFamily="34" charset="0"/>
                <a:hlinkClick r:id="rId3" action="ppaction://hlinksldjump"/>
              </a:rPr>
              <a:t>ВІДПОВІДЬ</a:t>
            </a:r>
            <a:endParaRPr lang="ru-RU" sz="2400" b="1" dirty="0">
              <a:effectLst>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38009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80">
                                          <p:stCondLst>
                                            <p:cond delay="0"/>
                                          </p:stCondLst>
                                        </p:cTn>
                                        <p:tgtEl>
                                          <p:spTgt spid="8"/>
                                        </p:tgtEl>
                                      </p:cBhvr>
                                    </p:animEffect>
                                    <p:anim calcmode="lin" valueType="num">
                                      <p:cBhvr>
                                        <p:cTn id="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gtEl>
                                      </p:cBhvr>
                                      <p:to x="100000" y="60000"/>
                                    </p:animScale>
                                    <p:animScale>
                                      <p:cBhvr>
                                        <p:cTn id="52" dur="166" decel="50000">
                                          <p:stCondLst>
                                            <p:cond delay="676"/>
                                          </p:stCondLst>
                                        </p:cTn>
                                        <p:tgtEl>
                                          <p:spTgt spid="8"/>
                                        </p:tgtEl>
                                      </p:cBhvr>
                                      <p:to x="100000" y="100000"/>
                                    </p:animScale>
                                    <p:animScale>
                                      <p:cBhvr>
                                        <p:cTn id="53" dur="26">
                                          <p:stCondLst>
                                            <p:cond delay="1312"/>
                                          </p:stCondLst>
                                        </p:cTn>
                                        <p:tgtEl>
                                          <p:spTgt spid="8"/>
                                        </p:tgtEl>
                                      </p:cBhvr>
                                      <p:to x="100000" y="80000"/>
                                    </p:animScale>
                                    <p:animScale>
                                      <p:cBhvr>
                                        <p:cTn id="54" dur="166" decel="50000">
                                          <p:stCondLst>
                                            <p:cond delay="1338"/>
                                          </p:stCondLst>
                                        </p:cTn>
                                        <p:tgtEl>
                                          <p:spTgt spid="8"/>
                                        </p:tgtEl>
                                      </p:cBhvr>
                                      <p:to x="100000" y="100000"/>
                                    </p:animScale>
                                    <p:animScale>
                                      <p:cBhvr>
                                        <p:cTn id="55" dur="26">
                                          <p:stCondLst>
                                            <p:cond delay="1642"/>
                                          </p:stCondLst>
                                        </p:cTn>
                                        <p:tgtEl>
                                          <p:spTgt spid="8"/>
                                        </p:tgtEl>
                                      </p:cBhvr>
                                      <p:to x="100000" y="90000"/>
                                    </p:animScale>
                                    <p:animScale>
                                      <p:cBhvr>
                                        <p:cTn id="56" dur="166" decel="50000">
                                          <p:stCondLst>
                                            <p:cond delay="1668"/>
                                          </p:stCondLst>
                                        </p:cTn>
                                        <p:tgtEl>
                                          <p:spTgt spid="8"/>
                                        </p:tgtEl>
                                      </p:cBhvr>
                                      <p:to x="100000" y="100000"/>
                                    </p:animScale>
                                    <p:animScale>
                                      <p:cBhvr>
                                        <p:cTn id="57" dur="26">
                                          <p:stCondLst>
                                            <p:cond delay="1808"/>
                                          </p:stCondLst>
                                        </p:cTn>
                                        <p:tgtEl>
                                          <p:spTgt spid="8"/>
                                        </p:tgtEl>
                                      </p:cBhvr>
                                      <p:to x="100000" y="95000"/>
                                    </p:animScale>
                                    <p:animScale>
                                      <p:cBhvr>
                                        <p:cTn id="58" dur="166" decel="50000">
                                          <p:stCondLst>
                                            <p:cond delay="1834"/>
                                          </p:stCondLst>
                                        </p:cTn>
                                        <p:tgtEl>
                                          <p:spTgt spid="8"/>
                                        </p:tgtEl>
                                      </p:cBhvr>
                                      <p:to x="100000" y="100000"/>
                                    </p:animScale>
                                  </p:childTnLst>
                                </p:cTn>
                              </p:par>
                              <p:par>
                                <p:cTn id="59" presetID="45"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2000"/>
                                        <p:tgtEl>
                                          <p:spTgt spid="5"/>
                                        </p:tgtEl>
                                      </p:cBhvr>
                                    </p:animEffect>
                                    <p:anim calcmode="lin" valueType="num">
                                      <p:cBhvr>
                                        <p:cTn id="62" dur="2000" fill="hold"/>
                                        <p:tgtEl>
                                          <p:spTgt spid="5"/>
                                        </p:tgtEl>
                                        <p:attrNameLst>
                                          <p:attrName>ppt_w</p:attrName>
                                        </p:attrNameLst>
                                      </p:cBhvr>
                                      <p:tavLst>
                                        <p:tav tm="0" fmla="#ppt_w*sin(2.5*pi*$)">
                                          <p:val>
                                            <p:fltVal val="0"/>
                                          </p:val>
                                        </p:tav>
                                        <p:tav tm="100000">
                                          <p:val>
                                            <p:fltVal val="1"/>
                                          </p:val>
                                        </p:tav>
                                      </p:tavLst>
                                    </p:anim>
                                    <p:anim calcmode="lin" valueType="num">
                                      <p:cBhvr>
                                        <p:cTn id="63" dur="2000" fill="hold"/>
                                        <p:tgtEl>
                                          <p:spTgt spid="5"/>
                                        </p:tgtEl>
                                        <p:attrNameLst>
                                          <p:attrName>ppt_h</p:attrName>
                                        </p:attrNameLst>
                                      </p:cBhvr>
                                      <p:tavLst>
                                        <p:tav tm="0">
                                          <p:val>
                                            <p:strVal val="#ppt_h"/>
                                          </p:val>
                                        </p:tav>
                                        <p:tav tm="100000">
                                          <p:val>
                                            <p:strVal val="#ppt_h"/>
                                          </p:val>
                                        </p:tav>
                                      </p:tavLst>
                                    </p:anim>
                                  </p:childTnLst>
                                </p:cTn>
                              </p:par>
                              <p:par>
                                <p:cTn id="64" presetID="16" presetClass="entr" presetSubtype="21" fill="hold" nodeType="with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barn(inVertical)">
                                      <p:cBhvr>
                                        <p:cTn id="66" dur="500"/>
                                        <p:tgtEl>
                                          <p:spTgt spid="2">
                                            <p:txEl>
                                              <p:pRg st="0" end="0"/>
                                            </p:txEl>
                                          </p:spTgt>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arn(inVertical)">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684" y="428688"/>
            <a:ext cx="9792929" cy="5810865"/>
          </a:xfrm>
          <a:prstGeom prst="rect">
            <a:avLst/>
          </a:prstGeom>
        </p:spPr>
      </p:pic>
      <p:sp>
        <p:nvSpPr>
          <p:cNvPr id="3" name="Овал 2"/>
          <p:cNvSpPr/>
          <p:nvPr/>
        </p:nvSpPr>
        <p:spPr>
          <a:xfrm>
            <a:off x="3593180" y="1744394"/>
            <a:ext cx="5327935" cy="317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tx1"/>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Б</a:t>
            </a:r>
            <a:r>
              <a:rPr lang="uk-UA" sz="3200" b="1" dirty="0" smtClean="0">
                <a:solidFill>
                  <a:schemeClr val="tx1"/>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 </a:t>
            </a:r>
            <a:r>
              <a:rPr lang="uk-UA" sz="3200" b="1" dirty="0">
                <a:solidFill>
                  <a:schemeClr val="tx1"/>
                </a:solidFill>
                <a:effectLst>
                  <a:reflection blurRad="6350" stA="55000" endA="300" endPos="45500" dir="5400000" sy="-100000" algn="bl" rotWithShape="0"/>
                </a:effectLst>
                <a:latin typeface="Arial Black" panose="020B0A04020102020204" pitchFamily="34" charset="0"/>
              </a:rPr>
              <a:t>На життя</a:t>
            </a:r>
            <a:endParaRPr lang="ru-RU" sz="3200" b="1" dirty="0">
              <a:solidFill>
                <a:schemeClr val="tx1"/>
              </a:solidFill>
              <a:effectLst>
                <a:reflection blurRad="6350" stA="55000" endA="300" endPos="45500" dir="5400000" sy="-100000" algn="bl" rotWithShape="0"/>
              </a:effectLst>
              <a:latin typeface="Arial Black" panose="020B0A04020102020204" pitchFamily="34" charset="0"/>
            </a:endParaRPr>
          </a:p>
          <a:p>
            <a:pPr algn="ctr"/>
            <a:r>
              <a:rPr lang="uk-UA" sz="3200" b="1" dirty="0" smtClean="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Вірна відповідь</a:t>
            </a:r>
            <a:endParaRPr lang="ru-RU" sz="3200" b="1" dirty="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879945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down)">
                                      <p:cBhvr>
                                        <p:cTn id="39" dur="580">
                                          <p:stCondLst>
                                            <p:cond delay="0"/>
                                          </p:stCondLst>
                                        </p:cTn>
                                        <p:tgtEl>
                                          <p:spTgt spid="3">
                                            <p:txEl>
                                              <p:pRg st="0" end="0"/>
                                            </p:txEl>
                                          </p:spTgt>
                                        </p:tgtEl>
                                      </p:cBhvr>
                                    </p:animEffect>
                                    <p:anim calcmode="lin" valueType="num">
                                      <p:cBhvr>
                                        <p:cTn id="4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0" end="0"/>
                                            </p:txEl>
                                          </p:spTgt>
                                        </p:tgtEl>
                                      </p:cBhvr>
                                      <p:to x="100000" y="60000"/>
                                    </p:animScale>
                                    <p:animScale>
                                      <p:cBhvr>
                                        <p:cTn id="46" dur="166" decel="50000">
                                          <p:stCondLst>
                                            <p:cond delay="676"/>
                                          </p:stCondLst>
                                        </p:cTn>
                                        <p:tgtEl>
                                          <p:spTgt spid="3">
                                            <p:txEl>
                                              <p:pRg st="0" end="0"/>
                                            </p:txEl>
                                          </p:spTgt>
                                        </p:tgtEl>
                                      </p:cBhvr>
                                      <p:to x="100000" y="100000"/>
                                    </p:animScale>
                                    <p:animScale>
                                      <p:cBhvr>
                                        <p:cTn id="47" dur="26">
                                          <p:stCondLst>
                                            <p:cond delay="1312"/>
                                          </p:stCondLst>
                                        </p:cTn>
                                        <p:tgtEl>
                                          <p:spTgt spid="3">
                                            <p:txEl>
                                              <p:pRg st="0" end="0"/>
                                            </p:txEl>
                                          </p:spTgt>
                                        </p:tgtEl>
                                      </p:cBhvr>
                                      <p:to x="100000" y="80000"/>
                                    </p:animScale>
                                    <p:animScale>
                                      <p:cBhvr>
                                        <p:cTn id="48" dur="166" decel="50000">
                                          <p:stCondLst>
                                            <p:cond delay="1338"/>
                                          </p:stCondLst>
                                        </p:cTn>
                                        <p:tgtEl>
                                          <p:spTgt spid="3">
                                            <p:txEl>
                                              <p:pRg st="0" end="0"/>
                                            </p:txEl>
                                          </p:spTgt>
                                        </p:tgtEl>
                                      </p:cBhvr>
                                      <p:to x="100000" y="100000"/>
                                    </p:animScale>
                                    <p:animScale>
                                      <p:cBhvr>
                                        <p:cTn id="49" dur="26">
                                          <p:stCondLst>
                                            <p:cond delay="1642"/>
                                          </p:stCondLst>
                                        </p:cTn>
                                        <p:tgtEl>
                                          <p:spTgt spid="3">
                                            <p:txEl>
                                              <p:pRg st="0" end="0"/>
                                            </p:txEl>
                                          </p:spTgt>
                                        </p:tgtEl>
                                      </p:cBhvr>
                                      <p:to x="100000" y="90000"/>
                                    </p:animScale>
                                    <p:animScale>
                                      <p:cBhvr>
                                        <p:cTn id="50" dur="166" decel="50000">
                                          <p:stCondLst>
                                            <p:cond delay="1668"/>
                                          </p:stCondLst>
                                        </p:cTn>
                                        <p:tgtEl>
                                          <p:spTgt spid="3">
                                            <p:txEl>
                                              <p:pRg st="0" end="0"/>
                                            </p:txEl>
                                          </p:spTgt>
                                        </p:tgtEl>
                                      </p:cBhvr>
                                      <p:to x="100000" y="100000"/>
                                    </p:animScale>
                                    <p:animScale>
                                      <p:cBhvr>
                                        <p:cTn id="51" dur="26">
                                          <p:stCondLst>
                                            <p:cond delay="1808"/>
                                          </p:stCondLst>
                                        </p:cTn>
                                        <p:tgtEl>
                                          <p:spTgt spid="3">
                                            <p:txEl>
                                              <p:pRg st="0" end="0"/>
                                            </p:txEl>
                                          </p:spTgt>
                                        </p:tgtEl>
                                      </p:cBhvr>
                                      <p:to x="100000" y="95000"/>
                                    </p:animScale>
                                    <p:animScale>
                                      <p:cBhvr>
                                        <p:cTn id="52" dur="166" decel="50000">
                                          <p:stCondLst>
                                            <p:cond delay="1834"/>
                                          </p:stCondLst>
                                        </p:cTn>
                                        <p:tgtEl>
                                          <p:spTgt spid="3">
                                            <p:txEl>
                                              <p:pRg st="0" end="0"/>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wipe(down)">
                                      <p:cBhvr>
                                        <p:cTn id="55" dur="580">
                                          <p:stCondLst>
                                            <p:cond delay="0"/>
                                          </p:stCondLst>
                                        </p:cTn>
                                        <p:tgtEl>
                                          <p:spTgt spid="3">
                                            <p:txEl>
                                              <p:pRg st="1" end="1"/>
                                            </p:txEl>
                                          </p:spTgt>
                                        </p:tgtEl>
                                      </p:cBhvr>
                                    </p:animEffect>
                                    <p:anim calcmode="lin" valueType="num">
                                      <p:cBhvr>
                                        <p:cTn id="5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1" end="1"/>
                                            </p:txEl>
                                          </p:spTgt>
                                        </p:tgtEl>
                                      </p:cBhvr>
                                      <p:to x="100000" y="60000"/>
                                    </p:animScale>
                                    <p:animScale>
                                      <p:cBhvr>
                                        <p:cTn id="62" dur="166" decel="50000">
                                          <p:stCondLst>
                                            <p:cond delay="676"/>
                                          </p:stCondLst>
                                        </p:cTn>
                                        <p:tgtEl>
                                          <p:spTgt spid="3">
                                            <p:txEl>
                                              <p:pRg st="1" end="1"/>
                                            </p:txEl>
                                          </p:spTgt>
                                        </p:tgtEl>
                                      </p:cBhvr>
                                      <p:to x="100000" y="100000"/>
                                    </p:animScale>
                                    <p:animScale>
                                      <p:cBhvr>
                                        <p:cTn id="63" dur="26">
                                          <p:stCondLst>
                                            <p:cond delay="1312"/>
                                          </p:stCondLst>
                                        </p:cTn>
                                        <p:tgtEl>
                                          <p:spTgt spid="3">
                                            <p:txEl>
                                              <p:pRg st="1" end="1"/>
                                            </p:txEl>
                                          </p:spTgt>
                                        </p:tgtEl>
                                      </p:cBhvr>
                                      <p:to x="100000" y="80000"/>
                                    </p:animScale>
                                    <p:animScale>
                                      <p:cBhvr>
                                        <p:cTn id="64" dur="166" decel="50000">
                                          <p:stCondLst>
                                            <p:cond delay="1338"/>
                                          </p:stCondLst>
                                        </p:cTn>
                                        <p:tgtEl>
                                          <p:spTgt spid="3">
                                            <p:txEl>
                                              <p:pRg st="1" end="1"/>
                                            </p:txEl>
                                          </p:spTgt>
                                        </p:tgtEl>
                                      </p:cBhvr>
                                      <p:to x="100000" y="100000"/>
                                    </p:animScale>
                                    <p:animScale>
                                      <p:cBhvr>
                                        <p:cTn id="65" dur="26">
                                          <p:stCondLst>
                                            <p:cond delay="1642"/>
                                          </p:stCondLst>
                                        </p:cTn>
                                        <p:tgtEl>
                                          <p:spTgt spid="3">
                                            <p:txEl>
                                              <p:pRg st="1" end="1"/>
                                            </p:txEl>
                                          </p:spTgt>
                                        </p:tgtEl>
                                      </p:cBhvr>
                                      <p:to x="100000" y="90000"/>
                                    </p:animScale>
                                    <p:animScale>
                                      <p:cBhvr>
                                        <p:cTn id="66" dur="166" decel="50000">
                                          <p:stCondLst>
                                            <p:cond delay="1668"/>
                                          </p:stCondLst>
                                        </p:cTn>
                                        <p:tgtEl>
                                          <p:spTgt spid="3">
                                            <p:txEl>
                                              <p:pRg st="1" end="1"/>
                                            </p:txEl>
                                          </p:spTgt>
                                        </p:tgtEl>
                                      </p:cBhvr>
                                      <p:to x="100000" y="100000"/>
                                    </p:animScale>
                                    <p:animScale>
                                      <p:cBhvr>
                                        <p:cTn id="67" dur="26">
                                          <p:stCondLst>
                                            <p:cond delay="1808"/>
                                          </p:stCondLst>
                                        </p:cTn>
                                        <p:tgtEl>
                                          <p:spTgt spid="3">
                                            <p:txEl>
                                              <p:pRg st="1" end="1"/>
                                            </p:txEl>
                                          </p:spTgt>
                                        </p:tgtEl>
                                      </p:cBhvr>
                                      <p:to x="100000" y="95000"/>
                                    </p:animScale>
                                    <p:animScale>
                                      <p:cBhvr>
                                        <p:cTn id="6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00991" y="0"/>
            <a:ext cx="4862228" cy="1015663"/>
          </a:xfrm>
          <a:prstGeom prst="rect">
            <a:avLst/>
          </a:prstGeom>
        </p:spPr>
        <p:txBody>
          <a:bodyPr wrap="none">
            <a:spAutoFit/>
          </a:bodyPr>
          <a:lstStyle/>
          <a:p>
            <a:pPr lvl="0"/>
            <a:r>
              <a:rPr lang="uk-UA" sz="6000" b="1" dirty="0">
                <a:effectLst>
                  <a:reflection blurRad="6350" stA="55000" endA="300" endPos="45500" dir="5400000" sy="-100000" algn="bl" rotWithShape="0"/>
                </a:effectLst>
                <a:latin typeface="Monotype Corsiva" panose="03010101010201010101" pitchFamily="66" charset="0"/>
              </a:rPr>
              <a:t>Запитання № </a:t>
            </a:r>
            <a:r>
              <a:rPr lang="uk-UA" sz="6000" b="1" dirty="0" smtClean="0">
                <a:effectLst>
                  <a:reflection blurRad="6350" stA="55000" endA="300" endPos="45500" dir="5400000" sy="-100000" algn="bl" rotWithShape="0"/>
                </a:effectLst>
                <a:latin typeface="Monotype Corsiva" panose="03010101010201010101" pitchFamily="66" charset="0"/>
              </a:rPr>
              <a:t>3</a:t>
            </a:r>
            <a:endParaRPr lang="ru-RU" sz="6000" b="1" dirty="0">
              <a:effectLst>
                <a:reflection blurRad="6350" stA="55000" endA="300" endPos="45500" dir="5400000" sy="-100000" algn="bl" rotWithShape="0"/>
              </a:effectLst>
              <a:latin typeface="Monotype Corsiva" panose="03010101010201010101" pitchFamily="66" charset="0"/>
            </a:endParaRPr>
          </a:p>
        </p:txBody>
      </p:sp>
      <p:sp>
        <p:nvSpPr>
          <p:cNvPr id="3" name="Прямоугольник 2"/>
          <p:cNvSpPr/>
          <p:nvPr/>
        </p:nvSpPr>
        <p:spPr>
          <a:xfrm>
            <a:off x="1037916" y="870210"/>
            <a:ext cx="10378162" cy="646331"/>
          </a:xfrm>
          <a:prstGeom prst="rect">
            <a:avLst/>
          </a:prstGeom>
        </p:spPr>
        <p:txBody>
          <a:bodyPr wrap="none">
            <a:spAutoFit/>
          </a:bodyPr>
          <a:lstStyle/>
          <a:p>
            <a:r>
              <a:rPr lang="ru-RU" sz="36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Яке право порушила Лисичка з </a:t>
            </a:r>
            <a:r>
              <a:rPr lang="ru-RU" sz="3600" b="1" dirty="0" err="1">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казки</a:t>
            </a:r>
            <a:r>
              <a:rPr lang="ru-RU" sz="36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 “</a:t>
            </a:r>
            <a:r>
              <a:rPr lang="ru-RU" sz="3600" b="1" dirty="0" err="1">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Лисиця</a:t>
            </a:r>
            <a:r>
              <a:rPr lang="ru-RU" sz="36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 і журавель</a:t>
            </a:r>
            <a:r>
              <a:rPr lang="ru-RU" sz="3600" b="1" dirty="0" smtClean="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rPr>
              <a:t>”?</a:t>
            </a:r>
            <a:endParaRPr lang="ru-RU" sz="3600" b="1" dirty="0">
              <a:effectLst>
                <a:reflection blurRad="6350" stA="55000" endA="300" endPos="45500" dir="5400000" sy="-100000" algn="bl" rotWithShape="0"/>
              </a:effectLst>
              <a:latin typeface="Monotype Corsiva" panose="03010101010201010101" pitchFamily="66" charset="0"/>
            </a:endParaRPr>
          </a:p>
        </p:txBody>
      </p:sp>
      <p:pic>
        <p:nvPicPr>
          <p:cNvPr id="4" name="Рисунок 3" descr="https://fs01.vseosvita.ua/0100fxkn-6ff7-236x239.jpg"/>
          <p:cNvPicPr/>
          <p:nvPr/>
        </p:nvPicPr>
        <p:blipFill>
          <a:blip r:embed="rId2">
            <a:extLst>
              <a:ext uri="{28A0092B-C50C-407E-A947-70E740481C1C}">
                <a14:useLocalDpi xmlns:a14="http://schemas.microsoft.com/office/drawing/2010/main" val="0"/>
              </a:ext>
            </a:extLst>
          </a:blip>
          <a:srcRect/>
          <a:stretch>
            <a:fillRect/>
          </a:stretch>
        </p:blipFill>
        <p:spPr bwMode="auto">
          <a:xfrm>
            <a:off x="683954" y="1474528"/>
            <a:ext cx="6150077" cy="4948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Овал 5"/>
          <p:cNvSpPr/>
          <p:nvPr/>
        </p:nvSpPr>
        <p:spPr>
          <a:xfrm>
            <a:off x="7187993" y="1474528"/>
            <a:ext cx="3814304"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А) На житло</a:t>
            </a:r>
            <a:endParaRPr lang="ru-RU" sz="28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7" name="Овал 6"/>
          <p:cNvSpPr/>
          <p:nvPr/>
        </p:nvSpPr>
        <p:spPr>
          <a:xfrm>
            <a:off x="7187993" y="2907322"/>
            <a:ext cx="3814304"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Б) На харчування</a:t>
            </a:r>
            <a:endParaRPr lang="ru-RU" sz="28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8" name="Овал 7"/>
          <p:cNvSpPr/>
          <p:nvPr/>
        </p:nvSpPr>
        <p:spPr>
          <a:xfrm>
            <a:off x="7187993" y="4340116"/>
            <a:ext cx="3814304"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В) На гостинність</a:t>
            </a:r>
            <a:endParaRPr lang="ru-RU" sz="28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5" name="Стрелка вправо 4"/>
          <p:cNvSpPr/>
          <p:nvPr/>
        </p:nvSpPr>
        <p:spPr>
          <a:xfrm>
            <a:off x="8035337" y="5730897"/>
            <a:ext cx="2568753" cy="1080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effectLst>
                  <a:reflection blurRad="6350" stA="55000" endA="300" endPos="45500" dir="5400000" sy="-100000" algn="bl" rotWithShape="0"/>
                </a:effectLst>
                <a:latin typeface="Arial Black" panose="020B0A04020102020204" pitchFamily="34" charset="0"/>
                <a:hlinkClick r:id="rId3" action="ppaction://hlinksldjump"/>
              </a:rPr>
              <a:t>ВІДПОВІДЬ</a:t>
            </a:r>
            <a:endParaRPr lang="ru-RU" b="1" dirty="0">
              <a:effectLst>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493717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4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ppt_w</p:attrName>
                                        </p:attrNameLst>
                                      </p:cBhvr>
                                      <p:tavLst>
                                        <p:tav tm="0" fmla="#ppt_w*sin(2.5*pi*$)">
                                          <p:val>
                                            <p:fltVal val="0"/>
                                          </p:val>
                                        </p:tav>
                                        <p:tav tm="100000">
                                          <p:val>
                                            <p:fltVal val="1"/>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childTnLst>
                                </p:cTn>
                              </p:par>
                              <p:par>
                                <p:cTn id="35" presetID="2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8"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684" y="428688"/>
            <a:ext cx="9792929" cy="5810865"/>
          </a:xfrm>
          <a:prstGeom prst="rect">
            <a:avLst/>
          </a:prstGeom>
        </p:spPr>
      </p:pic>
      <p:sp>
        <p:nvSpPr>
          <p:cNvPr id="3" name="Овал 2"/>
          <p:cNvSpPr/>
          <p:nvPr/>
        </p:nvSpPr>
        <p:spPr>
          <a:xfrm>
            <a:off x="3593180" y="1744394"/>
            <a:ext cx="5327935" cy="317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b="1" dirty="0">
                <a:solidFill>
                  <a:prstClr val="black"/>
                </a:solidFill>
                <a:effectLst>
                  <a:reflection blurRad="6350" stA="55000" endA="300" endPos="45500" dir="5400000" sy="-100000" algn="bl" rotWithShape="0"/>
                </a:effectLst>
                <a:latin typeface="Arial Black" panose="020B0A04020102020204" pitchFamily="34" charset="0"/>
              </a:rPr>
              <a:t>Б) На харчування</a:t>
            </a:r>
            <a:endParaRPr lang="ru-RU" sz="2800" b="1" dirty="0">
              <a:solidFill>
                <a:prstClr val="black"/>
              </a:solidFill>
              <a:effectLst>
                <a:reflection blurRad="6350" stA="55000" endA="300" endPos="45500" dir="5400000" sy="-100000" algn="bl" rotWithShape="0"/>
              </a:effectLst>
              <a:latin typeface="Arial Black" panose="020B0A04020102020204" pitchFamily="34" charset="0"/>
            </a:endParaRPr>
          </a:p>
          <a:p>
            <a:pPr algn="ctr"/>
            <a:r>
              <a:rPr lang="uk-UA" sz="3200" b="1" dirty="0" smtClean="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Вірна відповідь</a:t>
            </a:r>
            <a:endParaRPr lang="ru-RU" sz="3200" b="1" dirty="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8993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80">
                                          <p:stCondLst>
                                            <p:cond delay="0"/>
                                          </p:stCondLst>
                                        </p:cTn>
                                        <p:tgtEl>
                                          <p:spTgt spid="3">
                                            <p:txEl>
                                              <p:pRg st="1" end="1"/>
                                            </p:txEl>
                                          </p:spTgt>
                                        </p:tgtEl>
                                      </p:cBhvr>
                                    </p:animEffect>
                                    <p:anim calcmode="lin" valueType="num">
                                      <p:cBhvr>
                                        <p:cTn id="4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1" end="1"/>
                                            </p:txEl>
                                          </p:spTgt>
                                        </p:tgtEl>
                                      </p:cBhvr>
                                      <p:to x="100000" y="60000"/>
                                    </p:animScale>
                                    <p:animScale>
                                      <p:cBhvr>
                                        <p:cTn id="46" dur="166" decel="50000">
                                          <p:stCondLst>
                                            <p:cond delay="676"/>
                                          </p:stCondLst>
                                        </p:cTn>
                                        <p:tgtEl>
                                          <p:spTgt spid="3">
                                            <p:txEl>
                                              <p:pRg st="1" end="1"/>
                                            </p:txEl>
                                          </p:spTgt>
                                        </p:tgtEl>
                                      </p:cBhvr>
                                      <p:to x="100000" y="100000"/>
                                    </p:animScale>
                                    <p:animScale>
                                      <p:cBhvr>
                                        <p:cTn id="47" dur="26">
                                          <p:stCondLst>
                                            <p:cond delay="1312"/>
                                          </p:stCondLst>
                                        </p:cTn>
                                        <p:tgtEl>
                                          <p:spTgt spid="3">
                                            <p:txEl>
                                              <p:pRg st="1" end="1"/>
                                            </p:txEl>
                                          </p:spTgt>
                                        </p:tgtEl>
                                      </p:cBhvr>
                                      <p:to x="100000" y="80000"/>
                                    </p:animScale>
                                    <p:animScale>
                                      <p:cBhvr>
                                        <p:cTn id="48" dur="166" decel="50000">
                                          <p:stCondLst>
                                            <p:cond delay="1338"/>
                                          </p:stCondLst>
                                        </p:cTn>
                                        <p:tgtEl>
                                          <p:spTgt spid="3">
                                            <p:txEl>
                                              <p:pRg st="1" end="1"/>
                                            </p:txEl>
                                          </p:spTgt>
                                        </p:tgtEl>
                                      </p:cBhvr>
                                      <p:to x="100000" y="100000"/>
                                    </p:animScale>
                                    <p:animScale>
                                      <p:cBhvr>
                                        <p:cTn id="49" dur="26">
                                          <p:stCondLst>
                                            <p:cond delay="1642"/>
                                          </p:stCondLst>
                                        </p:cTn>
                                        <p:tgtEl>
                                          <p:spTgt spid="3">
                                            <p:txEl>
                                              <p:pRg st="1" end="1"/>
                                            </p:txEl>
                                          </p:spTgt>
                                        </p:tgtEl>
                                      </p:cBhvr>
                                      <p:to x="100000" y="90000"/>
                                    </p:animScale>
                                    <p:animScale>
                                      <p:cBhvr>
                                        <p:cTn id="50" dur="166" decel="50000">
                                          <p:stCondLst>
                                            <p:cond delay="1668"/>
                                          </p:stCondLst>
                                        </p:cTn>
                                        <p:tgtEl>
                                          <p:spTgt spid="3">
                                            <p:txEl>
                                              <p:pRg st="1" end="1"/>
                                            </p:txEl>
                                          </p:spTgt>
                                        </p:tgtEl>
                                      </p:cBhvr>
                                      <p:to x="100000" y="100000"/>
                                    </p:animScale>
                                    <p:animScale>
                                      <p:cBhvr>
                                        <p:cTn id="51" dur="26">
                                          <p:stCondLst>
                                            <p:cond delay="1808"/>
                                          </p:stCondLst>
                                        </p:cTn>
                                        <p:tgtEl>
                                          <p:spTgt spid="3">
                                            <p:txEl>
                                              <p:pRg st="1" end="1"/>
                                            </p:txEl>
                                          </p:spTgt>
                                        </p:tgtEl>
                                      </p:cBhvr>
                                      <p:to x="100000" y="95000"/>
                                    </p:animScale>
                                    <p:animScale>
                                      <p:cBhvr>
                                        <p:cTn id="52" dur="166" decel="50000">
                                          <p:stCondLst>
                                            <p:cond delay="1834"/>
                                          </p:stCondLst>
                                        </p:cTn>
                                        <p:tgtEl>
                                          <p:spTgt spid="3">
                                            <p:txEl>
                                              <p:pRg st="1" end="1"/>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wipe(down)">
                                      <p:cBhvr>
                                        <p:cTn id="55" dur="580">
                                          <p:stCondLst>
                                            <p:cond delay="0"/>
                                          </p:stCondLst>
                                        </p:cTn>
                                        <p:tgtEl>
                                          <p:spTgt spid="3">
                                            <p:txEl>
                                              <p:pRg st="0" end="0"/>
                                            </p:txEl>
                                          </p:spTgt>
                                        </p:tgtEl>
                                      </p:cBhvr>
                                    </p:animEffect>
                                    <p:anim calcmode="lin" valueType="num">
                                      <p:cBhvr>
                                        <p:cTn id="5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0" end="0"/>
                                            </p:txEl>
                                          </p:spTgt>
                                        </p:tgtEl>
                                      </p:cBhvr>
                                      <p:to x="100000" y="60000"/>
                                    </p:animScale>
                                    <p:animScale>
                                      <p:cBhvr>
                                        <p:cTn id="62" dur="166" decel="50000">
                                          <p:stCondLst>
                                            <p:cond delay="676"/>
                                          </p:stCondLst>
                                        </p:cTn>
                                        <p:tgtEl>
                                          <p:spTgt spid="3">
                                            <p:txEl>
                                              <p:pRg st="0" end="0"/>
                                            </p:txEl>
                                          </p:spTgt>
                                        </p:tgtEl>
                                      </p:cBhvr>
                                      <p:to x="100000" y="100000"/>
                                    </p:animScale>
                                    <p:animScale>
                                      <p:cBhvr>
                                        <p:cTn id="63" dur="26">
                                          <p:stCondLst>
                                            <p:cond delay="1312"/>
                                          </p:stCondLst>
                                        </p:cTn>
                                        <p:tgtEl>
                                          <p:spTgt spid="3">
                                            <p:txEl>
                                              <p:pRg st="0" end="0"/>
                                            </p:txEl>
                                          </p:spTgt>
                                        </p:tgtEl>
                                      </p:cBhvr>
                                      <p:to x="100000" y="80000"/>
                                    </p:animScale>
                                    <p:animScale>
                                      <p:cBhvr>
                                        <p:cTn id="64" dur="166" decel="50000">
                                          <p:stCondLst>
                                            <p:cond delay="1338"/>
                                          </p:stCondLst>
                                        </p:cTn>
                                        <p:tgtEl>
                                          <p:spTgt spid="3">
                                            <p:txEl>
                                              <p:pRg st="0" end="0"/>
                                            </p:txEl>
                                          </p:spTgt>
                                        </p:tgtEl>
                                      </p:cBhvr>
                                      <p:to x="100000" y="100000"/>
                                    </p:animScale>
                                    <p:animScale>
                                      <p:cBhvr>
                                        <p:cTn id="65" dur="26">
                                          <p:stCondLst>
                                            <p:cond delay="1642"/>
                                          </p:stCondLst>
                                        </p:cTn>
                                        <p:tgtEl>
                                          <p:spTgt spid="3">
                                            <p:txEl>
                                              <p:pRg st="0" end="0"/>
                                            </p:txEl>
                                          </p:spTgt>
                                        </p:tgtEl>
                                      </p:cBhvr>
                                      <p:to x="100000" y="90000"/>
                                    </p:animScale>
                                    <p:animScale>
                                      <p:cBhvr>
                                        <p:cTn id="66" dur="166" decel="50000">
                                          <p:stCondLst>
                                            <p:cond delay="1668"/>
                                          </p:stCondLst>
                                        </p:cTn>
                                        <p:tgtEl>
                                          <p:spTgt spid="3">
                                            <p:txEl>
                                              <p:pRg st="0" end="0"/>
                                            </p:txEl>
                                          </p:spTgt>
                                        </p:tgtEl>
                                      </p:cBhvr>
                                      <p:to x="100000" y="100000"/>
                                    </p:animScale>
                                    <p:animScale>
                                      <p:cBhvr>
                                        <p:cTn id="67" dur="26">
                                          <p:stCondLst>
                                            <p:cond delay="1808"/>
                                          </p:stCondLst>
                                        </p:cTn>
                                        <p:tgtEl>
                                          <p:spTgt spid="3">
                                            <p:txEl>
                                              <p:pRg st="0" end="0"/>
                                            </p:txEl>
                                          </p:spTgt>
                                        </p:tgtEl>
                                      </p:cBhvr>
                                      <p:to x="100000" y="95000"/>
                                    </p:animScale>
                                    <p:animScale>
                                      <p:cBhvr>
                                        <p:cTn id="6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726" y="372344"/>
            <a:ext cx="9792929" cy="5810865"/>
          </a:xfrm>
          <a:prstGeom prst="rect">
            <a:avLst/>
          </a:prstGeom>
        </p:spPr>
      </p:pic>
      <p:sp>
        <p:nvSpPr>
          <p:cNvPr id="7" name="Овал 6"/>
          <p:cNvSpPr/>
          <p:nvPr/>
        </p:nvSpPr>
        <p:spPr>
          <a:xfrm>
            <a:off x="5497161" y="3990553"/>
            <a:ext cx="3441100"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effectLst>
                  <a:reflection blurRad="6350" stA="55000" endA="300" endPos="45500" dir="5400000" sy="-100000" algn="bl" rotWithShape="0"/>
                </a:effectLst>
                <a:latin typeface="Arial Black" panose="020B0A04020102020204" pitchFamily="34" charset="0"/>
              </a:rPr>
              <a:t>Г) На піклування батьків</a:t>
            </a:r>
            <a:endParaRPr lang="ru-RU" sz="20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6" name="Овал 5"/>
          <p:cNvSpPr/>
          <p:nvPr/>
        </p:nvSpPr>
        <p:spPr>
          <a:xfrm>
            <a:off x="5497161" y="2557759"/>
            <a:ext cx="3441100"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effectLst>
                  <a:reflection blurRad="6350" stA="55000" endA="300" endPos="45500" dir="5400000" sy="-100000" algn="bl" rotWithShape="0"/>
                </a:effectLst>
                <a:latin typeface="Arial Black" panose="020B0A04020102020204" pitchFamily="34" charset="0"/>
              </a:rPr>
              <a:t>Б) На медичну допомогу</a:t>
            </a:r>
            <a:endParaRPr lang="ru-RU" sz="20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4" name="Овал 3"/>
          <p:cNvSpPr/>
          <p:nvPr/>
        </p:nvSpPr>
        <p:spPr>
          <a:xfrm>
            <a:off x="2222669" y="2557759"/>
            <a:ext cx="3171622"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effectLst>
                  <a:reflection blurRad="6350" stA="55000" endA="300" endPos="45500" dir="5400000" sy="-100000" algn="bl" rotWithShape="0"/>
                </a:effectLst>
                <a:latin typeface="Arial Black" panose="020B0A04020102020204" pitchFamily="34" charset="0"/>
              </a:rPr>
              <a:t>А) На гру</a:t>
            </a:r>
            <a:endParaRPr lang="ru-RU" sz="20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5" name="Овал 4"/>
          <p:cNvSpPr/>
          <p:nvPr/>
        </p:nvSpPr>
        <p:spPr>
          <a:xfrm>
            <a:off x="2222669" y="4052724"/>
            <a:ext cx="3171622"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effectLst>
                  <a:reflection blurRad="6350" stA="55000" endA="300" endPos="45500" dir="5400000" sy="-100000" algn="bl" rotWithShape="0"/>
                </a:effectLst>
                <a:latin typeface="Arial Black" panose="020B0A04020102020204" pitchFamily="34" charset="0"/>
              </a:rPr>
              <a:t>В) На спорт</a:t>
            </a:r>
            <a:endParaRPr lang="ru-RU" sz="20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3" name="Прямоугольник 2"/>
          <p:cNvSpPr/>
          <p:nvPr/>
        </p:nvSpPr>
        <p:spPr>
          <a:xfrm>
            <a:off x="3520441" y="1876316"/>
            <a:ext cx="7282680" cy="619272"/>
          </a:xfrm>
          <a:prstGeom prst="rect">
            <a:avLst/>
          </a:prstGeom>
        </p:spPr>
        <p:txBody>
          <a:bodyPr wrap="square">
            <a:spAutoFit/>
          </a:bodyPr>
          <a:lstStyle/>
          <a:p>
            <a:pPr>
              <a:lnSpc>
                <a:spcPct val="107000"/>
              </a:lnSpc>
              <a:spcAft>
                <a:spcPts val="800"/>
              </a:spcAft>
            </a:pPr>
            <a:r>
              <a:rPr lang="uk-UA" sz="3200" b="1" dirty="0" smtClean="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Якщо дитина захворіла вона має право </a:t>
            </a:r>
            <a:r>
              <a:rPr lang="ru-RU" sz="3200" b="1" dirty="0" smtClean="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на</a:t>
            </a:r>
            <a:r>
              <a:rPr lang="ru-RU" sz="32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a:t>
            </a:r>
            <a:endParaRPr lang="ru-RU" sz="3200" b="1" dirty="0">
              <a:effectLst>
                <a:reflection blurRad="6350" stA="55000" endA="300" endPos="45500" dir="5400000" sy="-100000" algn="bl" rotWithShape="0"/>
              </a:effectLst>
              <a:latin typeface="Monotype Corsiva" panose="03010101010201010101" pitchFamily="66"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4323527" y="1043389"/>
            <a:ext cx="5323393" cy="1015663"/>
          </a:xfrm>
          <a:prstGeom prst="rect">
            <a:avLst/>
          </a:prstGeom>
        </p:spPr>
        <p:txBody>
          <a:bodyPr wrap="square">
            <a:spAutoFit/>
          </a:bodyPr>
          <a:lstStyle/>
          <a:p>
            <a:pPr lvl="0"/>
            <a:r>
              <a:rPr lang="uk-UA" sz="6000" b="1" dirty="0">
                <a:solidFill>
                  <a:prstClr val="black"/>
                </a:solidFill>
                <a:effectLst>
                  <a:reflection blurRad="6350" stA="55000" endA="300" endPos="45500" dir="5400000" sy="-100000" algn="bl" rotWithShape="0"/>
                </a:effectLst>
                <a:latin typeface="Monotype Corsiva" panose="03010101010201010101" pitchFamily="66" charset="0"/>
              </a:rPr>
              <a:t>Запитання № </a:t>
            </a:r>
            <a:r>
              <a:rPr lang="uk-UA" sz="6000" b="1" dirty="0" smtClean="0">
                <a:solidFill>
                  <a:prstClr val="black"/>
                </a:solidFill>
                <a:effectLst>
                  <a:reflection blurRad="6350" stA="55000" endA="300" endPos="45500" dir="5400000" sy="-100000" algn="bl" rotWithShape="0"/>
                </a:effectLst>
                <a:latin typeface="Monotype Corsiva" panose="03010101010201010101" pitchFamily="66" charset="0"/>
              </a:rPr>
              <a:t>4</a:t>
            </a:r>
            <a:endParaRPr lang="ru-RU" sz="6000" b="1" dirty="0">
              <a:solidFill>
                <a:prstClr val="black"/>
              </a:solidFill>
              <a:effectLst>
                <a:reflection blurRad="6350" stA="55000" endA="300" endPos="45500" dir="5400000" sy="-100000" algn="bl" rotWithShape="0"/>
              </a:effectLst>
              <a:latin typeface="Monotype Corsiva" panose="03010101010201010101" pitchFamily="66" charset="0"/>
            </a:endParaRPr>
          </a:p>
        </p:txBody>
      </p:sp>
      <p:sp>
        <p:nvSpPr>
          <p:cNvPr id="9" name="Стрелка вниз 8"/>
          <p:cNvSpPr/>
          <p:nvPr/>
        </p:nvSpPr>
        <p:spPr>
          <a:xfrm>
            <a:off x="9041131" y="2495588"/>
            <a:ext cx="1108709" cy="298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atin typeface="Arial Black" panose="020B0A04020102020204" pitchFamily="34" charset="0"/>
                <a:hlinkClick r:id="rId3" action="ppaction://hlinksldjump"/>
              </a:rPr>
              <a:t>В</a:t>
            </a:r>
          </a:p>
          <a:p>
            <a:pPr algn="ctr"/>
            <a:r>
              <a:rPr lang="uk-UA" sz="2000" b="1" dirty="0" smtClean="0">
                <a:latin typeface="Arial Black" panose="020B0A04020102020204" pitchFamily="34" charset="0"/>
                <a:hlinkClick r:id="rId3" action="ppaction://hlinksldjump"/>
              </a:rPr>
              <a:t>І</a:t>
            </a:r>
          </a:p>
          <a:p>
            <a:pPr algn="ctr"/>
            <a:r>
              <a:rPr lang="uk-UA" sz="2000" b="1" dirty="0" smtClean="0">
                <a:latin typeface="Arial Black" panose="020B0A04020102020204" pitchFamily="34" charset="0"/>
                <a:hlinkClick r:id="rId3" action="ppaction://hlinksldjump"/>
              </a:rPr>
              <a:t>Д</a:t>
            </a:r>
          </a:p>
          <a:p>
            <a:pPr algn="ctr"/>
            <a:r>
              <a:rPr lang="uk-UA" sz="2000" b="1" dirty="0" smtClean="0">
                <a:latin typeface="Arial Black" panose="020B0A04020102020204" pitchFamily="34" charset="0"/>
                <a:hlinkClick r:id="rId3" action="ppaction://hlinksldjump"/>
              </a:rPr>
              <a:t>П</a:t>
            </a:r>
          </a:p>
          <a:p>
            <a:pPr algn="ctr"/>
            <a:r>
              <a:rPr lang="uk-UA" sz="2000" b="1" dirty="0" smtClean="0">
                <a:latin typeface="Arial Black" panose="020B0A04020102020204" pitchFamily="34" charset="0"/>
                <a:hlinkClick r:id="rId3" action="ppaction://hlinksldjump"/>
              </a:rPr>
              <a:t>О</a:t>
            </a:r>
          </a:p>
          <a:p>
            <a:pPr algn="ctr"/>
            <a:r>
              <a:rPr lang="uk-UA" sz="2000" b="1" dirty="0" smtClean="0">
                <a:latin typeface="Arial Black" panose="020B0A04020102020204" pitchFamily="34" charset="0"/>
                <a:hlinkClick r:id="rId3" action="ppaction://hlinksldjump"/>
              </a:rPr>
              <a:t>В</a:t>
            </a:r>
          </a:p>
          <a:p>
            <a:pPr algn="ctr"/>
            <a:r>
              <a:rPr lang="uk-UA" sz="2000" b="1" dirty="0" smtClean="0">
                <a:latin typeface="Arial Black" panose="020B0A04020102020204" pitchFamily="34" charset="0"/>
                <a:hlinkClick r:id="rId3" action="ppaction://hlinksldjump"/>
              </a:rPr>
              <a:t>І</a:t>
            </a:r>
          </a:p>
          <a:p>
            <a:pPr algn="ctr"/>
            <a:r>
              <a:rPr lang="uk-UA" sz="2000" b="1" dirty="0" smtClean="0">
                <a:latin typeface="Arial Black" panose="020B0A04020102020204" pitchFamily="34" charset="0"/>
                <a:hlinkClick r:id="rId3" action="ppaction://hlinksldjump"/>
              </a:rPr>
              <a:t>Д</a:t>
            </a:r>
          </a:p>
          <a:p>
            <a:pPr algn="ctr"/>
            <a:r>
              <a:rPr lang="uk-UA" sz="2000" b="1" dirty="0">
                <a:latin typeface="Arial Black" panose="020B0A04020102020204" pitchFamily="34" charset="0"/>
                <a:hlinkClick r:id="rId3" action="ppaction://hlinksldjump"/>
              </a:rPr>
              <a:t>Ь</a:t>
            </a:r>
            <a:endParaRPr lang="ru-RU" sz="2000" b="1" dirty="0">
              <a:latin typeface="Arial Black" panose="020B0A04020102020204" pitchFamily="34" charset="0"/>
            </a:endParaRPr>
          </a:p>
        </p:txBody>
      </p:sp>
    </p:spTree>
    <p:extLst>
      <p:ext uri="{BB962C8B-B14F-4D97-AF65-F5344CB8AC3E}">
        <p14:creationId xmlns:p14="http://schemas.microsoft.com/office/powerpoint/2010/main" val="20069113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80">
                                          <p:stCondLst>
                                            <p:cond delay="0"/>
                                          </p:stCondLst>
                                        </p:cTn>
                                        <p:tgtEl>
                                          <p:spTgt spid="4"/>
                                        </p:tgtEl>
                                      </p:cBhvr>
                                    </p:animEffect>
                                    <p:anim calcmode="lin" valueType="num">
                                      <p:cBhvr>
                                        <p:cTn id="5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gtEl>
                                      </p:cBhvr>
                                      <p:to x="100000" y="60000"/>
                                    </p:animScale>
                                    <p:animScale>
                                      <p:cBhvr>
                                        <p:cTn id="62" dur="166" decel="50000">
                                          <p:stCondLst>
                                            <p:cond delay="676"/>
                                          </p:stCondLst>
                                        </p:cTn>
                                        <p:tgtEl>
                                          <p:spTgt spid="4"/>
                                        </p:tgtEl>
                                      </p:cBhvr>
                                      <p:to x="100000" y="100000"/>
                                    </p:animScale>
                                    <p:animScale>
                                      <p:cBhvr>
                                        <p:cTn id="63" dur="26">
                                          <p:stCondLst>
                                            <p:cond delay="1312"/>
                                          </p:stCondLst>
                                        </p:cTn>
                                        <p:tgtEl>
                                          <p:spTgt spid="4"/>
                                        </p:tgtEl>
                                      </p:cBhvr>
                                      <p:to x="100000" y="80000"/>
                                    </p:animScale>
                                    <p:animScale>
                                      <p:cBhvr>
                                        <p:cTn id="64" dur="166" decel="50000">
                                          <p:stCondLst>
                                            <p:cond delay="1338"/>
                                          </p:stCondLst>
                                        </p:cTn>
                                        <p:tgtEl>
                                          <p:spTgt spid="4"/>
                                        </p:tgtEl>
                                      </p:cBhvr>
                                      <p:to x="100000" y="100000"/>
                                    </p:animScale>
                                    <p:animScale>
                                      <p:cBhvr>
                                        <p:cTn id="65" dur="26">
                                          <p:stCondLst>
                                            <p:cond delay="1642"/>
                                          </p:stCondLst>
                                        </p:cTn>
                                        <p:tgtEl>
                                          <p:spTgt spid="4"/>
                                        </p:tgtEl>
                                      </p:cBhvr>
                                      <p:to x="100000" y="90000"/>
                                    </p:animScale>
                                    <p:animScale>
                                      <p:cBhvr>
                                        <p:cTn id="66" dur="166" decel="50000">
                                          <p:stCondLst>
                                            <p:cond delay="1668"/>
                                          </p:stCondLst>
                                        </p:cTn>
                                        <p:tgtEl>
                                          <p:spTgt spid="4"/>
                                        </p:tgtEl>
                                      </p:cBhvr>
                                      <p:to x="100000" y="100000"/>
                                    </p:animScale>
                                    <p:animScale>
                                      <p:cBhvr>
                                        <p:cTn id="67" dur="26">
                                          <p:stCondLst>
                                            <p:cond delay="1808"/>
                                          </p:stCondLst>
                                        </p:cTn>
                                        <p:tgtEl>
                                          <p:spTgt spid="4"/>
                                        </p:tgtEl>
                                      </p:cBhvr>
                                      <p:to x="100000" y="95000"/>
                                    </p:animScale>
                                    <p:animScale>
                                      <p:cBhvr>
                                        <p:cTn id="68" dur="166" decel="50000">
                                          <p:stCondLst>
                                            <p:cond delay="1834"/>
                                          </p:stCondLst>
                                        </p:cTn>
                                        <p:tgtEl>
                                          <p:spTgt spid="4"/>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80">
                                          <p:stCondLst>
                                            <p:cond delay="0"/>
                                          </p:stCondLst>
                                        </p:cTn>
                                        <p:tgtEl>
                                          <p:spTgt spid="5"/>
                                        </p:tgtEl>
                                      </p:cBhvr>
                                    </p:animEffect>
                                    <p:anim calcmode="lin" valueType="num">
                                      <p:cBhvr>
                                        <p:cTn id="8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3" dur="26">
                                          <p:stCondLst>
                                            <p:cond delay="650"/>
                                          </p:stCondLst>
                                        </p:cTn>
                                        <p:tgtEl>
                                          <p:spTgt spid="5"/>
                                        </p:tgtEl>
                                      </p:cBhvr>
                                      <p:to x="100000" y="60000"/>
                                    </p:animScale>
                                    <p:animScale>
                                      <p:cBhvr>
                                        <p:cTn id="94" dur="166" decel="50000">
                                          <p:stCondLst>
                                            <p:cond delay="676"/>
                                          </p:stCondLst>
                                        </p:cTn>
                                        <p:tgtEl>
                                          <p:spTgt spid="5"/>
                                        </p:tgtEl>
                                      </p:cBhvr>
                                      <p:to x="100000" y="100000"/>
                                    </p:animScale>
                                    <p:animScale>
                                      <p:cBhvr>
                                        <p:cTn id="95" dur="26">
                                          <p:stCondLst>
                                            <p:cond delay="1312"/>
                                          </p:stCondLst>
                                        </p:cTn>
                                        <p:tgtEl>
                                          <p:spTgt spid="5"/>
                                        </p:tgtEl>
                                      </p:cBhvr>
                                      <p:to x="100000" y="80000"/>
                                    </p:animScale>
                                    <p:animScale>
                                      <p:cBhvr>
                                        <p:cTn id="96" dur="166" decel="50000">
                                          <p:stCondLst>
                                            <p:cond delay="1338"/>
                                          </p:stCondLst>
                                        </p:cTn>
                                        <p:tgtEl>
                                          <p:spTgt spid="5"/>
                                        </p:tgtEl>
                                      </p:cBhvr>
                                      <p:to x="100000" y="100000"/>
                                    </p:animScale>
                                    <p:animScale>
                                      <p:cBhvr>
                                        <p:cTn id="97" dur="26">
                                          <p:stCondLst>
                                            <p:cond delay="1642"/>
                                          </p:stCondLst>
                                        </p:cTn>
                                        <p:tgtEl>
                                          <p:spTgt spid="5"/>
                                        </p:tgtEl>
                                      </p:cBhvr>
                                      <p:to x="100000" y="90000"/>
                                    </p:animScale>
                                    <p:animScale>
                                      <p:cBhvr>
                                        <p:cTn id="98" dur="166" decel="50000">
                                          <p:stCondLst>
                                            <p:cond delay="1668"/>
                                          </p:stCondLst>
                                        </p:cTn>
                                        <p:tgtEl>
                                          <p:spTgt spid="5"/>
                                        </p:tgtEl>
                                      </p:cBhvr>
                                      <p:to x="100000" y="100000"/>
                                    </p:animScale>
                                    <p:animScale>
                                      <p:cBhvr>
                                        <p:cTn id="99" dur="26">
                                          <p:stCondLst>
                                            <p:cond delay="1808"/>
                                          </p:stCondLst>
                                        </p:cTn>
                                        <p:tgtEl>
                                          <p:spTgt spid="5"/>
                                        </p:tgtEl>
                                      </p:cBhvr>
                                      <p:to x="100000" y="95000"/>
                                    </p:animScale>
                                    <p:animScale>
                                      <p:cBhvr>
                                        <p:cTn id="100" dur="166" decel="50000">
                                          <p:stCondLst>
                                            <p:cond delay="1834"/>
                                          </p:stCondLst>
                                        </p:cTn>
                                        <p:tgtEl>
                                          <p:spTgt spid="5"/>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down)">
                                      <p:cBhvr>
                                        <p:cTn id="103" dur="580">
                                          <p:stCondLst>
                                            <p:cond delay="0"/>
                                          </p:stCondLst>
                                        </p:cTn>
                                        <p:tgtEl>
                                          <p:spTgt spid="7"/>
                                        </p:tgtEl>
                                      </p:cBhvr>
                                    </p:animEffect>
                                    <p:anim calcmode="lin" valueType="num">
                                      <p:cBhvr>
                                        <p:cTn id="10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9" dur="26">
                                          <p:stCondLst>
                                            <p:cond delay="650"/>
                                          </p:stCondLst>
                                        </p:cTn>
                                        <p:tgtEl>
                                          <p:spTgt spid="7"/>
                                        </p:tgtEl>
                                      </p:cBhvr>
                                      <p:to x="100000" y="60000"/>
                                    </p:animScale>
                                    <p:animScale>
                                      <p:cBhvr>
                                        <p:cTn id="110" dur="166" decel="50000">
                                          <p:stCondLst>
                                            <p:cond delay="676"/>
                                          </p:stCondLst>
                                        </p:cTn>
                                        <p:tgtEl>
                                          <p:spTgt spid="7"/>
                                        </p:tgtEl>
                                      </p:cBhvr>
                                      <p:to x="100000" y="100000"/>
                                    </p:animScale>
                                    <p:animScale>
                                      <p:cBhvr>
                                        <p:cTn id="111" dur="26">
                                          <p:stCondLst>
                                            <p:cond delay="1312"/>
                                          </p:stCondLst>
                                        </p:cTn>
                                        <p:tgtEl>
                                          <p:spTgt spid="7"/>
                                        </p:tgtEl>
                                      </p:cBhvr>
                                      <p:to x="100000" y="80000"/>
                                    </p:animScale>
                                    <p:animScale>
                                      <p:cBhvr>
                                        <p:cTn id="112" dur="166" decel="50000">
                                          <p:stCondLst>
                                            <p:cond delay="1338"/>
                                          </p:stCondLst>
                                        </p:cTn>
                                        <p:tgtEl>
                                          <p:spTgt spid="7"/>
                                        </p:tgtEl>
                                      </p:cBhvr>
                                      <p:to x="100000" y="100000"/>
                                    </p:animScale>
                                    <p:animScale>
                                      <p:cBhvr>
                                        <p:cTn id="113" dur="26">
                                          <p:stCondLst>
                                            <p:cond delay="1642"/>
                                          </p:stCondLst>
                                        </p:cTn>
                                        <p:tgtEl>
                                          <p:spTgt spid="7"/>
                                        </p:tgtEl>
                                      </p:cBhvr>
                                      <p:to x="100000" y="90000"/>
                                    </p:animScale>
                                    <p:animScale>
                                      <p:cBhvr>
                                        <p:cTn id="114" dur="166" decel="50000">
                                          <p:stCondLst>
                                            <p:cond delay="1668"/>
                                          </p:stCondLst>
                                        </p:cTn>
                                        <p:tgtEl>
                                          <p:spTgt spid="7"/>
                                        </p:tgtEl>
                                      </p:cBhvr>
                                      <p:to x="100000" y="100000"/>
                                    </p:animScale>
                                    <p:animScale>
                                      <p:cBhvr>
                                        <p:cTn id="115" dur="26">
                                          <p:stCondLst>
                                            <p:cond delay="1808"/>
                                          </p:stCondLst>
                                        </p:cTn>
                                        <p:tgtEl>
                                          <p:spTgt spid="7"/>
                                        </p:tgtEl>
                                      </p:cBhvr>
                                      <p:to x="100000" y="95000"/>
                                    </p:animScale>
                                    <p:animScale>
                                      <p:cBhvr>
                                        <p:cTn id="116" dur="166" decel="50000">
                                          <p:stCondLst>
                                            <p:cond delay="1834"/>
                                          </p:stCondLst>
                                        </p:cTn>
                                        <p:tgtEl>
                                          <p:spTgt spid="7"/>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wipe(down)">
                                      <p:cBhvr>
                                        <p:cTn id="119" dur="580">
                                          <p:stCondLst>
                                            <p:cond delay="0"/>
                                          </p:stCondLst>
                                        </p:cTn>
                                        <p:tgtEl>
                                          <p:spTgt spid="9"/>
                                        </p:tgtEl>
                                      </p:cBhvr>
                                    </p:animEffect>
                                    <p:anim calcmode="lin" valueType="num">
                                      <p:cBhvr>
                                        <p:cTn id="1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5" dur="26">
                                          <p:stCondLst>
                                            <p:cond delay="650"/>
                                          </p:stCondLst>
                                        </p:cTn>
                                        <p:tgtEl>
                                          <p:spTgt spid="9"/>
                                        </p:tgtEl>
                                      </p:cBhvr>
                                      <p:to x="100000" y="60000"/>
                                    </p:animScale>
                                    <p:animScale>
                                      <p:cBhvr>
                                        <p:cTn id="126" dur="166" decel="50000">
                                          <p:stCondLst>
                                            <p:cond delay="676"/>
                                          </p:stCondLst>
                                        </p:cTn>
                                        <p:tgtEl>
                                          <p:spTgt spid="9"/>
                                        </p:tgtEl>
                                      </p:cBhvr>
                                      <p:to x="100000" y="100000"/>
                                    </p:animScale>
                                    <p:animScale>
                                      <p:cBhvr>
                                        <p:cTn id="127" dur="26">
                                          <p:stCondLst>
                                            <p:cond delay="1312"/>
                                          </p:stCondLst>
                                        </p:cTn>
                                        <p:tgtEl>
                                          <p:spTgt spid="9"/>
                                        </p:tgtEl>
                                      </p:cBhvr>
                                      <p:to x="100000" y="80000"/>
                                    </p:animScale>
                                    <p:animScale>
                                      <p:cBhvr>
                                        <p:cTn id="128" dur="166" decel="50000">
                                          <p:stCondLst>
                                            <p:cond delay="1338"/>
                                          </p:stCondLst>
                                        </p:cTn>
                                        <p:tgtEl>
                                          <p:spTgt spid="9"/>
                                        </p:tgtEl>
                                      </p:cBhvr>
                                      <p:to x="100000" y="100000"/>
                                    </p:animScale>
                                    <p:animScale>
                                      <p:cBhvr>
                                        <p:cTn id="129" dur="26">
                                          <p:stCondLst>
                                            <p:cond delay="1642"/>
                                          </p:stCondLst>
                                        </p:cTn>
                                        <p:tgtEl>
                                          <p:spTgt spid="9"/>
                                        </p:tgtEl>
                                      </p:cBhvr>
                                      <p:to x="100000" y="90000"/>
                                    </p:animScale>
                                    <p:animScale>
                                      <p:cBhvr>
                                        <p:cTn id="130" dur="166" decel="50000">
                                          <p:stCondLst>
                                            <p:cond delay="1668"/>
                                          </p:stCondLst>
                                        </p:cTn>
                                        <p:tgtEl>
                                          <p:spTgt spid="9"/>
                                        </p:tgtEl>
                                      </p:cBhvr>
                                      <p:to x="100000" y="100000"/>
                                    </p:animScale>
                                    <p:animScale>
                                      <p:cBhvr>
                                        <p:cTn id="131" dur="26">
                                          <p:stCondLst>
                                            <p:cond delay="1808"/>
                                          </p:stCondLst>
                                        </p:cTn>
                                        <p:tgtEl>
                                          <p:spTgt spid="9"/>
                                        </p:tgtEl>
                                      </p:cBhvr>
                                      <p:to x="100000" y="95000"/>
                                    </p:animScale>
                                    <p:animScale>
                                      <p:cBhvr>
                                        <p:cTn id="13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P spid="5" grpId="0" animBg="1"/>
      <p:bldP spid="3" grpId="0"/>
      <p:bldP spid="2"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684" y="428688"/>
            <a:ext cx="9792929" cy="5810865"/>
          </a:xfrm>
          <a:prstGeom prst="rect">
            <a:avLst/>
          </a:prstGeom>
        </p:spPr>
      </p:pic>
      <p:sp>
        <p:nvSpPr>
          <p:cNvPr id="3" name="Овал 2"/>
          <p:cNvSpPr/>
          <p:nvPr/>
        </p:nvSpPr>
        <p:spPr>
          <a:xfrm>
            <a:off x="3593180" y="1744394"/>
            <a:ext cx="5327935" cy="317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b="1" dirty="0">
                <a:solidFill>
                  <a:prstClr val="black"/>
                </a:solidFill>
                <a:latin typeface="Arial Black" panose="020B0A04020102020204" pitchFamily="34" charset="0"/>
              </a:rPr>
              <a:t>Б</a:t>
            </a:r>
            <a:r>
              <a:rPr lang="uk-UA" sz="2800" b="1" dirty="0" smtClean="0">
                <a:solidFill>
                  <a:prstClr val="black"/>
                </a:solidFill>
                <a:latin typeface="Arial Black" panose="020B0A04020102020204" pitchFamily="34" charset="0"/>
              </a:rPr>
              <a:t>)</a:t>
            </a:r>
            <a:r>
              <a:rPr lang="uk-UA" sz="2800" b="1" dirty="0">
                <a:solidFill>
                  <a:schemeClr val="tx1"/>
                </a:solidFill>
                <a:effectLst>
                  <a:reflection blurRad="6350" stA="55000" endA="300" endPos="45500" dir="5400000" sy="-100000" algn="bl" rotWithShape="0"/>
                </a:effectLst>
                <a:latin typeface="Arial Black" panose="020B0A04020102020204" pitchFamily="34" charset="0"/>
              </a:rPr>
              <a:t> На медичну допомогу</a:t>
            </a:r>
            <a:endParaRPr lang="uk-UA" sz="2800" b="1" dirty="0" smtClean="0">
              <a:solidFill>
                <a:prstClr val="black"/>
              </a:solidFill>
              <a:latin typeface="Arial Black" panose="020B0A04020102020204" pitchFamily="34" charset="0"/>
            </a:endParaRPr>
          </a:p>
          <a:p>
            <a:pPr lvl="0" algn="ctr"/>
            <a:r>
              <a:rPr lang="uk-UA" sz="2800" b="1" dirty="0" smtClean="0">
                <a:solidFill>
                  <a:prstClr val="black"/>
                </a:solidFill>
                <a:latin typeface="Arial Black" panose="020B0A04020102020204" pitchFamily="34" charset="0"/>
              </a:rPr>
              <a:t>Г)</a:t>
            </a:r>
            <a:r>
              <a:rPr lang="uk-UA" sz="2800" b="1" dirty="0">
                <a:solidFill>
                  <a:schemeClr val="tx1"/>
                </a:solidFill>
                <a:effectLst>
                  <a:reflection blurRad="6350" stA="55000" endA="300" endPos="45500" dir="5400000" sy="-100000" algn="bl" rotWithShape="0"/>
                </a:effectLst>
                <a:latin typeface="Arial Black" panose="020B0A04020102020204" pitchFamily="34" charset="0"/>
              </a:rPr>
              <a:t> На піклування батьків</a:t>
            </a:r>
            <a:endParaRPr lang="ru-RU" sz="2800" b="1" dirty="0">
              <a:solidFill>
                <a:prstClr val="black"/>
              </a:solidFill>
              <a:latin typeface="Arial Black" panose="020B0A04020102020204" pitchFamily="34" charset="0"/>
            </a:endParaRPr>
          </a:p>
          <a:p>
            <a:pPr algn="ctr"/>
            <a:r>
              <a:rPr lang="uk-UA" sz="3200" b="1" dirty="0" smtClean="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Вірні відповіді</a:t>
            </a:r>
            <a:endParaRPr lang="ru-RU" sz="3200" b="1" dirty="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939391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93591" y="55595"/>
            <a:ext cx="4862228" cy="1015663"/>
          </a:xfrm>
          <a:prstGeom prst="rect">
            <a:avLst/>
          </a:prstGeom>
        </p:spPr>
        <p:txBody>
          <a:bodyPr wrap="none">
            <a:spAutoFit/>
          </a:bodyPr>
          <a:lstStyle/>
          <a:p>
            <a:pPr lvl="0"/>
            <a:r>
              <a:rPr lang="uk-UA" sz="6000" b="1" dirty="0">
                <a:solidFill>
                  <a:prstClr val="black"/>
                </a:solidFill>
                <a:effectLst>
                  <a:reflection blurRad="6350" stA="55000" endA="300" endPos="45500" dir="5400000" sy="-100000" algn="bl" rotWithShape="0"/>
                </a:effectLst>
                <a:latin typeface="Monotype Corsiva" panose="03010101010201010101" pitchFamily="66" charset="0"/>
              </a:rPr>
              <a:t>Запитання № </a:t>
            </a:r>
            <a:r>
              <a:rPr lang="uk-UA" sz="6000" b="1" dirty="0" smtClean="0">
                <a:solidFill>
                  <a:prstClr val="black"/>
                </a:solidFill>
                <a:effectLst>
                  <a:reflection blurRad="6350" stA="55000" endA="300" endPos="45500" dir="5400000" sy="-100000" algn="bl" rotWithShape="0"/>
                </a:effectLst>
                <a:latin typeface="Monotype Corsiva" panose="03010101010201010101" pitchFamily="66" charset="0"/>
              </a:rPr>
              <a:t>5</a:t>
            </a:r>
            <a:endParaRPr lang="ru-RU" sz="6000" b="1" dirty="0">
              <a:solidFill>
                <a:prstClr val="black"/>
              </a:solidFill>
              <a:effectLst>
                <a:reflection blurRad="6350" stA="55000" endA="300" endPos="45500" dir="5400000" sy="-100000" algn="bl" rotWithShape="0"/>
              </a:effectLst>
              <a:latin typeface="Monotype Corsiva" panose="03010101010201010101" pitchFamily="66" charset="0"/>
            </a:endParaRPr>
          </a:p>
        </p:txBody>
      </p:sp>
      <p:sp>
        <p:nvSpPr>
          <p:cNvPr id="3" name="TextBox 2"/>
          <p:cNvSpPr txBox="1"/>
          <p:nvPr/>
        </p:nvSpPr>
        <p:spPr>
          <a:xfrm>
            <a:off x="6817879" y="899085"/>
            <a:ext cx="4770858" cy="769441"/>
          </a:xfrm>
          <a:prstGeom prst="rect">
            <a:avLst/>
          </a:prstGeom>
          <a:noFill/>
        </p:spPr>
        <p:txBody>
          <a:bodyPr wrap="none" rtlCol="0">
            <a:spAutoFit/>
          </a:bodyPr>
          <a:lstStyle/>
          <a:p>
            <a:r>
              <a:rPr lang="uk-UA" sz="4400" b="1" dirty="0" smtClean="0">
                <a:effectLst>
                  <a:reflection blurRad="6350" stA="55000" endA="300" endPos="45500" dir="5400000" sy="-100000" algn="bl" rotWithShape="0"/>
                </a:effectLst>
                <a:latin typeface="Monotype Corsiva" panose="03010101010201010101" pitchFamily="66" charset="0"/>
              </a:rPr>
              <a:t>Яке право зображено</a:t>
            </a:r>
            <a:r>
              <a:rPr lang="uk-UA" sz="4400" b="1" dirty="0" smtClean="0">
                <a:latin typeface="Monotype Corsiva" panose="03010101010201010101" pitchFamily="66" charset="0"/>
              </a:rPr>
              <a:t>?</a:t>
            </a:r>
            <a:endParaRPr lang="ru-RU" sz="4400" b="1" dirty="0">
              <a:latin typeface="Monotype Corsiva" panose="03010101010201010101" pitchFamily="66" charset="0"/>
            </a:endParaRPr>
          </a:p>
        </p:txBody>
      </p:sp>
      <p:pic>
        <p:nvPicPr>
          <p:cNvPr id="4" name="Рисунок 3" descr="https://fs01.vseosvita.ua/0100fxmb-a7aa-236x295.jpg"/>
          <p:cNvPicPr/>
          <p:nvPr/>
        </p:nvPicPr>
        <p:blipFill>
          <a:blip r:embed="rId2">
            <a:extLst>
              <a:ext uri="{28A0092B-C50C-407E-A947-70E740481C1C}">
                <a14:useLocalDpi xmlns:a14="http://schemas.microsoft.com/office/drawing/2010/main" val="0"/>
              </a:ext>
            </a:extLst>
          </a:blip>
          <a:srcRect/>
          <a:stretch>
            <a:fillRect/>
          </a:stretch>
        </p:blipFill>
        <p:spPr bwMode="auto">
          <a:xfrm>
            <a:off x="1390214" y="1071257"/>
            <a:ext cx="4789493" cy="54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Овал 4"/>
          <p:cNvSpPr/>
          <p:nvPr/>
        </p:nvSpPr>
        <p:spPr>
          <a:xfrm>
            <a:off x="7355290" y="3431543"/>
            <a:ext cx="3696036" cy="160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effectLst>
                  <a:reflection blurRad="6350" stA="55000" endA="300" endPos="45500" dir="5400000" sy="-100000" algn="bl" rotWithShape="0"/>
                </a:effectLst>
                <a:latin typeface="Arial Black" panose="020B0A04020102020204" pitchFamily="34" charset="0"/>
              </a:rPr>
              <a:t>Б) На медичну допомогу</a:t>
            </a:r>
            <a:endParaRPr lang="ru-RU" sz="24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6" name="Овал 5"/>
          <p:cNvSpPr/>
          <p:nvPr/>
        </p:nvSpPr>
        <p:spPr>
          <a:xfrm>
            <a:off x="7355290" y="1782130"/>
            <a:ext cx="3696036" cy="1562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А) На освіту</a:t>
            </a:r>
            <a:endParaRPr lang="ru-RU" sz="28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7" name="Стрелка вправо 6"/>
          <p:cNvSpPr/>
          <p:nvPr/>
        </p:nvSpPr>
        <p:spPr>
          <a:xfrm>
            <a:off x="7539645" y="5040168"/>
            <a:ext cx="3327326" cy="1297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effectLst>
                  <a:reflection blurRad="6350" stA="55000" endA="300" endPos="45500" dir="5400000" sy="-100000" algn="bl" rotWithShape="0"/>
                </a:effectLst>
                <a:latin typeface="Arial Black" panose="020B0A04020102020204" pitchFamily="34" charset="0"/>
                <a:hlinkClick r:id="rId3" action="ppaction://hlinksldjump"/>
              </a:rPr>
              <a:t>ВІДПОВІДЬ</a:t>
            </a:r>
            <a:endParaRPr lang="ru-RU" sz="2400" b="1" dirty="0">
              <a:solidFill>
                <a:schemeClr val="tx1"/>
              </a:solidFill>
              <a:effectLst>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2450500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4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684" y="428688"/>
            <a:ext cx="9792929" cy="5810865"/>
          </a:xfrm>
          <a:prstGeom prst="rect">
            <a:avLst/>
          </a:prstGeom>
        </p:spPr>
      </p:pic>
      <p:sp>
        <p:nvSpPr>
          <p:cNvPr id="3" name="Овал 2"/>
          <p:cNvSpPr/>
          <p:nvPr/>
        </p:nvSpPr>
        <p:spPr>
          <a:xfrm>
            <a:off x="3593180" y="1744394"/>
            <a:ext cx="5327935" cy="317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b="1" dirty="0">
                <a:solidFill>
                  <a:prstClr val="black"/>
                </a:solidFill>
                <a:effectLst>
                  <a:reflection blurRad="6350" stA="55000" endA="300" endPos="45500" dir="5400000" sy="-100000" algn="bl" rotWithShape="0"/>
                </a:effectLst>
                <a:latin typeface="Arial Black" panose="020B0A04020102020204" pitchFamily="34" charset="0"/>
              </a:rPr>
              <a:t>Б</a:t>
            </a:r>
            <a:r>
              <a:rPr lang="uk-UA" sz="2800" b="1" dirty="0" smtClean="0">
                <a:solidFill>
                  <a:prstClr val="black"/>
                </a:solidFill>
                <a:effectLst>
                  <a:reflection blurRad="6350" stA="55000" endA="300" endPos="45500" dir="5400000" sy="-100000" algn="bl" rotWithShape="0"/>
                </a:effectLst>
                <a:latin typeface="Arial Black" panose="020B0A04020102020204" pitchFamily="34" charset="0"/>
              </a:rPr>
              <a:t>)</a:t>
            </a:r>
            <a:r>
              <a:rPr lang="uk-UA" sz="2800" b="1" dirty="0">
                <a:solidFill>
                  <a:schemeClr val="tx1"/>
                </a:solidFill>
                <a:effectLst>
                  <a:reflection blurRad="6350" stA="55000" endA="300" endPos="45500" dir="5400000" sy="-100000" algn="bl" rotWithShape="0"/>
                </a:effectLst>
                <a:latin typeface="Arial Black" panose="020B0A04020102020204" pitchFamily="34" charset="0"/>
              </a:rPr>
              <a:t> На медичну допомогу</a:t>
            </a:r>
            <a:r>
              <a:rPr lang="uk-UA" sz="2800" b="1" dirty="0" smtClean="0">
                <a:solidFill>
                  <a:schemeClr val="tx1"/>
                </a:solidFill>
                <a:effectLst>
                  <a:reflection blurRad="6350" stA="55000" endA="300" endPos="45500" dir="5400000" sy="-100000" algn="bl" rotWithShape="0"/>
                </a:effectLst>
                <a:latin typeface="Arial Black" panose="020B0A04020102020204" pitchFamily="34" charset="0"/>
              </a:rPr>
              <a:t> </a:t>
            </a:r>
          </a:p>
          <a:p>
            <a:pPr lvl="0" algn="ctr"/>
            <a:r>
              <a:rPr lang="uk-UA" sz="3200" b="1" dirty="0" smtClean="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Вірна відповідь</a:t>
            </a:r>
            <a:endParaRPr lang="ru-RU" sz="3200" b="1" dirty="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075621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5428" y="-4202"/>
            <a:ext cx="4862228" cy="1015663"/>
          </a:xfrm>
          <a:prstGeom prst="rect">
            <a:avLst/>
          </a:prstGeom>
        </p:spPr>
        <p:txBody>
          <a:bodyPr wrap="none">
            <a:spAutoFit/>
          </a:bodyPr>
          <a:lstStyle/>
          <a:p>
            <a:pPr lvl="0"/>
            <a:r>
              <a:rPr lang="uk-UA" sz="6000" b="1" dirty="0">
                <a:solidFill>
                  <a:prstClr val="black"/>
                </a:solidFill>
                <a:effectLst>
                  <a:reflection blurRad="6350" stA="55000" endA="300" endPos="45500" dir="5400000" sy="-100000" algn="bl" rotWithShape="0"/>
                </a:effectLst>
                <a:latin typeface="Monotype Corsiva" panose="03010101010201010101" pitchFamily="66" charset="0"/>
              </a:rPr>
              <a:t>Запитання № </a:t>
            </a:r>
            <a:r>
              <a:rPr lang="uk-UA" sz="6000" b="1" dirty="0" smtClean="0">
                <a:solidFill>
                  <a:prstClr val="black"/>
                </a:solidFill>
                <a:effectLst>
                  <a:reflection blurRad="6350" stA="55000" endA="300" endPos="45500" dir="5400000" sy="-100000" algn="bl" rotWithShape="0"/>
                </a:effectLst>
                <a:latin typeface="Monotype Corsiva" panose="03010101010201010101" pitchFamily="66" charset="0"/>
              </a:rPr>
              <a:t>6</a:t>
            </a:r>
            <a:endParaRPr lang="ru-RU" sz="6000" b="1" dirty="0">
              <a:solidFill>
                <a:prstClr val="black"/>
              </a:solidFill>
              <a:effectLst>
                <a:reflection blurRad="6350" stA="55000" endA="300" endPos="45500" dir="5400000" sy="-100000" algn="bl" rotWithShape="0"/>
              </a:effectLst>
              <a:latin typeface="Monotype Corsiva" panose="03010101010201010101" pitchFamily="66" charset="0"/>
            </a:endParaRPr>
          </a:p>
        </p:txBody>
      </p:sp>
      <p:sp>
        <p:nvSpPr>
          <p:cNvPr id="3" name="Прямоугольник 2"/>
          <p:cNvSpPr/>
          <p:nvPr/>
        </p:nvSpPr>
        <p:spPr>
          <a:xfrm>
            <a:off x="737419" y="712599"/>
            <a:ext cx="8539517" cy="750975"/>
          </a:xfrm>
          <a:prstGeom prst="rect">
            <a:avLst/>
          </a:prstGeom>
        </p:spPr>
        <p:txBody>
          <a:bodyPr wrap="none">
            <a:spAutoFit/>
          </a:bodyPr>
          <a:lstStyle/>
          <a:p>
            <a:pPr>
              <a:lnSpc>
                <a:spcPct val="107000"/>
              </a:lnSpc>
              <a:spcAft>
                <a:spcPts val="750"/>
              </a:spcAft>
            </a:pPr>
            <a:r>
              <a:rPr lang="ru-RU" sz="40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У  </a:t>
            </a:r>
            <a:r>
              <a:rPr lang="ru-RU" sz="4000" b="1" dirty="0" err="1">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казці</a:t>
            </a:r>
            <a:r>
              <a:rPr lang="ru-RU" sz="40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 “Рукавичка” порушено право </a:t>
            </a:r>
            <a:r>
              <a:rPr lang="ru-RU" sz="4000" b="1" dirty="0" smtClean="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на</a:t>
            </a:r>
            <a:r>
              <a:rPr lang="ru-RU" sz="4000" b="1" dirty="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 </a:t>
            </a:r>
            <a:r>
              <a:rPr lang="ru-RU" sz="4000" b="1" dirty="0" smtClean="0">
                <a:solidFill>
                  <a:srgbClr val="000000"/>
                </a:solidFill>
                <a:effectLst>
                  <a:reflection blurRad="6350" stA="55000" endA="300" endPos="45500" dir="5400000" sy="-100000" algn="bl" rotWithShape="0"/>
                </a:effectLst>
                <a:latin typeface="Monotype Corsiva" panose="03010101010201010101" pitchFamily="66" charset="0"/>
                <a:ea typeface="Times New Roman" panose="02020603050405020304" pitchFamily="18" charset="0"/>
                <a:cs typeface="Times New Roman" panose="02020603050405020304" pitchFamily="18" charset="0"/>
              </a:rPr>
              <a:t>…</a:t>
            </a:r>
            <a:endParaRPr lang="ru-RU" sz="4000" b="1" dirty="0">
              <a:effectLst>
                <a:reflection blurRad="6350" stA="55000" endA="300" endPos="45500" dir="5400000" sy="-100000" algn="bl" rotWithShape="0"/>
              </a:effectLst>
              <a:latin typeface="Monotype Corsiva" panose="03010101010201010101" pitchFamily="66" charset="0"/>
              <a:ea typeface="Calibri" panose="020F0502020204030204" pitchFamily="34" charset="0"/>
              <a:cs typeface="Times New Roman" panose="02020603050405020304" pitchFamily="18" charset="0"/>
            </a:endParaRPr>
          </a:p>
        </p:txBody>
      </p:sp>
      <p:pic>
        <p:nvPicPr>
          <p:cNvPr id="4" name="Рисунок 3" descr="https://fs01.vseosvita.ua/0100fxn4-b2af-235x173.jpg"/>
          <p:cNvPicPr/>
          <p:nvPr/>
        </p:nvPicPr>
        <p:blipFill>
          <a:blip r:embed="rId2">
            <a:extLst>
              <a:ext uri="{28A0092B-C50C-407E-A947-70E740481C1C}">
                <a14:useLocalDpi xmlns:a14="http://schemas.microsoft.com/office/drawing/2010/main" val="0"/>
              </a:ext>
            </a:extLst>
          </a:blip>
          <a:srcRect/>
          <a:stretch>
            <a:fillRect/>
          </a:stretch>
        </p:blipFill>
        <p:spPr bwMode="auto">
          <a:xfrm>
            <a:off x="1245571" y="1463574"/>
            <a:ext cx="5934947" cy="5025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Овал 4"/>
          <p:cNvSpPr/>
          <p:nvPr/>
        </p:nvSpPr>
        <p:spPr>
          <a:xfrm>
            <a:off x="7688670" y="1265940"/>
            <a:ext cx="3583480"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effectLst>
                  <a:reflection blurRad="6350" stA="55000" endA="300" endPos="45500" dir="5400000" sy="-100000" algn="bl" rotWithShape="0"/>
                </a:effectLst>
                <a:latin typeface="Arial Black" panose="020B0A04020102020204" pitchFamily="34" charset="0"/>
              </a:rPr>
              <a:t>А) На життя</a:t>
            </a:r>
            <a:endParaRPr lang="ru-RU" sz="24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6" name="Овал 5"/>
          <p:cNvSpPr/>
          <p:nvPr/>
        </p:nvSpPr>
        <p:spPr>
          <a:xfrm>
            <a:off x="7688670" y="2786955"/>
            <a:ext cx="3696795"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effectLst>
                  <a:reflection blurRad="6350" stA="55000" endA="300" endPos="45500" dir="5400000" sy="-100000" algn="bl" rotWithShape="0"/>
                </a:effectLst>
                <a:latin typeface="Arial Black" panose="020B0A04020102020204" pitchFamily="34" charset="0"/>
              </a:rPr>
              <a:t>Б) На житло</a:t>
            </a:r>
            <a:endParaRPr lang="ru-RU" sz="24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7" name="Овал 6"/>
          <p:cNvSpPr/>
          <p:nvPr/>
        </p:nvSpPr>
        <p:spPr>
          <a:xfrm>
            <a:off x="7688670" y="4307970"/>
            <a:ext cx="3696795"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effectLst>
                  <a:reflection blurRad="6350" stA="55000" endA="300" endPos="45500" dir="5400000" sy="-100000" algn="bl" rotWithShape="0"/>
                </a:effectLst>
                <a:latin typeface="Arial Black" panose="020B0A04020102020204" pitchFamily="34" charset="0"/>
              </a:rPr>
              <a:t>В) На рівність</a:t>
            </a:r>
            <a:endParaRPr lang="ru-RU" sz="24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8" name="Стрелка вправо 7"/>
          <p:cNvSpPr/>
          <p:nvPr/>
        </p:nvSpPr>
        <p:spPr>
          <a:xfrm>
            <a:off x="8126451" y="5609529"/>
            <a:ext cx="3259014" cy="1248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effectLst>
                  <a:reflection blurRad="6350" stA="55000" endA="300" endPos="45500" dir="5400000" sy="-100000" algn="bl" rotWithShape="0"/>
                </a:effectLst>
                <a:latin typeface="Arial Black" panose="020B0A04020102020204" pitchFamily="34" charset="0"/>
                <a:hlinkClick r:id="rId3" action="ppaction://hlinksldjump"/>
              </a:rPr>
              <a:t>ВІДПОВІДЬ</a:t>
            </a:r>
            <a:endParaRPr lang="ru-RU" sz="2000" b="1" dirty="0">
              <a:solidFill>
                <a:schemeClr val="tx1"/>
              </a:solidFill>
              <a:effectLst>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9142722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929" y="340197"/>
            <a:ext cx="9792929" cy="5810865"/>
          </a:xfrm>
          <a:prstGeom prst="rect">
            <a:avLst/>
          </a:prstGeom>
        </p:spPr>
      </p:pic>
      <p:sp>
        <p:nvSpPr>
          <p:cNvPr id="3" name="Овал 2"/>
          <p:cNvSpPr/>
          <p:nvPr/>
        </p:nvSpPr>
        <p:spPr>
          <a:xfrm>
            <a:off x="3593180" y="1744394"/>
            <a:ext cx="5327935" cy="317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b="1" dirty="0">
                <a:solidFill>
                  <a:prstClr val="black"/>
                </a:solidFill>
                <a:effectLst>
                  <a:reflection blurRad="6350" stA="55000" endA="300" endPos="45500" dir="5400000" sy="-100000" algn="bl" rotWithShape="0"/>
                </a:effectLst>
                <a:latin typeface="Arial Black" panose="020B0A04020102020204" pitchFamily="34" charset="0"/>
              </a:rPr>
              <a:t>Б</a:t>
            </a:r>
            <a:r>
              <a:rPr lang="uk-UA" sz="2800" b="1" dirty="0" smtClean="0">
                <a:solidFill>
                  <a:prstClr val="black"/>
                </a:solidFill>
                <a:effectLst>
                  <a:reflection blurRad="6350" stA="55000" endA="300" endPos="45500" dir="5400000" sy="-100000" algn="bl" rotWithShape="0"/>
                </a:effectLst>
                <a:latin typeface="Arial Black" panose="020B0A04020102020204" pitchFamily="34" charset="0"/>
              </a:rPr>
              <a:t>)</a:t>
            </a:r>
            <a:r>
              <a:rPr lang="uk-UA" sz="2800" b="1" dirty="0">
                <a:solidFill>
                  <a:schemeClr val="tx1"/>
                </a:solidFill>
                <a:effectLst>
                  <a:reflection blurRad="6350" stA="55000" endA="300" endPos="45500" dir="5400000" sy="-100000" algn="bl" rotWithShape="0"/>
                </a:effectLst>
                <a:latin typeface="Arial Black" panose="020B0A04020102020204" pitchFamily="34" charset="0"/>
              </a:rPr>
              <a:t> На житло</a:t>
            </a:r>
            <a:endParaRPr lang="uk-UA" sz="2800" b="1" dirty="0" smtClean="0">
              <a:solidFill>
                <a:schemeClr val="tx1"/>
              </a:solidFill>
              <a:effectLst>
                <a:reflection blurRad="6350" stA="55000" endA="300" endPos="45500" dir="5400000" sy="-100000" algn="bl" rotWithShape="0"/>
              </a:effectLst>
              <a:latin typeface="Arial Black" panose="020B0A04020102020204" pitchFamily="34" charset="0"/>
            </a:endParaRPr>
          </a:p>
          <a:p>
            <a:pPr lvl="0" algn="ctr"/>
            <a:r>
              <a:rPr lang="uk-UA" sz="3200" b="1" dirty="0" smtClean="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Вірна відповідь</a:t>
            </a:r>
            <a:endParaRPr lang="ru-RU" sz="3200" b="1" dirty="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694299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304" y="635441"/>
            <a:ext cx="6207936" cy="6001643"/>
          </a:xfrm>
          <a:prstGeom prst="rect">
            <a:avLst/>
          </a:prstGeom>
          <a:noFill/>
        </p:spPr>
        <p:txBody>
          <a:bodyPr wrap="square" rtlCol="0">
            <a:spAutoFit/>
          </a:bodyPr>
          <a:lstStyle/>
          <a:p>
            <a:pPr algn="just"/>
            <a:r>
              <a:rPr lang="uk-UA" sz="3200" b="1" dirty="0" smtClean="0">
                <a:latin typeface="Monotype Corsiva" panose="03010101010201010101" pitchFamily="66" charset="0"/>
              </a:rPr>
              <a:t>«Міжнародний день захисту дітей» святкується щорічно </a:t>
            </a:r>
            <a:r>
              <a:rPr lang="uk-UA" sz="3200" b="1" dirty="0" smtClean="0">
                <a:latin typeface="Monotype Corsiva" panose="03010101010201010101" pitchFamily="66" charset="0"/>
                <a:hlinkClick r:id="rId2" tooltip="1 червня"/>
              </a:rPr>
              <a:t>1 червня</a:t>
            </a:r>
            <a:r>
              <a:rPr lang="uk-UA" sz="3200" b="1" dirty="0" smtClean="0">
                <a:latin typeface="Monotype Corsiva" panose="03010101010201010101" pitchFamily="66" charset="0"/>
              </a:rPr>
              <a:t>. Був заснований в листопаді 1949 у Парижі рішенням сесії Ради </a:t>
            </a:r>
            <a:r>
              <a:rPr lang="uk-UA" sz="3200" b="1" dirty="0" smtClean="0">
                <a:latin typeface="Monotype Corsiva" panose="03010101010201010101" pitchFamily="66" charset="0"/>
                <a:hlinkClick r:id="rId3" tooltip="Міжнародна демократична федерація жінок (ще не написана)"/>
              </a:rPr>
              <a:t>Міжнародної демократичної федерації жінок</a:t>
            </a:r>
            <a:r>
              <a:rPr lang="uk-UA" sz="3200" b="1" dirty="0" smtClean="0">
                <a:latin typeface="Monotype Corsiva" panose="03010101010201010101" pitchFamily="66" charset="0"/>
              </a:rPr>
              <a:t>. Вперше «Міжнародний день захисту дітей» відзначався в </a:t>
            </a:r>
            <a:r>
              <a:rPr lang="uk-UA" sz="3200" b="1" dirty="0" smtClean="0">
                <a:latin typeface="Monotype Corsiva" panose="03010101010201010101" pitchFamily="66" charset="0"/>
                <a:hlinkClick r:id="rId4" tooltip="1950"/>
              </a:rPr>
              <a:t>1950</a:t>
            </a:r>
            <a:r>
              <a:rPr lang="uk-UA" sz="3200" b="1" dirty="0" smtClean="0">
                <a:latin typeface="Monotype Corsiva" panose="03010101010201010101" pitchFamily="66" charset="0"/>
              </a:rPr>
              <a:t>-му році в 51 країні світу. ООН підтримала цю ініціативу й оголосила захист прав, життя і здоров'я дітей одним з пріоритетних напрямків своєї діяльності.</a:t>
            </a:r>
            <a:endParaRPr lang="uk-UA" sz="3200" b="1" dirty="0">
              <a:latin typeface="Monotype Corsiva" panose="03010101010201010101" pitchFamily="66" charset="0"/>
            </a:endParaRP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1240" y="221225"/>
            <a:ext cx="4641127" cy="24482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5696" y="3002081"/>
            <a:ext cx="3934992" cy="3192242"/>
          </a:xfrm>
          <a:prstGeom prst="rect">
            <a:avLst/>
          </a:prstGeom>
          <a:ln>
            <a:noFill/>
          </a:ln>
          <a:effectLst>
            <a:softEdge rad="112500"/>
          </a:effectLst>
        </p:spPr>
      </p:pic>
    </p:spTree>
    <p:extLst>
      <p:ext uri="{BB962C8B-B14F-4D97-AF65-F5344CB8AC3E}">
        <p14:creationId xmlns:p14="http://schemas.microsoft.com/office/powerpoint/2010/main" val="424725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1555" y="0"/>
            <a:ext cx="4862228" cy="1015663"/>
          </a:xfrm>
          <a:prstGeom prst="rect">
            <a:avLst/>
          </a:prstGeom>
        </p:spPr>
        <p:txBody>
          <a:bodyPr wrap="none">
            <a:spAutoFit/>
          </a:bodyPr>
          <a:lstStyle/>
          <a:p>
            <a:pPr lvl="0"/>
            <a:r>
              <a:rPr lang="uk-UA" sz="6000" b="1" dirty="0">
                <a:effectLst>
                  <a:reflection blurRad="6350" stA="55000" endA="300" endPos="45500" dir="5400000" sy="-100000" algn="bl" rotWithShape="0"/>
                </a:effectLst>
                <a:latin typeface="Monotype Corsiva" panose="03010101010201010101" pitchFamily="66" charset="0"/>
              </a:rPr>
              <a:t>Запитання № </a:t>
            </a:r>
            <a:r>
              <a:rPr lang="uk-UA" sz="6000" b="1" dirty="0" smtClean="0">
                <a:effectLst>
                  <a:reflection blurRad="6350" stA="55000" endA="300" endPos="45500" dir="5400000" sy="-100000" algn="bl" rotWithShape="0"/>
                </a:effectLst>
                <a:latin typeface="Monotype Corsiva" panose="03010101010201010101" pitchFamily="66" charset="0"/>
              </a:rPr>
              <a:t>7</a:t>
            </a:r>
            <a:endParaRPr lang="ru-RU" sz="6000" b="1" dirty="0">
              <a:effectLst>
                <a:reflection blurRad="6350" stA="55000" endA="300" endPos="45500" dir="5400000" sy="-100000" algn="bl" rotWithShape="0"/>
              </a:effectLst>
              <a:latin typeface="Monotype Corsiva" panose="03010101010201010101" pitchFamily="66" charset="0"/>
            </a:endParaRPr>
          </a:p>
        </p:txBody>
      </p:sp>
      <p:sp>
        <p:nvSpPr>
          <p:cNvPr id="3" name="TextBox 2"/>
          <p:cNvSpPr txBox="1"/>
          <p:nvPr/>
        </p:nvSpPr>
        <p:spPr>
          <a:xfrm>
            <a:off x="1582327" y="891131"/>
            <a:ext cx="8921032" cy="646331"/>
          </a:xfrm>
          <a:prstGeom prst="rect">
            <a:avLst/>
          </a:prstGeom>
          <a:noFill/>
        </p:spPr>
        <p:txBody>
          <a:bodyPr wrap="none" rtlCol="0">
            <a:spAutoFit/>
          </a:bodyPr>
          <a:lstStyle/>
          <a:p>
            <a:pPr algn="just"/>
            <a:r>
              <a:rPr lang="uk-UA" sz="3600" b="1" dirty="0" smtClean="0">
                <a:effectLst>
                  <a:reflection blurRad="6350" stA="55000" endA="300" endPos="45500" dir="5400000" sy="-100000" algn="bl" rotWithShape="0"/>
                </a:effectLst>
                <a:latin typeface="Monotype Corsiva" panose="03010101010201010101" pitchFamily="66" charset="0"/>
              </a:rPr>
              <a:t>На даній картинці зображено права дитини на….</a:t>
            </a:r>
            <a:endParaRPr lang="ru-RU" sz="3600" b="1" dirty="0">
              <a:effectLst>
                <a:reflection blurRad="6350" stA="55000" endA="300" endPos="45500" dir="5400000" sy="-100000" algn="bl" rotWithShape="0"/>
              </a:effectLst>
              <a:latin typeface="Monotype Corsiva" panose="03010101010201010101" pitchFamily="66" charset="0"/>
            </a:endParaRPr>
          </a:p>
        </p:txBody>
      </p:sp>
      <p:pic>
        <p:nvPicPr>
          <p:cNvPr id="4" name="Рисунок 3" descr="https://fs01.vseosvita.ua/0100fxn8-3aef-236x337.jpg"/>
          <p:cNvPicPr/>
          <p:nvPr/>
        </p:nvPicPr>
        <p:blipFill>
          <a:blip r:embed="rId2">
            <a:extLst>
              <a:ext uri="{28A0092B-C50C-407E-A947-70E740481C1C}">
                <a14:useLocalDpi xmlns:a14="http://schemas.microsoft.com/office/drawing/2010/main" val="0"/>
              </a:ext>
            </a:extLst>
          </a:blip>
          <a:srcRect/>
          <a:stretch>
            <a:fillRect/>
          </a:stretch>
        </p:blipFill>
        <p:spPr bwMode="auto">
          <a:xfrm>
            <a:off x="1484718" y="1614895"/>
            <a:ext cx="4597951" cy="4900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Овал 4"/>
          <p:cNvSpPr/>
          <p:nvPr/>
        </p:nvSpPr>
        <p:spPr>
          <a:xfrm>
            <a:off x="6831469" y="1715075"/>
            <a:ext cx="3671890"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effectLst>
                  <a:reflection blurRad="6350" stA="55000" endA="300" endPos="45500" dir="5400000" sy="-100000" algn="bl" rotWithShape="0"/>
                </a:effectLst>
                <a:latin typeface="Arial Black" panose="020B0A04020102020204" pitchFamily="34" charset="0"/>
              </a:rPr>
              <a:t>А) На освіту</a:t>
            </a:r>
            <a:endParaRPr lang="ru-RU" sz="24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6" name="Овал 5"/>
          <p:cNvSpPr/>
          <p:nvPr/>
        </p:nvSpPr>
        <p:spPr>
          <a:xfrm>
            <a:off x="6831469" y="3168468"/>
            <a:ext cx="3671890"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effectLst>
                  <a:reflection blurRad="6350" stA="55000" endA="300" endPos="45500" dir="5400000" sy="-100000" algn="bl" rotWithShape="0"/>
                </a:effectLst>
                <a:latin typeface="Arial Black" panose="020B0A04020102020204" pitchFamily="34" charset="0"/>
              </a:rPr>
              <a:t>Б) На вільний час, розваги</a:t>
            </a:r>
            <a:endParaRPr lang="ru-RU" sz="24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7" name="Овал 6"/>
          <p:cNvSpPr/>
          <p:nvPr/>
        </p:nvSpPr>
        <p:spPr>
          <a:xfrm>
            <a:off x="6831469" y="4601262"/>
            <a:ext cx="3671890" cy="143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effectLst>
                  <a:reflection blurRad="6350" stA="55000" endA="300" endPos="45500" dir="5400000" sy="-100000" algn="bl" rotWithShape="0"/>
                </a:effectLst>
                <a:latin typeface="Arial Black" panose="020B0A04020102020204" pitchFamily="34" charset="0"/>
              </a:rPr>
              <a:t>В) На життя</a:t>
            </a:r>
            <a:endParaRPr lang="ru-RU" sz="2400" b="1" dirty="0">
              <a:solidFill>
                <a:schemeClr val="tx1"/>
              </a:solidFill>
              <a:effectLst>
                <a:reflection blurRad="6350" stA="55000" endA="300" endPos="45500" dir="5400000" sy="-100000" algn="bl" rotWithShape="0"/>
              </a:effectLst>
              <a:latin typeface="Arial Black" panose="020B0A04020102020204" pitchFamily="34" charset="0"/>
            </a:endParaRPr>
          </a:p>
        </p:txBody>
      </p:sp>
      <p:sp>
        <p:nvSpPr>
          <p:cNvPr id="8" name="Стрелка вправо 7"/>
          <p:cNvSpPr/>
          <p:nvPr/>
        </p:nvSpPr>
        <p:spPr>
          <a:xfrm>
            <a:off x="9527458" y="5681226"/>
            <a:ext cx="2364756" cy="1148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effectLst>
                  <a:reflection blurRad="6350" stA="55000" endA="300" endPos="45500" dir="5400000" sy="-100000" algn="bl" rotWithShape="0"/>
                </a:effectLst>
                <a:latin typeface="Arial Black" panose="020B0A04020102020204" pitchFamily="34" charset="0"/>
                <a:hlinkClick r:id="rId3" action="ppaction://hlinksldjump"/>
              </a:rPr>
              <a:t>ВІДПОВІДЬ</a:t>
            </a:r>
            <a:endParaRPr lang="ru-RU" sz="2000" b="1" dirty="0">
              <a:solidFill>
                <a:schemeClr val="tx1"/>
              </a:solidFill>
              <a:effectLst>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9269720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4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ppt_w</p:attrName>
                                        </p:attrNameLst>
                                      </p:cBhvr>
                                      <p:tavLst>
                                        <p:tav tm="0" fmla="#ppt_w*sin(2.5*pi*$)">
                                          <p:val>
                                            <p:fltVal val="0"/>
                                          </p:val>
                                        </p:tav>
                                        <p:tav tm="100000">
                                          <p:val>
                                            <p:fltVal val="1"/>
                                          </p:val>
                                        </p:tav>
                                      </p:tavLst>
                                    </p:anim>
                                    <p:anim calcmode="lin" valueType="num">
                                      <p:cBhvr>
                                        <p:cTn id="32" dur="2000" fill="hold"/>
                                        <p:tgtEl>
                                          <p:spTgt spid="6"/>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anim calcmode="lin" valueType="num">
                                      <p:cBhvr>
                                        <p:cTn id="41" dur="2000" fill="hold"/>
                                        <p:tgtEl>
                                          <p:spTgt spid="8"/>
                                        </p:tgtEl>
                                        <p:attrNameLst>
                                          <p:attrName>ppt_w</p:attrName>
                                        </p:attrNameLst>
                                      </p:cBhvr>
                                      <p:tavLst>
                                        <p:tav tm="0" fmla="#ppt_w*sin(2.5*pi*$)">
                                          <p:val>
                                            <p:fltVal val="0"/>
                                          </p:val>
                                        </p:tav>
                                        <p:tav tm="100000">
                                          <p:val>
                                            <p:fltVal val="1"/>
                                          </p:val>
                                        </p:tav>
                                      </p:tavLst>
                                    </p:anim>
                                    <p:anim calcmode="lin" valueType="num">
                                      <p:cBhvr>
                                        <p:cTn id="4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684" y="428688"/>
            <a:ext cx="9792929" cy="5810865"/>
          </a:xfrm>
          <a:prstGeom prst="rect">
            <a:avLst/>
          </a:prstGeom>
        </p:spPr>
      </p:pic>
      <p:sp>
        <p:nvSpPr>
          <p:cNvPr id="3" name="Овал 2"/>
          <p:cNvSpPr/>
          <p:nvPr/>
        </p:nvSpPr>
        <p:spPr>
          <a:xfrm>
            <a:off x="3593180" y="1744394"/>
            <a:ext cx="5327935" cy="317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800" b="1" dirty="0">
                <a:solidFill>
                  <a:prstClr val="black"/>
                </a:solidFill>
                <a:effectLst>
                  <a:reflection blurRad="6350" stA="55000" endA="300" endPos="45500" dir="5400000" sy="-100000" algn="bl" rotWithShape="0"/>
                </a:effectLst>
                <a:latin typeface="Arial Black" panose="020B0A04020102020204" pitchFamily="34" charset="0"/>
              </a:rPr>
              <a:t>Б</a:t>
            </a:r>
            <a:r>
              <a:rPr lang="uk-UA" sz="2800" b="1" dirty="0" smtClean="0">
                <a:solidFill>
                  <a:prstClr val="black"/>
                </a:solidFill>
                <a:effectLst>
                  <a:reflection blurRad="6350" stA="55000" endA="300" endPos="45500" dir="5400000" sy="-100000" algn="bl" rotWithShape="0"/>
                </a:effectLst>
                <a:latin typeface="Arial Black" panose="020B0A04020102020204" pitchFamily="34" charset="0"/>
              </a:rPr>
              <a:t>)</a:t>
            </a:r>
            <a:r>
              <a:rPr lang="uk-UA" sz="2800" b="1" dirty="0">
                <a:solidFill>
                  <a:schemeClr val="tx1"/>
                </a:solidFill>
                <a:effectLst>
                  <a:reflection blurRad="6350" stA="55000" endA="300" endPos="45500" dir="5400000" sy="-100000" algn="bl" rotWithShape="0"/>
                </a:effectLst>
                <a:latin typeface="Arial Black" panose="020B0A04020102020204" pitchFamily="34" charset="0"/>
              </a:rPr>
              <a:t> На вільний час, розваги</a:t>
            </a:r>
            <a:endParaRPr lang="uk-UA" sz="2800" b="1" dirty="0" smtClean="0">
              <a:solidFill>
                <a:schemeClr val="tx1"/>
              </a:solidFill>
              <a:effectLst>
                <a:reflection blurRad="6350" stA="55000" endA="300" endPos="45500" dir="5400000" sy="-100000" algn="bl" rotWithShape="0"/>
              </a:effectLst>
              <a:latin typeface="Arial Black" panose="020B0A04020102020204" pitchFamily="34" charset="0"/>
            </a:endParaRPr>
          </a:p>
          <a:p>
            <a:pPr lvl="0" algn="ctr"/>
            <a:r>
              <a:rPr lang="uk-UA" sz="3200" b="1" dirty="0" smtClean="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rPr>
              <a:t>Вірна відповідь</a:t>
            </a:r>
            <a:endParaRPr lang="ru-RU" sz="3200" b="1" dirty="0">
              <a:solidFill>
                <a:schemeClr val="accent5">
                  <a:lumMod val="60000"/>
                  <a:lumOff val="40000"/>
                </a:schemeClr>
              </a:solidFill>
              <a:effectLst>
                <a:reflection blurRad="6350" stA="55000" endA="300" endPos="45500" dir="5400000" sy="-100000" algn="bl" rotWithShape="0"/>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28808241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4132" y="550217"/>
            <a:ext cx="6096000" cy="6186309"/>
          </a:xfrm>
          <a:prstGeom prst="rect">
            <a:avLst/>
          </a:prstGeom>
        </p:spPr>
        <p:txBody>
          <a:bodyPr>
            <a:spAutoFit/>
          </a:bodyPr>
          <a:lstStyle/>
          <a:p>
            <a:pPr algn="just"/>
            <a:r>
              <a:rPr lang="uk-UA" sz="3600" b="1" dirty="0" smtClean="0">
                <a:effectLst>
                  <a:reflection blurRad="6350" stA="55000" endA="300" endPos="45500" dir="5400000" sy="-100000" algn="bl" rotWithShape="0"/>
                </a:effectLst>
                <a:latin typeface="Monotype Corsiva" panose="03010101010201010101" pitchFamily="66" charset="0"/>
              </a:rPr>
              <a:t>У Міжнародного дня дітей є прапор. На зеленому тлі, який символізує зростання та гармонію, навколо знаку Землі, розміщені фігурки - червона, жовта, синя, біла і чорна. Ці людські фігурки символізують різноманітність і терпимість. Знак Землі, розміщений в центрі, - це символ нашого загального дому.</a:t>
            </a:r>
            <a:endParaRPr lang="uk-UA" sz="36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371" y="1128581"/>
            <a:ext cx="5406365" cy="3892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2550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2503" y="634547"/>
            <a:ext cx="6096000" cy="5632311"/>
          </a:xfrm>
          <a:prstGeom prst="rect">
            <a:avLst/>
          </a:prstGeom>
        </p:spPr>
        <p:txBody>
          <a:bodyPr>
            <a:spAutoFit/>
          </a:bodyPr>
          <a:lstStyle/>
          <a:p>
            <a:pPr algn="just"/>
            <a:r>
              <a:rPr lang="uk-UA" sz="3600" b="1" dirty="0" smtClean="0">
                <a:effectLst>
                  <a:reflection blurRad="6350" stA="55000" endA="300" endPos="45500" dir="5400000" sy="-100000" algn="bl" rotWithShape="0"/>
                </a:effectLst>
                <a:latin typeface="Monotype Corsiva" panose="03010101010201010101" pitchFamily="66" charset="0"/>
              </a:rPr>
              <a:t>День захисту дітей – це не тільки веселе свято для самих дітей, це і нагадування суспільству про необхідність захищати права малечі, щоб усі діти росли щасливими, вчилися, займалися улюбленою справою і в майбутньому стали хорошими батьками і громадянами своєї країни.</a:t>
            </a:r>
            <a:endParaRPr lang="uk-UA" sz="3600" b="1" dirty="0">
              <a:effectLst>
                <a:reflection blurRad="6350" stA="55000" endA="300" endPos="45500" dir="5400000" sy="-100000" algn="bl" rotWithShape="0"/>
              </a:effectLst>
              <a:latin typeface="Monotype Corsiva" panose="03010101010201010101"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742" y="259171"/>
            <a:ext cx="4970207" cy="27575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742" y="3016728"/>
            <a:ext cx="4970207" cy="31951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78605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0723" y="353650"/>
            <a:ext cx="9778639" cy="1323439"/>
          </a:xfrm>
          <a:prstGeom prst="rect">
            <a:avLst/>
          </a:prstGeom>
        </p:spPr>
        <p:txBody>
          <a:bodyPr wrap="none">
            <a:spAutoFit/>
          </a:bodyPr>
          <a:lstStyle/>
          <a:p>
            <a:r>
              <a:rPr lang="uk-UA" sz="8000" b="1" dirty="0">
                <a:solidFill>
                  <a:schemeClr val="bg2">
                    <a:lumMod val="50000"/>
                  </a:schemeClr>
                </a:solidFill>
                <a:effectLst>
                  <a:reflection blurRad="6350" stA="55000" endA="300" endPos="45500" dir="5400000" sy="-100000" algn="bl" rotWithShape="0"/>
                </a:effectLst>
                <a:latin typeface="Monotype Corsiva" panose="03010101010201010101" pitchFamily="66" charset="0"/>
              </a:rPr>
              <a:t>Декларація прав дитини</a:t>
            </a:r>
            <a:endParaRPr lang="uk-UA" sz="8000" b="1" i="0" dirty="0">
              <a:solidFill>
                <a:schemeClr val="bg2">
                  <a:lumMod val="50000"/>
                </a:schemeClr>
              </a:solidFill>
              <a:effectLst>
                <a:reflection blurRad="6350" stA="55000" endA="300" endPos="45500" dir="5400000" sy="-100000" algn="bl" rotWithShape="0"/>
              </a:effectLst>
              <a:latin typeface="Monotype Corsiva" panose="03010101010201010101" pitchFamily="66"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03" y="1501203"/>
            <a:ext cx="4159045" cy="3167991"/>
          </a:xfrm>
          <a:prstGeom prst="ellipse">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903" y="1501202"/>
            <a:ext cx="3905097" cy="3167991"/>
          </a:xfrm>
          <a:prstGeom prst="ellipse">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515" y="4493308"/>
            <a:ext cx="4955053" cy="2416008"/>
          </a:xfrm>
          <a:prstGeom prst="ellipse">
            <a:avLst/>
          </a:prstGeom>
          <a:ln>
            <a:noFill/>
          </a:ln>
          <a:effectLst>
            <a:softEdge rad="1125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042" y="1551348"/>
            <a:ext cx="4572000" cy="3038475"/>
          </a:xfrm>
          <a:prstGeom prst="ellipse">
            <a:avLst/>
          </a:prstGeom>
          <a:ln>
            <a:noFill/>
          </a:ln>
          <a:effectLst>
            <a:softEdge rad="112500"/>
          </a:effec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81332"/>
            <a:ext cx="3884042" cy="2229237"/>
          </a:xfrm>
          <a:prstGeom prst="ellipse">
            <a:avLst/>
          </a:prstGeom>
          <a:ln>
            <a:noFill/>
          </a:ln>
          <a:effectLst>
            <a:softEdge rad="112500"/>
          </a:effectLst>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1805" y="4646090"/>
            <a:ext cx="3735958" cy="2099720"/>
          </a:xfrm>
          <a:prstGeom prst="ellipse">
            <a:avLst/>
          </a:prstGeom>
          <a:ln>
            <a:noFill/>
          </a:ln>
          <a:effectLst>
            <a:softEdge rad="112500"/>
          </a:effectLst>
        </p:spPr>
      </p:pic>
    </p:spTree>
    <p:extLst>
      <p:ext uri="{BB962C8B-B14F-4D97-AF65-F5344CB8AC3E}">
        <p14:creationId xmlns:p14="http://schemas.microsoft.com/office/powerpoint/2010/main" val="19654489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26"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par>
                                <p:cTn id="58" presetID="45"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ppt_w</p:attrName>
                                        </p:attrNameLst>
                                      </p:cBhvr>
                                      <p:tavLst>
                                        <p:tav tm="0" fmla="#ppt_w*sin(2.5*pi*$)">
                                          <p:val>
                                            <p:fltVal val="0"/>
                                          </p:val>
                                        </p:tav>
                                        <p:tav tm="100000">
                                          <p:val>
                                            <p:fltVal val="1"/>
                                          </p:val>
                                        </p:tav>
                                      </p:tavLst>
                                    </p:anim>
                                    <p:anim calcmode="lin" valueType="num">
                                      <p:cBhvr>
                                        <p:cTn id="62" dur="2000" fill="hold"/>
                                        <p:tgtEl>
                                          <p:spTgt spid="10"/>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2000"/>
                                        <p:tgtEl>
                                          <p:spTgt spid="6"/>
                                        </p:tgtEl>
                                      </p:cBhvr>
                                    </p:animEffect>
                                    <p:anim calcmode="lin" valueType="num">
                                      <p:cBhvr>
                                        <p:cTn id="66" dur="2000" fill="hold"/>
                                        <p:tgtEl>
                                          <p:spTgt spid="6"/>
                                        </p:tgtEl>
                                        <p:attrNameLst>
                                          <p:attrName>ppt_w</p:attrName>
                                        </p:attrNameLst>
                                      </p:cBhvr>
                                      <p:tavLst>
                                        <p:tav tm="0" fmla="#ppt_w*sin(2.5*pi*$)">
                                          <p:val>
                                            <p:fltVal val="0"/>
                                          </p:val>
                                        </p:tav>
                                        <p:tav tm="100000">
                                          <p:val>
                                            <p:fltVal val="1"/>
                                          </p:val>
                                        </p:tav>
                                      </p:tavLst>
                                    </p:anim>
                                    <p:anim calcmode="lin" valueType="num">
                                      <p:cBhvr>
                                        <p:cTn id="67" dur="2000" fill="hold"/>
                                        <p:tgtEl>
                                          <p:spTgt spid="6"/>
                                        </p:tgtEl>
                                        <p:attrNameLst>
                                          <p:attrName>ppt_h</p:attrName>
                                        </p:attrNameLst>
                                      </p:cBhvr>
                                      <p:tavLst>
                                        <p:tav tm="0">
                                          <p:val>
                                            <p:strVal val="#ppt_h"/>
                                          </p:val>
                                        </p:tav>
                                        <p:tav tm="100000">
                                          <p:val>
                                            <p:strVal val="#ppt_h"/>
                                          </p:val>
                                        </p:tav>
                                      </p:tavLst>
                                    </p:anim>
                                  </p:childTnLst>
                                </p:cTn>
                              </p:par>
                              <p:par>
                                <p:cTn id="68" presetID="45"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000"/>
                                        <p:tgtEl>
                                          <p:spTgt spid="11"/>
                                        </p:tgtEl>
                                      </p:cBhvr>
                                    </p:animEffect>
                                    <p:anim calcmode="lin" valueType="num">
                                      <p:cBhvr>
                                        <p:cTn id="71" dur="2000" fill="hold"/>
                                        <p:tgtEl>
                                          <p:spTgt spid="11"/>
                                        </p:tgtEl>
                                        <p:attrNameLst>
                                          <p:attrName>ppt_w</p:attrName>
                                        </p:attrNameLst>
                                      </p:cBhvr>
                                      <p:tavLst>
                                        <p:tav tm="0" fmla="#ppt_w*sin(2.5*pi*$)">
                                          <p:val>
                                            <p:fltVal val="0"/>
                                          </p:val>
                                        </p:tav>
                                        <p:tav tm="100000">
                                          <p:val>
                                            <p:fltVal val="1"/>
                                          </p:val>
                                        </p:tav>
                                      </p:tavLst>
                                    </p:anim>
                                    <p:anim calcmode="lin" valueType="num">
                                      <p:cBhvr>
                                        <p:cTn id="7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8787" y="324464"/>
            <a:ext cx="6537227" cy="5693866"/>
          </a:xfrm>
          <a:prstGeom prst="rect">
            <a:avLst/>
          </a:prstGeom>
        </p:spPr>
        <p:txBody>
          <a:bodyPr wrap="square">
            <a:spAutoFit/>
          </a:bodyPr>
          <a:lstStyle/>
          <a:p>
            <a:pPr algn="ctr"/>
            <a:r>
              <a:rPr lang="ru-RU" sz="4400" b="1" dirty="0">
                <a:solidFill>
                  <a:schemeClr val="bg2"/>
                </a:solidFill>
                <a:effectLst>
                  <a:reflection blurRad="6350" stA="55000" endA="300" endPos="45500" dir="5400000" sy="-100000" algn="bl" rotWithShape="0"/>
                </a:effectLst>
                <a:latin typeface="Monotype Corsiva" panose="03010101010201010101" pitchFamily="66" charset="0"/>
              </a:rPr>
              <a:t>Принцип 1. </a:t>
            </a:r>
            <a:endParaRPr lang="ru-RU" sz="4400" b="1" dirty="0" smtClean="0">
              <a:solidFill>
                <a:schemeClr val="bg2"/>
              </a:solidFill>
              <a:effectLst>
                <a:reflection blurRad="6350" stA="55000" endA="300" endPos="45500" dir="5400000" sy="-100000" algn="bl" rotWithShape="0"/>
              </a:effectLst>
              <a:latin typeface="Monotype Corsiva" panose="03010101010201010101" pitchFamily="66" charset="0"/>
            </a:endParaRP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Дитині повинні належати всі зазначені в цій Декларації права. Ці права мають визнаватися за всіма дітьми без будь-яких винятків і без відмінностей чи дискримінацій за ознакою раси, кольору шкіри, статі, мови, релігії, політичних або інших переконань, національного чи соціального походження, майнового стану, народження або іншої обставини, що стосується самої дитини чи її сім'ї</a:t>
            </a:r>
            <a:r>
              <a:rPr lang="uk-UA" b="1" dirty="0" smtClean="0">
                <a:effectLst>
                  <a:reflection blurRad="6350" stA="55000" endA="300" endPos="45500" dir="5400000" sy="-100000" algn="bl" rotWithShape="0"/>
                </a:effectLst>
                <a:latin typeface="Arial" panose="020B0604020202020204" pitchFamily="34" charset="0"/>
              </a:rPr>
              <a:t>.</a:t>
            </a:r>
            <a:endParaRPr lang="uk-UA" b="1" dirty="0">
              <a:effectLst>
                <a:reflection blurRad="6350" stA="55000" endA="300" endPos="45500" dir="5400000" sy="-100000" algn="bl" rotWithShape="0"/>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71055" y="2808911"/>
            <a:ext cx="5819326" cy="1920356"/>
          </a:xfrm>
          <a:prstGeom prst="rect">
            <a:avLst/>
          </a:prstGeom>
          <a:ln>
            <a:noFill/>
          </a:ln>
          <a:effectLst>
            <a:softEdge rad="112500"/>
          </a:effectLst>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186529" y="2808910"/>
            <a:ext cx="5819326" cy="1920356"/>
          </a:xfrm>
          <a:prstGeom prst="rect">
            <a:avLst/>
          </a:prstGeom>
          <a:ln>
            <a:noFill/>
          </a:ln>
          <a:effectLst>
            <a:softEdge rad="112500"/>
          </a:effectLst>
        </p:spPr>
      </p:pic>
    </p:spTree>
    <p:extLst>
      <p:ext uri="{BB962C8B-B14F-4D97-AF65-F5344CB8AC3E}">
        <p14:creationId xmlns:p14="http://schemas.microsoft.com/office/powerpoint/2010/main" val="64453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6260" y="0"/>
            <a:ext cx="6443505" cy="6678751"/>
          </a:xfrm>
          <a:prstGeom prst="rect">
            <a:avLst/>
          </a:prstGeom>
        </p:spPr>
        <p:txBody>
          <a:bodyPr wrap="square">
            <a:spAutoFit/>
          </a:bodyPr>
          <a:lstStyle/>
          <a:p>
            <a:pPr algn="ctr"/>
            <a:r>
              <a:rPr lang="ru-RU" sz="4400" b="1" dirty="0">
                <a:solidFill>
                  <a:schemeClr val="bg2"/>
                </a:solidFill>
                <a:effectLst>
                  <a:reflection blurRad="6350" stA="55000" endA="300" endPos="45500" dir="5400000" sy="-100000" algn="bl" rotWithShape="0"/>
                </a:effectLst>
                <a:latin typeface="Monotype Corsiva" panose="03010101010201010101" pitchFamily="66" charset="0"/>
              </a:rPr>
              <a:t>Принцип 2. </a:t>
            </a:r>
            <a:endParaRPr lang="ru-RU" sz="4400" b="1" dirty="0" smtClean="0">
              <a:solidFill>
                <a:schemeClr val="bg2"/>
              </a:solidFill>
              <a:effectLst>
                <a:reflection blurRad="6350" stA="55000" endA="300" endPos="45500" dir="5400000" sy="-100000" algn="bl" rotWithShape="0"/>
              </a:effectLst>
              <a:latin typeface="Monotype Corsiva" panose="03010101010201010101" pitchFamily="66" charset="0"/>
            </a:endParaRP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Дитині законом або іншими засобами повинен бути забезпечений спеціальний захист і надані можливості та сприятливі умови, які дозволили б їй розвиватися фізично, розумово, морально, духовно та у соціальному відношенні здоровим і нормальним шляхом і в умовах свободи та гідності. При виданні з цією метою законів головним міркуванням має бути найкраще забезпечення інтересів дитини.</a:t>
            </a:r>
            <a:endParaRPr lang="uk-UA" sz="3200" b="1" dirty="0">
              <a:effectLst>
                <a:reflection blurRad="6350" stA="55000" endA="300" endPos="45500" dir="5400000" sy="-100000" algn="bl" rotWithShape="0"/>
              </a:effectLst>
              <a:latin typeface="Monotype Corsiva" panose="03010101010201010101"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62505" y="2503713"/>
            <a:ext cx="5226961" cy="2210569"/>
          </a:xfrm>
          <a:prstGeom prst="rect">
            <a:avLst/>
          </a:prstGeom>
          <a:ln>
            <a:noFill/>
          </a:ln>
          <a:effectLst>
            <a:softEdge rad="112500"/>
          </a:effectLst>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691570" y="2503713"/>
            <a:ext cx="5226960" cy="2210568"/>
          </a:xfrm>
          <a:prstGeom prst="rect">
            <a:avLst/>
          </a:prstGeom>
          <a:ln>
            <a:noFill/>
          </a:ln>
          <a:effectLst>
            <a:softEdge rad="112500"/>
          </a:effectLst>
        </p:spPr>
      </p:pic>
    </p:spTree>
    <p:extLst>
      <p:ext uri="{BB962C8B-B14F-4D97-AF65-F5344CB8AC3E}">
        <p14:creationId xmlns:p14="http://schemas.microsoft.com/office/powerpoint/2010/main" val="3758996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5911" y="141410"/>
            <a:ext cx="11366090" cy="1508105"/>
          </a:xfrm>
          <a:prstGeom prst="rect">
            <a:avLst/>
          </a:prstGeom>
        </p:spPr>
        <p:txBody>
          <a:bodyPr wrap="square">
            <a:spAutoFit/>
          </a:bodyPr>
          <a:lstStyle/>
          <a:p>
            <a:pPr algn="ctr"/>
            <a:r>
              <a:rPr lang="uk-UA" sz="6000" b="1" dirty="0" smtClean="0">
                <a:solidFill>
                  <a:schemeClr val="bg2"/>
                </a:solidFill>
                <a:effectLst>
                  <a:reflection blurRad="6350" stA="55000" endA="300" endPos="45500" dir="5400000" sy="-100000" algn="bl" rotWithShape="0"/>
                </a:effectLst>
                <a:latin typeface="Monotype Corsiva" panose="03010101010201010101" pitchFamily="66" charset="0"/>
              </a:rPr>
              <a:t>Принцип 3. </a:t>
            </a:r>
          </a:p>
          <a:p>
            <a:pPr algn="just"/>
            <a:r>
              <a:rPr lang="uk-UA" sz="3200" b="1" dirty="0" smtClean="0">
                <a:effectLst>
                  <a:reflection blurRad="6350" stA="55000" endA="300" endPos="45500" dir="5400000" sy="-100000" algn="bl" rotWithShape="0"/>
                </a:effectLst>
                <a:latin typeface="Monotype Corsiva" panose="03010101010201010101" pitchFamily="66" charset="0"/>
              </a:rPr>
              <a:t>Дитині має належати від її народження право на ім'я і громадянство.</a:t>
            </a:r>
            <a:endParaRPr lang="uk-UA" sz="3200" b="1" dirty="0">
              <a:effectLst>
                <a:reflection blurRad="6350" stA="55000" endA="300" endPos="45500" dir="5400000" sy="-100000" algn="bl" rotWithShape="0"/>
              </a:effectLst>
              <a:latin typeface="Monotype Corsiva" panose="03010101010201010101"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416" y="4235550"/>
            <a:ext cx="4470605" cy="25311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415" y="1649515"/>
            <a:ext cx="4470605" cy="25035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03" y="2076933"/>
            <a:ext cx="4023891" cy="32472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6413" y="2076933"/>
            <a:ext cx="3893574" cy="32007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54774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4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Капля">
  <a:themeElements>
    <a:clrScheme name="Другая 11">
      <a:dk1>
        <a:sysClr val="windowText" lastClr="000000"/>
      </a:dk1>
      <a:lt1>
        <a:sysClr val="window" lastClr="FFFFFF"/>
      </a:lt1>
      <a:dk2>
        <a:srgbClr val="7030A0"/>
      </a:dk2>
      <a:lt2>
        <a:srgbClr val="D1114C"/>
      </a:lt2>
      <a:accent1>
        <a:srgbClr val="E73AF4"/>
      </a:accent1>
      <a:accent2>
        <a:srgbClr val="FCA03D"/>
      </a:accent2>
      <a:accent3>
        <a:srgbClr val="EF3F75"/>
      </a:accent3>
      <a:accent4>
        <a:srgbClr val="C2935B"/>
      </a:accent4>
      <a:accent5>
        <a:srgbClr val="00B050"/>
      </a:accent5>
      <a:accent6>
        <a:srgbClr val="FFFF00"/>
      </a:accent6>
      <a:hlink>
        <a:srgbClr val="7030A0"/>
      </a:hlink>
      <a:folHlink>
        <a:srgbClr val="FFFFFF"/>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лочное стекло">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720</TotalTime>
  <Words>999</Words>
  <Application>Microsoft Office PowerPoint</Application>
  <PresentationFormat>Широкий екран</PresentationFormat>
  <Paragraphs>98</Paragraphs>
  <Slides>31</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31</vt:i4>
      </vt:variant>
    </vt:vector>
  </HeadingPairs>
  <TitlesOfParts>
    <vt:vector size="39" baseType="lpstr">
      <vt:lpstr>Aharoni</vt:lpstr>
      <vt:lpstr>Arial</vt:lpstr>
      <vt:lpstr>Arial Black</vt:lpstr>
      <vt:lpstr>Calibri</vt:lpstr>
      <vt:lpstr>Monotype Corsiva</vt:lpstr>
      <vt:lpstr>Times New Roman</vt:lpstr>
      <vt:lpstr>Tw Cen MT</vt:lpstr>
      <vt:lpstr>Капля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Виктория</dc:creator>
  <cp:lastModifiedBy>RePack by Diakov</cp:lastModifiedBy>
  <cp:revision>146</cp:revision>
  <dcterms:created xsi:type="dcterms:W3CDTF">2020-05-27T07:07:29Z</dcterms:created>
  <dcterms:modified xsi:type="dcterms:W3CDTF">2022-05-29T10:51:56Z</dcterms:modified>
</cp:coreProperties>
</file>