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1" r:id="rId6"/>
    <p:sldId id="269" r:id="rId7"/>
    <p:sldId id="282" r:id="rId8"/>
    <p:sldId id="283" r:id="rId9"/>
    <p:sldId id="284" r:id="rId10"/>
    <p:sldId id="285" r:id="rId11"/>
    <p:sldId id="268" r:id="rId12"/>
    <p:sldId id="286" r:id="rId13"/>
    <p:sldId id="287" r:id="rId14"/>
    <p:sldId id="288" r:id="rId15"/>
    <p:sldId id="270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2a3a5740f4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052" y="0"/>
            <a:ext cx="91810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61B2-A24C-4C79-9407-4705C95B1B93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5318-BD64-4B2C-9302-2365869E89D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95936" y="2130425"/>
            <a:ext cx="4462264" cy="1470025"/>
          </a:xfrm>
        </p:spPr>
        <p:txBody>
          <a:bodyPr>
            <a:normAutofit fontScale="90000"/>
          </a:bodyPr>
          <a:lstStyle/>
          <a:p>
            <a:r>
              <a:rPr lang="ru-RU" sz="5300" dirty="0" err="1" smtClean="0">
                <a:solidFill>
                  <a:srgbClr val="00B050"/>
                </a:solidFill>
              </a:rPr>
              <a:t>Великдень</a:t>
            </a:r>
            <a:r>
              <a:rPr lang="ru-RU" sz="5300" dirty="0">
                <a:solidFill>
                  <a:srgbClr val="00B050"/>
                </a:solidFill>
              </a:rPr>
              <a:t> </a:t>
            </a:r>
            <a:r>
              <a:rPr lang="ru-RU" sz="5300" dirty="0" smtClean="0">
                <a:solidFill>
                  <a:srgbClr val="00B050"/>
                </a:solidFill>
              </a:rPr>
              <a:t/>
            </a:r>
            <a:br>
              <a:rPr lang="ru-RU" sz="5300" dirty="0" smtClean="0">
                <a:solidFill>
                  <a:srgbClr val="00B050"/>
                </a:solidFill>
              </a:rPr>
            </a:br>
            <a:r>
              <a:rPr lang="ru-RU" sz="5300" dirty="0" smtClean="0">
                <a:solidFill>
                  <a:srgbClr val="00B050"/>
                </a:solidFill>
              </a:rPr>
              <a:t>в </a:t>
            </a:r>
            <a:r>
              <a:rPr lang="ru-RU" sz="5300" dirty="0" err="1" smtClean="0">
                <a:solidFill>
                  <a:srgbClr val="00B050"/>
                </a:solidFill>
              </a:rPr>
              <a:t>Україні</a:t>
            </a:r>
            <a:r>
              <a:rPr lang="ru-RU" sz="5300" dirty="0" smtClean="0">
                <a:solidFill>
                  <a:srgbClr val="00B050"/>
                </a:solidFill>
              </a:rPr>
              <a:t/>
            </a:r>
            <a:br>
              <a:rPr lang="ru-RU" sz="5300" dirty="0" smtClean="0">
                <a:solidFill>
                  <a:srgbClr val="00B050"/>
                </a:solidFill>
              </a:rPr>
            </a:br>
            <a:r>
              <a:rPr lang="ru-RU" sz="5300" dirty="0" smtClean="0">
                <a:solidFill>
                  <a:srgbClr val="00B050"/>
                </a:solidFill>
              </a:rPr>
              <a:t/>
            </a:r>
            <a:br>
              <a:rPr lang="ru-RU" sz="5300" dirty="0" smtClean="0">
                <a:solidFill>
                  <a:srgbClr val="00B050"/>
                </a:solidFill>
              </a:rPr>
            </a:br>
            <a:r>
              <a:rPr lang="ru-RU" sz="3600" dirty="0" err="1" smtClean="0">
                <a:solidFill>
                  <a:srgbClr val="00B0F0"/>
                </a:solidFill>
              </a:rPr>
              <a:t>виховна</a:t>
            </a:r>
            <a:r>
              <a:rPr lang="ru-RU" sz="3600" dirty="0" smtClean="0">
                <a:solidFill>
                  <a:srgbClr val="00B0F0"/>
                </a:solidFill>
              </a:rPr>
              <a:t> година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10 </a:t>
            </a:r>
            <a:r>
              <a:rPr lang="ru-RU" sz="3600" dirty="0" err="1" smtClean="0">
                <a:solidFill>
                  <a:srgbClr val="00B0F0"/>
                </a:solidFill>
              </a:rPr>
              <a:t>клас</a:t>
            </a:r>
            <a:r>
              <a:rPr lang="ru-RU" sz="3600" dirty="0" smtClean="0">
                <a:solidFill>
                  <a:srgbClr val="00B0F0"/>
                </a:solidFill>
              </a:rPr>
              <a:t> 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18.04.2022р</a:t>
            </a:r>
            <a:r>
              <a:rPr lang="ru-RU" sz="3600" dirty="0" smtClean="0">
                <a:solidFill>
                  <a:srgbClr val="FF0000"/>
                </a:solidFill>
              </a:rPr>
              <a:t>.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2574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Барвисте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яйце </a:t>
            </a:r>
          </a:p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По столу котилось.</a:t>
            </a:r>
          </a:p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ковбасою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подружилось,</a:t>
            </a:r>
          </a:p>
          <a:p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хрону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покрутилось</a:t>
            </a:r>
          </a:p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І в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храмі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освятилось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005064"/>
            <a:ext cx="58326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Яйце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– символ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зародження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знак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нового, 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воскресіння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Писанка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символізує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достаток,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вічний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рух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крашанка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побажання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усякого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добра. </a:t>
            </a:r>
          </a:p>
        </p:txBody>
      </p:sp>
    </p:spTree>
    <p:extLst>
      <p:ext uri="{BB962C8B-B14F-4D97-AF65-F5344CB8AC3E}">
        <p14:creationId xmlns:p14="http://schemas.microsoft.com/office/powerpoint/2010/main" val="3912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612845"/>
            <a:ext cx="64624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давно,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давно.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тоді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коли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Ісуса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Христа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мали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розіп’яти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хресті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Плакала,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гірко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плакала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Мати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Божа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і не знала, як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допомогти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синові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робити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врятувати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Аж ось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прийшло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гадку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принесе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подарунок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Пілатові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Нічого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неї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та,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всевладному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Пілатові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сподобаються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помальовані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узорами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яйця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помилує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сина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взялася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білих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мов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сніг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яєчках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почала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писати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прекрасні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візерунки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І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щойно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сльоза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падала на яйце, як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одразу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ставала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червоною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мов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кров,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крапкою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Коли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намалювала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з десяток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яєць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зав’язала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хустину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вибралася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Пілата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Прийшла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палати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й упала перед ним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навколішки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Та, як ставала на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коліна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хустина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розв’язалася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писанки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покотилися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цілому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світі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Закотилися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вони й в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Україну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0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0648"/>
            <a:ext cx="61926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галицькою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легендою,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писанки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вперше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з'явилися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дяка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доброму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чоловікові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Коли Спаситель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ніс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хреста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на гору Голгофу, то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стрів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чоловіка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ніс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яйця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кошику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Єрусалима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на продаж.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Чоловік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бачив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як тяжко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Ісусові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нести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хрест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поставив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кошик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рові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дорозі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а сам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кинувся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помагати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Спасителеві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Ішли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вони й разом несли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хреста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аж на Голгофу.</a:t>
            </a: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Коли ж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Ісуса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розіп'яли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пригадав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той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чоловік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кошик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та й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повернувся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на те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поставив. Приходить, дивиться, а в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кошику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яйця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пописані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та й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пофарбовані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Не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поніс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продавати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повернувся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додому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та й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тримав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пам'ятку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мав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те чудо за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дяку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Христа за те,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допоміг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нести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хрест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того й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пішло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фарбування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писання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яєць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Великдень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47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16632"/>
            <a:ext cx="58326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Коли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Ісус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Христос ходив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святим Петром по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то вони проходили через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одне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село, а там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невірні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Побачили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вони Христа, та й почали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камінням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та грудками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шпурляти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І як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торкнеться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камінь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Ісусової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одежі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зробиться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писанка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а як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торкнеться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грудка, то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перетвориться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крашанку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Святий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Петро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позбирав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усе те до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кишені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пізніше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людям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роздав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З того й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пішов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звичай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готувати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писанки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крашанки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Великодня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4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6632"/>
            <a:ext cx="7740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Найдавнішими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вважаються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крашанки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писанки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одного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кольору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Згодом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виникли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багатоколірні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писанки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застосовувались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різноманітні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природні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барвники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Але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колір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писанці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з'явився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заради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краси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а й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отримав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своє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символічне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походження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випадкове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996952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Жовтий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золотистий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оранжевий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кольори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писанки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впливають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людину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подібно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сонячного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проміння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дають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радісний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світлий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настрій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писанці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означають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тепло,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надію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небесні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світила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врожай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господарстві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7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88640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колір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писанках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мабуть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є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найбагатозначнішим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Недаремно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народній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мові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зблизився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поняттям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красивого, слова "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красний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" - "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" стали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взаємовідповідними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Червона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барва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символізує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добро,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радість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для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молодих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надію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щасливий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шлюб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червоне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яйце є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головним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символом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Воскресіння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жертовності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і небесного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вогню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36450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Зелений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колір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означає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весняне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пробудження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природи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надію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врожай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02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Блакитний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- небо,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здоров'я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Бурий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коричневий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- землю і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приховану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життєдайну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силу.</a:t>
            </a:r>
          </a:p>
          <a:p>
            <a:endParaRPr lang="ru-RU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Чорний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колір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колір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ночі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потойбіччя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всього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невідомого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таємного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символізує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нескінченність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продовження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буття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смерті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Багатоколірна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писанка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є символом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родинного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щастя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миру,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добробуту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Темні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писанки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писали на проводи, як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вираз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поваги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до тих,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відійшов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інший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світ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3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Воскресіння Христове або Пасха – свято зі свят і торжество всіх </a:t>
            </a:r>
            <a:r>
              <a:rPr lang="ru-RU" sz="3600" dirty="0" smtClean="0">
                <a:solidFill>
                  <a:srgbClr val="00B050"/>
                </a:solidFill>
              </a:rPr>
              <a:t>торжеств.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700808"/>
            <a:ext cx="562696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З усіх великих християнських свят церковного року воно найбільш давнє, урочисте й радісне. Великдень символізує перемогу над смертю Ісуса Христа, котрий прийняв смерть за гріхи людей і спасіння людського роду від страшних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страждань.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rgbClr val="00B050"/>
                </a:solidFill>
              </a:rPr>
              <a:t>Українські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звичаї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>
                <a:solidFill>
                  <a:srgbClr val="00B050"/>
                </a:solidFill>
              </a:rPr>
              <a:t>на </a:t>
            </a:r>
            <a:r>
              <a:rPr lang="ru-RU" sz="4000" dirty="0" err="1" smtClean="0">
                <a:solidFill>
                  <a:srgbClr val="00B050"/>
                </a:solidFill>
              </a:rPr>
              <a:t>Великдень</a:t>
            </a:r>
            <a:r>
              <a:rPr lang="ru-RU" sz="4000" dirty="0" smtClean="0">
                <a:solidFill>
                  <a:srgbClr val="00B050"/>
                </a:solidFill>
              </a:rPr>
              <a:t>.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400" i="1" dirty="0">
                <a:latin typeface="Arial" panose="020B0604020202020204" pitchFamily="34" charset="0"/>
                <a:cs typeface="Arial" panose="020B0604020202020204" pitchFamily="34" charset="0"/>
              </a:rPr>
              <a:t>вітання </a:t>
            </a: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400" i="1" dirty="0">
                <a:latin typeface="Arial" panose="020B0604020202020204" pitchFamily="34" charset="0"/>
                <a:cs typeface="Arial" panose="020B0604020202020204" pitchFamily="34" charset="0"/>
              </a:rPr>
              <a:t>Христос воскрес!» слід відповідати «Воістину воскрес!»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дівчата</a:t>
            </a: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i="1" dirty="0">
                <a:latin typeface="Arial" panose="020B0604020202020204" pitchFamily="34" charset="0"/>
                <a:cs typeface="Arial" panose="020B0604020202020204" pitchFamily="34" charset="0"/>
              </a:rPr>
              <a:t>у великодній тиждень </a:t>
            </a:r>
            <a:r>
              <a:rPr lang="ru-RU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вмиваються</a:t>
            </a: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i="1" dirty="0">
                <a:latin typeface="Arial" panose="020B0604020202020204" pitchFamily="34" charset="0"/>
                <a:cs typeface="Arial" panose="020B0604020202020204" pitchFamily="34" charset="0"/>
              </a:rPr>
              <a:t>водою з крашанки, аби бути рум’яними, та ставали ногою на сокиру, щоб бути </a:t>
            </a: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міцними; 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вважалося</a:t>
            </a:r>
            <a:r>
              <a:rPr lang="ru-RU" sz="3400" i="1" dirty="0">
                <a:latin typeface="Arial" panose="020B0604020202020204" pitchFamily="34" charset="0"/>
                <a:cs typeface="Arial" panose="020B0604020202020204" pitchFamily="34" charset="0"/>
              </a:rPr>
              <a:t>, що великодня писанка чи крашанка може полегшити будь-яку хворобу та </a:t>
            </a: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напасть;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яйцем </a:t>
            </a:r>
            <a:r>
              <a:rPr lang="ru-RU" sz="3400" i="1" dirty="0">
                <a:latin typeface="Arial" panose="020B0604020202020204" pitchFamily="34" charset="0"/>
                <a:cs typeface="Arial" panose="020B0604020202020204" pitchFamily="34" charset="0"/>
              </a:rPr>
              <a:t>можна викатати хворого по </a:t>
            </a: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тілу</a:t>
            </a:r>
            <a:r>
              <a:rPr lang="ru-RU" sz="3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також </a:t>
            </a:r>
            <a:r>
              <a:rPr lang="ru-RU" sz="3400" i="1" dirty="0">
                <a:latin typeface="Arial" panose="020B0604020202020204" pitchFamily="34" charset="0"/>
                <a:cs typeface="Arial" panose="020B0604020202020204" pitchFamily="34" charset="0"/>
              </a:rPr>
              <a:t>до кінця свят не викидали шкаралупки цих яєць.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Народні повір'я або прикмети (народні спостереження):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Дощова Пасха – густі хліби.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Як на Пасху дощ, то й пшениця колосиста (зернова), і зима - з борошном.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 Великдень повинна бути така сама погода, що й на Благовіщення.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Коли на Великдень ясно світить сонце, то через три дні піде дощ.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Якщо хмарно і накрапає </a:t>
            </a:r>
            <a:r>
              <a:rPr lang="ru-RU" dirty="0" smtClean="0"/>
              <a:t>дощік, </a:t>
            </a:r>
            <a:r>
              <a:rPr lang="ru-RU" dirty="0"/>
              <a:t>то буде гарний врожай.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Якщо на Великдень небо ясне та сонце грає — до багатого врожаю та теплого літа.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Якщо на другий день Великодня ясна погода — літо буде мокре, якщо хмарна — літо буде сухе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Коли </a:t>
            </a:r>
            <a:r>
              <a:rPr lang="ru-RU" dirty="0"/>
              <a:t>на Великдень ясно світить сонце, то через три дні падатиме дощ.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Коли </a:t>
            </a:r>
            <a:r>
              <a:rPr lang="ru-RU" dirty="0"/>
              <a:t>на Великдень дощ або хмарно, буде врожай.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Коли </a:t>
            </a:r>
            <a:r>
              <a:rPr lang="ru-RU" dirty="0"/>
              <a:t>на Великдень спить господар, то виляже пшениця, а якщо господиня — льон.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124744"/>
            <a:ext cx="50284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Паска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– символ Царства Небесного та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воскресіння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хліб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вічного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яким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став для людей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Ісус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Христос</a:t>
            </a:r>
          </a:p>
        </p:txBody>
      </p:sp>
    </p:spTree>
    <p:extLst>
      <p:ext uri="{BB962C8B-B14F-4D97-AF65-F5344CB8AC3E}">
        <p14:creationId xmlns:p14="http://schemas.microsoft.com/office/powerpoint/2010/main" val="30022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884" y="0"/>
            <a:ext cx="6131024" cy="114300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Великодній </a:t>
            </a:r>
            <a:r>
              <a:rPr lang="ru-RU" dirty="0" smtClean="0">
                <a:solidFill>
                  <a:srgbClr val="00B050"/>
                </a:solidFill>
              </a:rPr>
              <a:t>кошик: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43808" y="980728"/>
            <a:ext cx="60590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дно кошика кладуть гілочку верби, а зверху накривають рушничком, що означає багатство ниток, сплетених любов’ю і розумом. Також кладуть свічку яка символізує світло.  Головними символами великодня прийнято вважати фарбовані яйця  та солодку пасху.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124744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Освячення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м’ясних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страв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сягає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коренями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старозавітної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Пасхи: на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свято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споживали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жертовне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ягня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Ягня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прообраз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Ісуса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Христа,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своєю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жертвою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відкупив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наші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гріхи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780928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 казан налили,</a:t>
            </a:r>
          </a:p>
          <a:p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Довго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парили, варили,</a:t>
            </a:r>
          </a:p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Аж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поки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притомилося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І твердим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зробилося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54719"/>
            <a:ext cx="2520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сир і масло є символами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жертовності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ніжності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Бога. </a:t>
            </a:r>
          </a:p>
        </p:txBody>
      </p:sp>
    </p:spTree>
    <p:extLst>
      <p:ext uri="{BB962C8B-B14F-4D97-AF65-F5344CB8AC3E}">
        <p14:creationId xmlns:p14="http://schemas.microsoft.com/office/powerpoint/2010/main" val="33529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2780928"/>
            <a:ext cx="4230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Приправа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страв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корисна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Хоч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саму не сила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їсти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очей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сльози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пустить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Такий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їдкий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пекучий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90314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часник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хрін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символізує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міцність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, яку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дати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людині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віра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Воскресіння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Господа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Ісуса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Христа. </a:t>
            </a:r>
          </a:p>
        </p:txBody>
      </p:sp>
    </p:spTree>
    <p:extLst>
      <p:ext uri="{BB962C8B-B14F-4D97-AF65-F5344CB8AC3E}">
        <p14:creationId xmlns:p14="http://schemas.microsoft.com/office/powerpoint/2010/main" val="4604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1082</Words>
  <Application>Microsoft Office PowerPoint</Application>
  <PresentationFormat>Екран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Тема Office</vt:lpstr>
      <vt:lpstr>Великдень  в Україні  виховна година 10 клас  18.04.2022р. </vt:lpstr>
      <vt:lpstr>Воскресіння Христове або Пасха – свято зі свят і торжество всіх торжеств.</vt:lpstr>
      <vt:lpstr>Українські звичаї на Великдень. </vt:lpstr>
      <vt:lpstr>Народні повір'я або прикмети (народні спостереження):</vt:lpstr>
      <vt:lpstr>Презентація PowerPoint</vt:lpstr>
      <vt:lpstr>Великодній кошик: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29</cp:revision>
  <dcterms:created xsi:type="dcterms:W3CDTF">2013-01-21T15:47:26Z</dcterms:created>
  <dcterms:modified xsi:type="dcterms:W3CDTF">2022-04-14T13:25:23Z</dcterms:modified>
</cp:coreProperties>
</file>