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8" r:id="rId7"/>
    <p:sldId id="266" r:id="rId8"/>
    <p:sldId id="267" r:id="rId9"/>
    <p:sldId id="282" r:id="rId10"/>
    <p:sldId id="283" r:id="rId11"/>
    <p:sldId id="285" r:id="rId12"/>
    <p:sldId id="274" r:id="rId13"/>
    <p:sldId id="278" r:id="rId14"/>
    <p:sldId id="286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JRYocGoHWQ&amp;ab_channel=&#1054;&#1092;&#1110;&#1089;&#1055;&#1088;&#1077;&#1079;&#1080;&#1076;&#1077;&#1085;&#1090;&#1072;&#1059;&#1082;&#1088;&#1072;&#1111;&#1085;&#1080;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4%D1%80%D1%83%D0%B3%D0%B8%D0%B9_%D1%84%D1%80%D0%BE%D0%BD%D1%82" TargetMode="External"/><Relationship Id="rId13" Type="http://schemas.openxmlformats.org/officeDocument/2006/relationships/hyperlink" Target="https://uk.wikipedia.org/wiki/%D0%86%D1%82%D0%B0%D0%BB%D1%96%D1%8F" TargetMode="External"/><Relationship Id="rId3" Type="http://schemas.openxmlformats.org/officeDocument/2006/relationships/hyperlink" Target="https://uk.wikipedia.org/wiki/2014" TargetMode="External"/><Relationship Id="rId7" Type="http://schemas.openxmlformats.org/officeDocument/2006/relationships/hyperlink" Target="https://uk.wikipedia.org/wiki/%D0%9E%D0%BF%D0%B5%D1%80%D0%B0%D1%86%D1%96%D1%8F_%C2%AB%D0%9E%D0%B2%D0%B5%D1%80%D0%BB%D0%BE%D1%80%D0%B4%C2%BB" TargetMode="External"/><Relationship Id="rId12" Type="http://schemas.openxmlformats.org/officeDocument/2006/relationships/hyperlink" Target="https://uk.wikipedia.org/wiki/%D0%9C%D1%96%D0%BB%D0%B0%D0%BD" TargetMode="External"/><Relationship Id="rId17" Type="http://schemas.openxmlformats.org/officeDocument/2006/relationships/hyperlink" Target="https://uk.wikipedia.org/wiki/%D0%91%D1%96%D0%BB%D0%BE%D1%80%D1%83%D1%81%D1%8C" TargetMode="External"/><Relationship Id="rId2" Type="http://schemas.openxmlformats.org/officeDocument/2006/relationships/hyperlink" Target="https://uk.wikipedia.org/wiki/6_%D1%87%D0%B5%D1%80%D0%B2%D0%BD%D1%8F" TargetMode="External"/><Relationship Id="rId16" Type="http://schemas.openxmlformats.org/officeDocument/2006/relationships/hyperlink" Target="https://uk.wikipedia.org/wiki/%D0%9C%D1%96%D0%BD%D1%81%D1%8C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uk.wikipedia.org/wiki/%D0%A4%D1%80%D0%B0%D0%BD%D1%86%D1%96%D1%8F" TargetMode="External"/><Relationship Id="rId11" Type="http://schemas.openxmlformats.org/officeDocument/2006/relationships/hyperlink" Target="https://uk.wikipedia.org/wiki/17_%D0%B6%D0%BE%D0%B2%D1%82%D0%BD%D1%8F" TargetMode="External"/><Relationship Id="rId5" Type="http://schemas.openxmlformats.org/officeDocument/2006/relationships/hyperlink" Target="https://uk.wikipedia.org/wiki/%D0%9D%D0%BE%D1%80%D0%BC%D0%B0%D0%BD%D0%B4%D1%96%D1%8F" TargetMode="External"/><Relationship Id="rId15" Type="http://schemas.openxmlformats.org/officeDocument/2006/relationships/hyperlink" Target="https://uk.wikipedia.org/wiki/12_%D0%BB%D1%8E%D1%82%D0%BE%D0%B3%D0%BE" TargetMode="External"/><Relationship Id="rId10" Type="http://schemas.openxmlformats.org/officeDocument/2006/relationships/hyperlink" Target="https://uk.wikipedia.org/wiki/16_%D0%B6%D0%BE%D0%B2%D1%82%D0%BD%D1%8F" TargetMode="External"/><Relationship Id="rId4" Type="http://schemas.openxmlformats.org/officeDocument/2006/relationships/hyperlink" Target="https://uk.wikipedia.org/wiki/%D0%91%D0%B5%D0%BD%D1%83%D0%B2%D1%96%D0%BB%D1%8C_(%D0%9A%D0%B0%D0%BB%D1%8C%D0%B2%D0%B0%D0%B4%D0%BE%D1%81)" TargetMode="External"/><Relationship Id="rId9" Type="http://schemas.openxmlformats.org/officeDocument/2006/relationships/hyperlink" Target="https://uk.wikipedia.org/wiki/%D0%94%D1%80%D1%83%D0%B3%D0%B0_%D1%81%D0%B2%D1%96%D1%82%D0%BE%D0%B2%D0%B0_%D0%B2%D1%96%D0%B9%D0%BD%D0%B0" TargetMode="External"/><Relationship Id="rId14" Type="http://schemas.openxmlformats.org/officeDocument/2006/relationships/hyperlink" Target="https://uk.wikipedia.org/wiki/11_%D0%BB%D1%8E%D1%82%D0%BE%D0%B3%D0%B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5267" y="222071"/>
            <a:ext cx="9491859" cy="939557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Російсько-українська війна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88044"/>
            <a:ext cx="7766936" cy="1096899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Виховна година 10 клас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28.03.2022р.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28" y="1294940"/>
            <a:ext cx="7621643" cy="42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8FEB81-7A9C-48C1-929B-15B1ADADF47D}"/>
              </a:ext>
            </a:extLst>
          </p:cNvPr>
          <p:cNvSpPr txBox="1"/>
          <p:nvPr/>
        </p:nvSpPr>
        <p:spPr>
          <a:xfrm>
            <a:off x="114300" y="1811356"/>
            <a:ext cx="11672259" cy="2394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Arial Black" panose="020B0A04020102020204" pitchFamily="34" charset="0"/>
              </a:rPr>
              <a:t>25.02.2022 р.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Arial Black" panose="020B0A04020102020204" pitchFamily="34" charset="0"/>
              </a:rPr>
              <a:t>На північно-західному напрямку Києва підірвали три мости, щоб зупинити прохід російських військ на Київ. Держсекретар США Тоні </a:t>
            </a:r>
            <a:r>
              <a:rPr lang="uk-UA" b="0" i="0" dirty="0" err="1">
                <a:effectLst/>
                <a:latin typeface="Arial Black" panose="020B0A04020102020204" pitchFamily="34" charset="0"/>
              </a:rPr>
              <a:t>Блінкен</a:t>
            </a:r>
            <a:r>
              <a:rPr lang="uk-UA" b="0" i="0" dirty="0">
                <a:effectLst/>
                <a:latin typeface="Arial Black" panose="020B0A04020102020204" pitchFamily="34" charset="0"/>
              </a:rPr>
              <a:t> стверджує, що «всі докази свідчать про те, що Росія має намір оточити Київ».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b="0" i="0" dirty="0">
                <a:effectLst/>
                <a:latin typeface="Arial Black" panose="020B0A04020102020204" pitchFamily="34" charset="0"/>
              </a:rPr>
              <a:t>Зранку 25 лютого у Львові увімкнули сирени і оголосили повітряну тривогу. Міська влада закликала людей піти в укриття.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Arial Black" panose="020B0A04020102020204" pitchFamily="34" charset="0"/>
              </a:rPr>
              <a:t>05.03.2022 р. – битва за Київ триває. Ворог не взяв місто і 6.03.2022 р.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dirty="0">
                <a:latin typeface="Arial Black" panose="020B0A04020102020204" pitchFamily="34" charset="0"/>
              </a:rPr>
              <a:t>Львів, Ужгород приймають </a:t>
            </a:r>
            <a:r>
              <a:rPr lang="uk-UA" dirty="0" smtClean="0">
                <a:latin typeface="Arial Black" panose="020B0A04020102020204" pitchFamily="34" charset="0"/>
              </a:rPr>
              <a:t>переселенців </a:t>
            </a:r>
            <a:r>
              <a:rPr lang="uk-UA" dirty="0">
                <a:latin typeface="Arial Black" panose="020B0A04020102020204" pitchFamily="34" charset="0"/>
              </a:rPr>
              <a:t>зі сходу, півдня, центру України.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BC01863-B1EF-4A87-9E8B-2BB2ABFAEB8F}"/>
              </a:ext>
            </a:extLst>
          </p:cNvPr>
          <p:cNvSpPr txBox="1"/>
          <p:nvPr/>
        </p:nvSpPr>
        <p:spPr>
          <a:xfrm>
            <a:off x="269980" y="0"/>
            <a:ext cx="11652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002060"/>
                </a:solidFill>
                <a:latin typeface="Arial Black" panose="020B0A04020102020204" pitchFamily="34" charset="0"/>
              </a:rPr>
              <a:t>Агресія РФ проти України – шоста російсько-українська. Лютий-березень 2022 року</a:t>
            </a:r>
            <a:endParaRPr lang="uk-U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FAD2A9-04DA-4099-B78C-9F89CBD25DE6}"/>
              </a:ext>
            </a:extLst>
          </p:cNvPr>
          <p:cNvSpPr txBox="1"/>
          <p:nvPr/>
        </p:nvSpPr>
        <p:spPr>
          <a:xfrm>
            <a:off x="168116" y="920621"/>
            <a:ext cx="11855768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Генасамблея ООН висловила осуд Росії за її вторгнення в Україну і вимагає від Москви припинити бойові дії та вивести з української території свої війська.</a:t>
            </a: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За резолюцію Генеральної Асамблеї "Агресія проти України" проголосувала 141 країна, проти 5, при цьому 35 країн утрималися.</a:t>
            </a: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"Це голосування просте, - заявила посол США в ООН Лінда Томас-</a:t>
            </a:r>
            <a:r>
              <a:rPr lang="uk-UA" sz="2000" b="0" i="0" dirty="0" err="1">
                <a:effectLst/>
                <a:latin typeface="Arial Black" panose="020B0A04020102020204" pitchFamily="34" charset="0"/>
              </a:rPr>
              <a:t>Грінфілд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. - Голосуйте "за", якщо ви вірите, що ви, що держави-члени, включаючи вашу власну, мають право на суверенітет і територіальну цілісність. Голосуйте "за", якщо ви вважаєте, що Росія повинна відповідати за свої дії. Голосуйте "за", якщо ви вірите в дотримання Статуту ООН і все те, що уособлюю ця організація".</a:t>
            </a: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Минулого тижня Росія наклала вето на аналогічний </a:t>
            </a:r>
            <a:r>
              <a:rPr lang="uk-UA" sz="2000" b="0" i="0" dirty="0" err="1">
                <a:effectLst/>
                <a:latin typeface="Arial Black" panose="020B0A04020102020204" pitchFamily="34" charset="0"/>
              </a:rPr>
              <a:t>проєкт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 резолюції Ради Безпеки ООН.</a:t>
            </a: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На відміну від резолюцій Радбезу ООН, резолюції Генасамблеї не мають сили закону, а є рекомендаційними.</a:t>
            </a: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Текст резолюції підготували 94 країни спільно з делегацією України.</a:t>
            </a:r>
          </a:p>
          <a:p>
            <a:pPr algn="l"/>
            <a:r>
              <a:rPr lang="uk-UA" sz="2000" dirty="0">
                <a:latin typeface="Arial Black" panose="020B0A04020102020204" pitchFamily="34" charset="0"/>
              </a:rPr>
              <a:t>02 березня 2022 р.</a:t>
            </a:r>
            <a:endParaRPr lang="uk-UA" sz="2000" b="0" i="0" dirty="0"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56C055-82AF-4468-9C20-7AC29B77D4E8}"/>
              </a:ext>
            </a:extLst>
          </p:cNvPr>
          <p:cNvSpPr txBox="1"/>
          <p:nvPr/>
        </p:nvSpPr>
        <p:spPr>
          <a:xfrm>
            <a:off x="2224088" y="3393"/>
            <a:ext cx="72513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effectLst/>
                <a:latin typeface="Arial Black" panose="020B0A04020102020204" pitchFamily="34" charset="0"/>
              </a:rPr>
              <a:t>Генеральна Асамблея ООН засудила російську агресію</a:t>
            </a:r>
          </a:p>
        </p:txBody>
      </p:sp>
    </p:spTree>
    <p:extLst>
      <p:ext uri="{BB962C8B-B14F-4D97-AF65-F5344CB8AC3E}">
        <p14:creationId xmlns:p14="http://schemas.microsoft.com/office/powerpoint/2010/main" val="30808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6F95DD-ECE5-4488-9BFE-DA4F8729B19B}"/>
              </a:ext>
            </a:extLst>
          </p:cNvPr>
          <p:cNvSpPr txBox="1"/>
          <p:nvPr/>
        </p:nvSpPr>
        <p:spPr>
          <a:xfrm>
            <a:off x="1405891" y="30660"/>
            <a:ext cx="9669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Приклади героїзму - 24 лютого 2022 року</a:t>
            </a:r>
            <a:endParaRPr lang="uk-UA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E78DBED-827B-4ED0-9B85-730A3F62C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" y="687500"/>
            <a:ext cx="3661635" cy="52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1DC4E3-AB3C-4AEA-9AEC-F5F879319E9D}"/>
              </a:ext>
            </a:extLst>
          </p:cNvPr>
          <p:cNvSpPr txBox="1"/>
          <p:nvPr/>
        </p:nvSpPr>
        <p:spPr>
          <a:xfrm>
            <a:off x="3935953" y="658341"/>
            <a:ext cx="8256047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0" dirty="0">
                <a:effectLst/>
                <a:latin typeface="Arial Black" panose="020B0A04020102020204" pitchFamily="34" charset="0"/>
              </a:rPr>
              <a:t>Віталій Володимирович Скакун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(</a:t>
            </a:r>
            <a:r>
              <a:rPr lang="uk-UA" sz="2000" dirty="0">
                <a:latin typeface="Arial Black" panose="020B0A04020102020204" pitchFamily="34" charset="0"/>
              </a:rPr>
              <a:t>19 серпня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</a:t>
            </a:r>
            <a:r>
              <a:rPr lang="uk-UA" sz="2000" dirty="0">
                <a:latin typeface="Arial Black" panose="020B0A04020102020204" pitchFamily="34" charset="0"/>
              </a:rPr>
              <a:t>1996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, м. </a:t>
            </a:r>
            <a:r>
              <a:rPr lang="uk-UA" sz="2000" dirty="0">
                <a:latin typeface="Arial Black" panose="020B0A04020102020204" pitchFamily="34" charset="0"/>
              </a:rPr>
              <a:t>Бережани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, </a:t>
            </a:r>
            <a:r>
              <a:rPr lang="uk-UA" sz="2000" dirty="0">
                <a:latin typeface="Arial Black" panose="020B0A04020102020204" pitchFamily="34" charset="0"/>
              </a:rPr>
              <a:t>Україна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— </a:t>
            </a:r>
            <a:r>
              <a:rPr lang="uk-UA" sz="2000" dirty="0">
                <a:latin typeface="Arial Black" panose="020B0A04020102020204" pitchFamily="34" charset="0"/>
              </a:rPr>
              <a:t>24 лютого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</a:t>
            </a:r>
            <a:r>
              <a:rPr lang="uk-UA" sz="2000" dirty="0">
                <a:latin typeface="Arial Black" panose="020B0A04020102020204" pitchFamily="34" charset="0"/>
              </a:rPr>
              <a:t>2022 р. </a:t>
            </a:r>
          </a:p>
          <a:p>
            <a:r>
              <a:rPr lang="uk-UA" sz="2000" dirty="0">
                <a:latin typeface="Arial Black" panose="020B0A04020102020204" pitchFamily="34" charset="0"/>
              </a:rPr>
              <a:t>Герой України, 2022 рік.</a:t>
            </a:r>
          </a:p>
          <a:p>
            <a:endParaRPr lang="uk-UA" sz="600" b="0" i="0" dirty="0">
              <a:effectLst/>
              <a:latin typeface="Arial Black" panose="020B0A04020102020204" pitchFamily="34" charset="0"/>
            </a:endParaRPr>
          </a:p>
          <a:p>
            <a:r>
              <a:rPr lang="uk-UA" sz="2000" b="0" i="0" dirty="0">
                <a:effectLst/>
                <a:latin typeface="Arial Black" panose="020B0A04020102020204" pitchFamily="34" charset="0"/>
              </a:rPr>
              <a:t>Віталій Скакун народився </a:t>
            </a:r>
            <a:r>
              <a:rPr lang="uk-UA" sz="2000" dirty="0">
                <a:latin typeface="Arial Black" panose="020B0A04020102020204" pitchFamily="34" charset="0"/>
              </a:rPr>
              <a:t>19 серпня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</a:t>
            </a:r>
            <a:r>
              <a:rPr lang="uk-UA" sz="2000" dirty="0">
                <a:latin typeface="Arial Black" panose="020B0A04020102020204" pitchFamily="34" charset="0"/>
              </a:rPr>
              <a:t>1996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року у місті </a:t>
            </a:r>
            <a:r>
              <a:rPr lang="uk-UA" sz="2000" dirty="0">
                <a:latin typeface="Arial Black" panose="020B0A04020102020204" pitchFamily="34" charset="0"/>
              </a:rPr>
              <a:t>Бережанах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Тернопільської області. Закінчив </a:t>
            </a: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Бережанську загальноосвітню школу № 3, львівське Вище професійне училище № 20 (2017), Національний університет </a:t>
            </a:r>
            <a:r>
              <a:rPr lang="uk-UA" sz="2000" dirty="0">
                <a:latin typeface="Arial Black" panose="020B0A04020102020204" pitchFamily="34" charset="0"/>
              </a:rPr>
              <a:t>«Львівська політехніка»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. У</a:t>
            </a:r>
            <a:r>
              <a:rPr lang="uk-UA" sz="2000" dirty="0">
                <a:latin typeface="Arial Black" panose="020B0A04020102020204" pitchFamily="34" charset="0"/>
              </a:rPr>
              <a:t>країнський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</a:t>
            </a:r>
            <a:r>
              <a:rPr lang="uk-UA" sz="2000" dirty="0">
                <a:latin typeface="Arial Black" panose="020B0A04020102020204" pitchFamily="34" charset="0"/>
              </a:rPr>
              <a:t>військовик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, </a:t>
            </a:r>
            <a:r>
              <a:rPr lang="uk-UA" sz="2000" dirty="0">
                <a:latin typeface="Arial Black" panose="020B0A04020102020204" pitchFamily="34" charset="0"/>
              </a:rPr>
              <a:t>сапер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 інженерно-саперного </a:t>
            </a: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відділення окремого батальйону окремої </a:t>
            </a:r>
            <a:r>
              <a:rPr lang="uk-UA" sz="2000" dirty="0">
                <a:latin typeface="Arial Black" panose="020B0A04020102020204" pitchFamily="34" charset="0"/>
              </a:rPr>
              <a:t>35-ї бригади морської піхоти імені контр-адмірала Михайла Остроградського. </a:t>
            </a:r>
            <a:endParaRPr lang="uk-UA" sz="2000" b="0" i="0" dirty="0">
              <a:effectLst/>
              <a:latin typeface="Arial Black" panose="020B0A04020102020204" pitchFamily="34" charset="0"/>
            </a:endParaRP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Віталій Скакун загинув 24 лютого 2022 року при підриві Генічеського автомобільного мосту для зупинення просування танкової колони російських військ, м. </a:t>
            </a:r>
            <a:r>
              <a:rPr lang="uk-UA" sz="2000" dirty="0">
                <a:latin typeface="Arial Black" panose="020B0A04020102020204" pitchFamily="34" charset="0"/>
              </a:rPr>
              <a:t>Генічеськ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, </a:t>
            </a:r>
            <a:r>
              <a:rPr lang="uk-UA" sz="2000" dirty="0">
                <a:latin typeface="Arial Black" panose="020B0A04020102020204" pitchFamily="34" charset="0"/>
              </a:rPr>
              <a:t>Херсонська область</a:t>
            </a:r>
            <a:r>
              <a:rPr lang="uk-UA" sz="2000" b="0" i="0" dirty="0">
                <a:effectLst/>
                <a:latin typeface="Arial Black" panose="020B0A04020102020204" pitchFamily="34" charset="0"/>
              </a:rPr>
              <a:t>, </a:t>
            </a:r>
            <a:r>
              <a:rPr lang="uk-UA" sz="2000" dirty="0">
                <a:latin typeface="Arial Black" panose="020B0A04020102020204" pitchFamily="34" charset="0"/>
              </a:rPr>
              <a:t>Україна. </a:t>
            </a:r>
            <a:endParaRPr lang="uk-UA" sz="2000" b="0" i="0" dirty="0">
              <a:effectLst/>
              <a:latin typeface="Arial Black" panose="020B0A04020102020204" pitchFamily="34" charset="0"/>
            </a:endParaRPr>
          </a:p>
          <a:p>
            <a:pPr algn="l"/>
            <a:r>
              <a:rPr lang="uk-UA" sz="2000" b="0" i="0" dirty="0">
                <a:effectLst/>
                <a:latin typeface="Arial Black" panose="020B0A04020102020204" pitchFamily="34" charset="0"/>
              </a:rPr>
              <a:t>У морського піхотинця залишилась матір і сестра.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77C973-F588-4400-B5A5-AD03440B12BB}"/>
              </a:ext>
            </a:extLst>
          </p:cNvPr>
          <p:cNvSpPr txBox="1"/>
          <p:nvPr/>
        </p:nvSpPr>
        <p:spPr>
          <a:xfrm>
            <a:off x="137159" y="6170500"/>
            <a:ext cx="10626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3"/>
              </a:rPr>
              <a:t>https://uk.wikipedia.org/wiki/</a:t>
            </a:r>
            <a:r>
              <a:rPr lang="uk-UA" dirty="0"/>
              <a:t> </a:t>
            </a:r>
            <a:r>
              <a:rPr lang="uk-UA" dirty="0" err="1"/>
              <a:t>Скакун_Віталій_Володимирович</a:t>
            </a:r>
            <a:endParaRPr lang="uk-UA" dirty="0"/>
          </a:p>
          <a:p>
            <a:r>
              <a:rPr lang="en-US" dirty="0">
                <a:hlinkClick r:id="rId4"/>
              </a:rPr>
              <a:t>https://www.youtube.com/watch?v=jJRYocGoHWQ&amp;ab_channel=</a:t>
            </a:r>
            <a:r>
              <a:rPr lang="uk-UA" dirty="0" err="1">
                <a:hlinkClick r:id="rId4"/>
              </a:rPr>
              <a:t>ОфісПрезидентаУкраїни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9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внешний, вода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6E33233-9F36-441E-A8BD-85F847436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0" y="1261511"/>
            <a:ext cx="5710301" cy="4815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828930-5CEE-4C39-BD7A-20AF9904C556}"/>
              </a:ext>
            </a:extLst>
          </p:cNvPr>
          <p:cNvSpPr txBox="1"/>
          <p:nvPr/>
        </p:nvSpPr>
        <p:spPr>
          <a:xfrm>
            <a:off x="385699" y="495024"/>
            <a:ext cx="5496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uk-UA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І </a:t>
            </a:r>
            <a:r>
              <a:rPr lang="uk-UA" b="1" i="0" dirty="0">
                <a:effectLst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небо нас підтримує": у мережі з'явилося "знакове" відео світанку над Києвом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6ABF2D-B392-495D-9F05-776059CE065C}"/>
              </a:ext>
            </a:extLst>
          </p:cNvPr>
          <p:cNvSpPr txBox="1"/>
          <p:nvPr/>
        </p:nvSpPr>
        <p:spPr>
          <a:xfrm>
            <a:off x="2259254" y="-21361"/>
            <a:ext cx="8100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І нас </a:t>
            </a:r>
            <a:r>
              <a:rPr lang="ru-RU" sz="2400" dirty="0" err="1">
                <a:latin typeface="Arial Black" panose="020B0A04020102020204" pitchFamily="34" charset="0"/>
              </a:rPr>
              <a:t>підтримують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Сили</a:t>
            </a:r>
            <a:r>
              <a:rPr lang="ru-RU" sz="2400" dirty="0"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latin typeface="Arial Black" panose="020B0A04020102020204" pitchFamily="34" charset="0"/>
              </a:rPr>
              <a:t>Природи</a:t>
            </a:r>
            <a:r>
              <a:rPr lang="ru-RU" sz="2400" dirty="0">
                <a:latin typeface="Arial Black" panose="020B0A04020102020204" pitchFamily="34" charset="0"/>
              </a:rPr>
              <a:t> – </a:t>
            </a:r>
            <a:r>
              <a:rPr lang="ru-RU" sz="2400" dirty="0" err="1">
                <a:latin typeface="Arial Black" panose="020B0A04020102020204" pitchFamily="34" charset="0"/>
              </a:rPr>
              <a:t>Сили</a:t>
            </a:r>
            <a:r>
              <a:rPr lang="ru-RU" sz="2400" dirty="0">
                <a:latin typeface="Arial Black" panose="020B0A04020102020204" pitchFamily="34" charset="0"/>
              </a:rPr>
              <a:t> Бога</a:t>
            </a:r>
            <a:endParaRPr lang="uk-UA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8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озможно, это изображение (2 человека)">
            <a:extLst>
              <a:ext uri="{FF2B5EF4-FFF2-40B4-BE49-F238E27FC236}">
                <a16:creationId xmlns="" xmlns:a16="http://schemas.microsoft.com/office/drawing/2014/main" id="{DA9381A6-7DE2-4F16-ACF1-66E7B6AF2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9" y="578197"/>
            <a:ext cx="3472101" cy="51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DF4AD8E-1C18-4C85-9507-E808FFCAF857}"/>
              </a:ext>
            </a:extLst>
          </p:cNvPr>
          <p:cNvSpPr txBox="1"/>
          <p:nvPr/>
        </p:nvSpPr>
        <p:spPr>
          <a:xfrm>
            <a:off x="0" y="5883063"/>
            <a:ext cx="432054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Гуцули</a:t>
            </a:r>
            <a:r>
              <a:rPr lang="ru-RU" sz="1600" b="1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600" b="1" i="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трембітами</a:t>
            </a:r>
            <a:r>
              <a:rPr lang="ru-RU" sz="1600" b="1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їдуть</a:t>
            </a:r>
            <a:r>
              <a:rPr lang="ru-RU" sz="1600" b="1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концерт!</a:t>
            </a:r>
          </a:p>
          <a:p>
            <a:pPr algn="ctr"/>
            <a:r>
              <a:rPr lang="en-US" sz="1600" dirty="0">
                <a:latin typeface="Arial Black" panose="020B0A04020102020204" pitchFamily="34" charset="0"/>
                <a:hlinkClick r:id="rId3"/>
              </a:rPr>
              <a:t>https://www.facebook.com/</a:t>
            </a:r>
            <a:r>
              <a:rPr lang="ru-RU" sz="1600" dirty="0">
                <a:solidFill>
                  <a:srgbClr val="050505"/>
                </a:solidFill>
                <a:latin typeface="Arial Black" panose="020B0A04020102020204" pitchFamily="34" charset="0"/>
              </a:rPr>
              <a:t> </a:t>
            </a:r>
            <a:endParaRPr lang="uk-UA" sz="1600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Возможно, это изображение (6 человек и на открытом воздухе)">
            <a:extLst>
              <a:ext uri="{FF2B5EF4-FFF2-40B4-BE49-F238E27FC236}">
                <a16:creationId xmlns="" xmlns:a16="http://schemas.microsoft.com/office/drawing/2014/main" id="{A0C55E29-4EC6-4C40-AC96-382F8B98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23" y="452024"/>
            <a:ext cx="4435868" cy="33102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9C87878-897B-47D9-A5E9-36932F3AA0EA}"/>
              </a:ext>
            </a:extLst>
          </p:cNvPr>
          <p:cNvSpPr txBox="1"/>
          <p:nvPr/>
        </p:nvSpPr>
        <p:spPr>
          <a:xfrm>
            <a:off x="1192536" y="0"/>
            <a:ext cx="9830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i="0" dirty="0">
                <a:solidFill>
                  <a:srgbClr val="050505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Народ, який не втрачає почуття гумору – не перемогти</a:t>
            </a:r>
            <a:r>
              <a:rPr lang="ru-RU" sz="2400" b="1" i="0" dirty="0">
                <a:solidFill>
                  <a:srgbClr val="050505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6785A6C-5487-40E2-9FF5-0965E313940E}"/>
              </a:ext>
            </a:extLst>
          </p:cNvPr>
          <p:cNvSpPr txBox="1"/>
          <p:nvPr/>
        </p:nvSpPr>
        <p:spPr>
          <a:xfrm>
            <a:off x="9400103" y="1787369"/>
            <a:ext cx="2241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Arial Black" panose="020B0A04020102020204" pitchFamily="34" charset="0"/>
              </a:rPr>
              <a:t>Лист Путіну від </a:t>
            </a:r>
          </a:p>
          <a:p>
            <a:r>
              <a:rPr lang="uk-UA" dirty="0">
                <a:latin typeface="Arial Black" panose="020B0A04020102020204" pitchFamily="34" charset="0"/>
              </a:rPr>
              <a:t>козаків </a:t>
            </a:r>
          </a:p>
          <a:p>
            <a:r>
              <a:rPr lang="uk-UA" dirty="0">
                <a:latin typeface="Arial Black" panose="020B0A04020102020204" pitchFamily="34" charset="0"/>
              </a:rPr>
              <a:t>ЗСУ 2022 рік</a:t>
            </a:r>
          </a:p>
        </p:txBody>
      </p:sp>
      <p:pic>
        <p:nvPicPr>
          <p:cNvPr id="5" name="Рисунок 4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40E08F8-3FB8-4972-96C4-E02E0441CD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45" y="3976098"/>
            <a:ext cx="4494509" cy="265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FA7274D-14CE-4138-A1B1-5951C4CF10A2}"/>
              </a:ext>
            </a:extLst>
          </p:cNvPr>
          <p:cNvSpPr txBox="1"/>
          <p:nvPr/>
        </p:nvSpPr>
        <p:spPr>
          <a:xfrm>
            <a:off x="9157664" y="4286315"/>
            <a:ext cx="288621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0" dirty="0">
                <a:effectLst/>
                <a:latin typeface="Montserrat" panose="00000500000000000000" pitchFamily="2" charset="-52"/>
              </a:rPr>
              <a:t>І. Рєпін. "Запорожці </a:t>
            </a:r>
          </a:p>
          <a:p>
            <a:r>
              <a:rPr lang="uk-UA" b="1" i="0" dirty="0">
                <a:effectLst/>
                <a:latin typeface="Montserrat" panose="00000500000000000000" pitchFamily="2" charset="-52"/>
              </a:rPr>
              <a:t>пишуть листа </a:t>
            </a:r>
          </a:p>
          <a:p>
            <a:r>
              <a:rPr lang="uk-UA" b="1" i="0" dirty="0">
                <a:effectLst/>
                <a:latin typeface="Montserrat" panose="00000500000000000000" pitchFamily="2" charset="-52"/>
              </a:rPr>
              <a:t>турецькому султану» під керівництвом знаменитого кошового отамана Івана Сірка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11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C239618-21D4-4F2E-9185-AF2B1302B689}"/>
              </a:ext>
            </a:extLst>
          </p:cNvPr>
          <p:cNvSpPr txBox="1"/>
          <p:nvPr/>
        </p:nvSpPr>
        <p:spPr>
          <a:xfrm>
            <a:off x="-480061" y="-210205"/>
            <a:ext cx="1235825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2400" b="0" i="0" dirty="0">
              <a:solidFill>
                <a:srgbClr val="121212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uk-UA" sz="4000" dirty="0">
                <a:solidFill>
                  <a:srgbClr val="00B0F0"/>
                </a:solidFill>
                <a:latin typeface="Arial Black" panose="020B0A04020102020204" pitchFamily="34" charset="0"/>
              </a:rPr>
              <a:t>Російсько-українська війна 2022 року -  Національно-визвольна війна за незалежність і суверенітет </a:t>
            </a:r>
            <a:r>
              <a:rPr lang="uk-UA" sz="4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України</a:t>
            </a:r>
          </a:p>
          <a:p>
            <a:pPr algn="ctr"/>
            <a:endParaRPr lang="uk-UA" sz="4400" b="0" i="0" dirty="0">
              <a:solidFill>
                <a:srgbClr val="121212"/>
              </a:solidFill>
              <a:effectLst/>
              <a:latin typeface="Arial Black" panose="020B0A04020102020204" pitchFamily="34" charset="0"/>
            </a:endParaRPr>
          </a:p>
          <a:p>
            <a:pPr algn="ctr"/>
            <a:r>
              <a:rPr lang="uk-UA" sz="60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СЛАВА УКРАЇНІ!</a:t>
            </a:r>
          </a:p>
          <a:p>
            <a:pPr algn="ctr"/>
            <a:r>
              <a:rPr lang="uk-UA" sz="6000" b="0" i="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ГЕРОЯМ СЛАВА!</a:t>
            </a:r>
            <a:endParaRPr lang="uk-UA" sz="6000" b="0" i="0" dirty="0"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algn="ctr"/>
            <a:endParaRPr lang="uk-UA" sz="4400" dirty="0">
              <a:solidFill>
                <a:srgbClr val="121212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4400" dirty="0">
                <a:solidFill>
                  <a:srgbClr val="121212"/>
                </a:solidFill>
                <a:latin typeface="Arial Black" panose="020B0A04020102020204" pitchFamily="34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9877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9" y="25254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Мета виховної години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408" y="1428205"/>
            <a:ext cx="76741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характеризувати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 російсько – української війни 2014 р., розглянути етапи військових дій на Сході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України;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 </a:t>
            </a: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«гібридна війна»;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аналізувати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інформацію;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розвивати в учнів почуття національної самосвідомості та громадянської активності; </a:t>
            </a:r>
            <a:b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виховувати патріотів, активних громадян України, готових захищати свою Батьківщину.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204" y="209005"/>
            <a:ext cx="5592837" cy="879566"/>
          </a:xfrm>
        </p:spPr>
        <p:txBody>
          <a:bodyPr>
            <a:normAutofit fontScale="90000"/>
          </a:bodyPr>
          <a:lstStyle/>
          <a:p>
            <a:r>
              <a:rPr lang="uk-UA" sz="5400" b="1" u="sng" dirty="0" smtClean="0">
                <a:solidFill>
                  <a:schemeClr val="accent4">
                    <a:lumMod val="75000"/>
                  </a:schemeClr>
                </a:solidFill>
              </a:rPr>
              <a:t>Гібридна війна</a:t>
            </a:r>
            <a:endParaRPr lang="ru-RU" sz="54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7980" y="209005"/>
            <a:ext cx="6143791" cy="656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конфлікту</a:t>
            </a:r>
            <a:endParaRPr lang="ru-RU" sz="2400" b="1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 квітні – травні 2014 р. незаконні збройні формування, сили Федеральної служби безпеки (ФСБ) та Головного розвідувального управління (ГРУ) РФ здійснили захоплення органів місцевої влади та ключових об’єктів Донецької та Луганської областей.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 заявила про початок Антитерористичної операції (АТО) із залученням Збройних сил.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Росія не визнала свого вторгнення на Україну, хоча її частини беруть безпосередню участь у бойових діях зі своєї території та на території України. конфлікт отримав назву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гібридної війни.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січня 2015 року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Верховна Рада України визнала Росію агресором.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419" y="1772861"/>
            <a:ext cx="11399519" cy="1684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січня 2015 року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Верховна Рада України визнала Росію агресором.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– 27 квітня 2014 року проголошені Донецька та Луганська «народні республіки».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Генпрокуратура України визнали ці «республіки» терористичними організаціям.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7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840" y="421881"/>
            <a:ext cx="5512526" cy="4629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Початок Антитерористичної операції (АТО)</a:t>
            </a:r>
            <a:endParaRPr lang="ru-RU" sz="24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0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квітня 2014 р. Україна розпочала Антитерористичну операцію без введення воєнного стану.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20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Зона АТО – Донецька і Луганська області, Ізюмський район Харківської області.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8" y="261257"/>
            <a:ext cx="5601545" cy="1489166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accent5">
                    <a:lumMod val="75000"/>
                  </a:schemeClr>
                </a:solidFill>
              </a:rPr>
              <a:t>Нормандська четвірка 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0" y="3947722"/>
            <a:ext cx="55125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червні 2014 року відбулись зустрічі Нормандської четвірки (Україна, Німеччина, Франція, Росія) з мирного врегулювання мирної ситуації на Сході за участі української сторони, міжнародних спостерігачів і РФ. Домовленості про припинення силового конфлікту виконані терористами не були.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57" y="1963283"/>
            <a:ext cx="5834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формату походить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6 червня"/>
              </a:rPr>
              <a:t>6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 tooltip="6 червня"/>
              </a:rPr>
              <a:t>червня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2014"/>
              </a:rPr>
              <a:t>2014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року,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Бенувіль (Кальвадос)"/>
              </a:rPr>
              <a:t>Бенувіль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Нормандія"/>
              </a:rPr>
              <a:t>Нормандії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Франція"/>
              </a:rPr>
              <a:t>Франція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 рамках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70-річчя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Операція «Оверлорд»"/>
              </a:rPr>
              <a:t>операції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Операція «Оверлорд»"/>
              </a:rPr>
              <a:t> «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 tooltip="Операція «Оверлорд»"/>
              </a:rPr>
              <a:t>Оверлорд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Операція «Оверлорд»"/>
              </a:rPr>
              <a:t>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званого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Другий фронт"/>
              </a:rPr>
              <a:t>другого фронту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Друга світова війна"/>
              </a:rPr>
              <a:t>Другої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Друга світова війна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Друга світова війна"/>
              </a:rPr>
              <a:t>світової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Друга світова війна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Друга світова війна"/>
              </a:rPr>
              <a:t>війни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lnSpc>
                <a:spcPct val="150000"/>
              </a:lnSpc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ж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16 жовтня"/>
              </a:rPr>
              <a:t>16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17 жовтня"/>
              </a:rPr>
              <a:t>17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17 жовтня"/>
              </a:rPr>
              <a:t>жовтня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Мілан"/>
              </a:rPr>
              <a:t>Мілані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3" tooltip="Італія"/>
              </a:rPr>
              <a:t>Італія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ознаменувалися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якимись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домовленостями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11 лютого"/>
              </a:rPr>
              <a:t>11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5" tooltip="12 лютого"/>
              </a:rPr>
              <a:t>12 лютого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2015 року в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6" tooltip="Мінськ"/>
              </a:rPr>
              <a:t>Мінську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7" tooltip="Білорусь"/>
              </a:rPr>
              <a:t>Білорусь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112" y="28586"/>
            <a:ext cx="2858912" cy="20481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Мінські домовленості </a:t>
            </a:r>
            <a:b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400" b="1" dirty="0" smtClean="0"/>
              <a:t>(5вересня 2014 р.)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454" y="2076694"/>
            <a:ext cx="7320372" cy="511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Двостороннє припинення вогню під контролем місії ОБСЄ.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Звільнення заручників і полонених.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Децентралізація влади через прийняття закону про особливий статус окремих районів Донецької та Луганської областей.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Амністія учасникам воєнних подій у донецькій та Луганській областях.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Виведення іноземної зброї та військових форсувань з території України.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Лінія розмежування визначена за станом на 19 вересня 2014 р.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Домовленості підписано представниками України, РФ та ОБСЄ.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975"/>
              </a:spcBef>
              <a:spcAft>
                <a:spcPts val="0"/>
              </a:spcAft>
            </a:pPr>
            <a:r>
              <a:rPr lang="uk-UA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 угоди зірвано російсько – терористичною стороною, за час перемир’я до кінця листопада 2014 р. загинуло близько 1 тис. людей.</a:t>
            </a:r>
            <a:endParaRPr lang="ru-RU" b="1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2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395" y="392416"/>
            <a:ext cx="3813717" cy="1726315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Мінськ -2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(11–12 лютого </a:t>
            </a:r>
            <a:b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2015 р.)</a:t>
            </a:r>
            <a:endParaRPr lang="ru-RU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65" y="2118731"/>
            <a:ext cx="7544172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Припинення вогню з 15 лютого 2015 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Відведення важкої артилерії з  обох сторін на 50 км під контролем місії ОБСЄ.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Звільнення та обмін полоненими і заручниками за принципом «усі на всі».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Повне відведення контролю України над державним кордоном з РФ до кінця 2015 р.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Виведення з України іноземних військових формувань, військової техніки та найманців.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97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в України конституційної реформи з метою децентралізації управління та надання особливого статусу окремим районам Донецької та Луганської областей.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9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DED23A-48C2-46B8-B3A2-399AFAF99C22}"/>
              </a:ext>
            </a:extLst>
          </p:cNvPr>
          <p:cNvSpPr txBox="1"/>
          <p:nvPr/>
        </p:nvSpPr>
        <p:spPr>
          <a:xfrm>
            <a:off x="102312" y="1757989"/>
            <a:ext cx="1174925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24 лютого 2022 р., о 5-й годині ранку – армада РФ напала по всій лінії кордонів з Україною від Луганська до Житомира. Авіація РФ бомбила мирні міста Київ, Одесу, Чернігів, Маріуполь, Херсон.  </a:t>
            </a:r>
            <a:endParaRPr lang="uk-UA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334</TotalTime>
  <Words>832</Words>
  <Application>Microsoft Office PowerPoint</Application>
  <PresentationFormat>Широкий екран</PresentationFormat>
  <Paragraphs>84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Montserrat</vt:lpstr>
      <vt:lpstr>Noto Sans</vt:lpstr>
      <vt:lpstr>Times New Roman</vt:lpstr>
      <vt:lpstr>Trebuchet MS</vt:lpstr>
      <vt:lpstr>Wingdings 3</vt:lpstr>
      <vt:lpstr>Аспект</vt:lpstr>
      <vt:lpstr>Російсько-українська війна</vt:lpstr>
      <vt:lpstr>Мета виховної години </vt:lpstr>
      <vt:lpstr>Гібридна війна</vt:lpstr>
      <vt:lpstr>Презентація PowerPoint</vt:lpstr>
      <vt:lpstr>Презентація PowerPoint</vt:lpstr>
      <vt:lpstr>Нормандська четвірка </vt:lpstr>
      <vt:lpstr>Мінські домовленості   (5вересня 2014 р.)</vt:lpstr>
      <vt:lpstr>Мінськ -2  (11–12 лютого  2015 р.)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Російсько-українська війна</dc:title>
  <dc:creator>RePack by Diakov</dc:creator>
  <cp:lastModifiedBy>RePack by Diakov</cp:lastModifiedBy>
  <cp:revision>26</cp:revision>
  <dcterms:created xsi:type="dcterms:W3CDTF">2020-05-02T09:34:21Z</dcterms:created>
  <dcterms:modified xsi:type="dcterms:W3CDTF">2022-03-26T09:39:28Z</dcterms:modified>
</cp:coreProperties>
</file>