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1" r:id="rId6"/>
    <p:sldId id="269" r:id="rId7"/>
    <p:sldId id="271" r:id="rId8"/>
    <p:sldId id="260" r:id="rId9"/>
    <p:sldId id="270" r:id="rId10"/>
    <p:sldId id="268" r:id="rId11"/>
    <p:sldId id="262" r:id="rId12"/>
    <p:sldId id="272" r:id="rId13"/>
    <p:sldId id="267" r:id="rId14"/>
    <p:sldId id="273" r:id="rId15"/>
    <p:sldId id="266" r:id="rId16"/>
    <p:sldId id="274" r:id="rId17"/>
    <p:sldId id="275" r:id="rId18"/>
    <p:sldId id="276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00808"/>
            <a:ext cx="84969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solidFill>
                  <a:schemeClr val="accent4">
                    <a:lumMod val="50000"/>
                  </a:schemeClr>
                </a:solidFill>
              </a:rPr>
              <a:t>Сучасні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6000" b="1" dirty="0" err="1" smtClean="0">
                <a:solidFill>
                  <a:schemeClr val="accent4">
                    <a:lumMod val="50000"/>
                  </a:schemeClr>
                </a:solidFill>
              </a:rPr>
              <a:t>наземні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6000" b="1" dirty="0" err="1" smtClean="0">
                <a:solidFill>
                  <a:schemeClr val="accent4">
                    <a:lumMod val="50000"/>
                  </a:schemeClr>
                </a:solidFill>
              </a:rPr>
              <a:t>телескопи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solidFill>
                  <a:schemeClr val="accent4">
                    <a:lumMod val="50000"/>
                  </a:schemeClr>
                </a:solidFill>
              </a:rPr>
              <a:t>обсерваторії</a:t>
            </a:r>
            <a:endParaRPr lang="ru-RU" sz="6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86916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r>
              <a:rPr lang="uk-UA" b="1" dirty="0" smtClean="0">
                <a:latin typeface="Cambria" pitchFamily="18" charset="0"/>
              </a:rPr>
              <a:t>Астрономія </a:t>
            </a:r>
            <a:r>
              <a:rPr lang="uk-UA" b="1" smtClean="0">
                <a:latin typeface="Cambria" pitchFamily="18" charset="0"/>
              </a:rPr>
              <a:t>11 </a:t>
            </a:r>
            <a:r>
              <a:rPr lang="uk-UA" b="1" smtClean="0">
                <a:latin typeface="Cambria" pitchFamily="18" charset="0"/>
              </a:rPr>
              <a:t>клас 26.11.2021 </a:t>
            </a:r>
            <a:r>
              <a:rPr lang="uk-UA" b="1" dirty="0" smtClean="0">
                <a:latin typeface="Cambria" pitchFamily="18" charset="0"/>
              </a:rPr>
              <a:t/>
            </a:r>
            <a:br>
              <a:rPr lang="uk-UA" b="1" dirty="0" smtClean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8363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Великий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бінокулярний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телескоп</a:t>
            </a:r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40768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Великий </a:t>
            </a:r>
            <a:r>
              <a:rPr lang="ru-RU" sz="2000" b="1" dirty="0" err="1" smtClean="0"/>
              <a:t>бінокулярний</a:t>
            </a:r>
            <a:r>
              <a:rPr lang="ru-RU" sz="2000" b="1" dirty="0" smtClean="0"/>
              <a:t> телескоп в 10 </a:t>
            </a:r>
            <a:r>
              <a:rPr lang="ru-RU" sz="2000" b="1" dirty="0" err="1" smtClean="0"/>
              <a:t>разів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чутливіший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Обсерваторія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Кека</a:t>
            </a:r>
            <a:r>
              <a:rPr lang="ru-RU" sz="2000" b="1" dirty="0" smtClean="0"/>
              <a:t> та </a:t>
            </a:r>
            <a:r>
              <a:rPr lang="ru-RU" sz="2000" b="1" dirty="0" err="1" smtClean="0"/>
              <a:t>спеціально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розроблений</a:t>
            </a:r>
            <a:r>
              <a:rPr lang="ru-RU" sz="2000" b="1" dirty="0" smtClean="0"/>
              <a:t> для того,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точно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внутрішню</a:t>
            </a:r>
            <a:r>
              <a:rPr lang="ru-RU" sz="2000" b="1" dirty="0" smtClean="0"/>
              <a:t> область </a:t>
            </a:r>
            <a:r>
              <a:rPr lang="ru-RU" sz="2000" b="1" dirty="0" err="1" smtClean="0"/>
              <a:t>зірки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" name="Рисунок 6" descr="20161008_17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5544616" cy="400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Великий телескоп</a:t>
            </a:r>
          </a:p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Канарських островів 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Телескоп-рефлектор обсерваторії «</a:t>
            </a:r>
            <a:r>
              <a:rPr lang="uk-UA" sz="2000" b="1" dirty="0" err="1" smtClean="0"/>
              <a:t>Дель</a:t>
            </a:r>
            <a:r>
              <a:rPr lang="uk-UA" sz="2000" b="1" dirty="0" smtClean="0"/>
              <a:t> Рок де </a:t>
            </a:r>
            <a:r>
              <a:rPr lang="uk-UA" sz="2000" b="1" dirty="0" err="1" smtClean="0"/>
              <a:t>лос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Мучачос</a:t>
            </a:r>
            <a:r>
              <a:rPr lang="uk-UA" sz="2000" b="1" dirty="0" smtClean="0"/>
              <a:t>» на Канарських островах (</a:t>
            </a:r>
            <a:r>
              <a:rPr lang="uk-UA" sz="2000" b="1" dirty="0" err="1" smtClean="0"/>
              <a:t>о.Пальма</a:t>
            </a:r>
            <a:r>
              <a:rPr lang="uk-UA" sz="2000" b="1" dirty="0" smtClean="0"/>
              <a:t>, м. </a:t>
            </a:r>
            <a:r>
              <a:rPr lang="uk-UA" sz="2000" b="1" dirty="0" err="1" smtClean="0"/>
              <a:t>Лас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Пальмас</a:t>
            </a:r>
            <a:r>
              <a:rPr lang="uk-UA" sz="2000" b="1" dirty="0" smtClean="0"/>
              <a:t>) в Іспанії. </a:t>
            </a: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6048672" cy="402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Великий телескоп</a:t>
            </a:r>
          </a:p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Канарських островів 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f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5184576" cy="3888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55679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Телескоп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дзеркало</a:t>
            </a:r>
            <a:r>
              <a:rPr lang="ru-RU" b="1" dirty="0" smtClean="0"/>
              <a:t> </a:t>
            </a:r>
            <a:r>
              <a:rPr lang="ru-RU" b="1" dirty="0" err="1" smtClean="0"/>
              <a:t>діаметром</a:t>
            </a:r>
            <a:r>
              <a:rPr lang="ru-RU" b="1" dirty="0" smtClean="0"/>
              <a:t> 10,4 м, </a:t>
            </a:r>
            <a:r>
              <a:rPr lang="ru-RU" b="1" dirty="0" err="1" smtClean="0"/>
              <a:t>котре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36 </a:t>
            </a:r>
            <a:r>
              <a:rPr lang="ru-RU" b="1" dirty="0" err="1" smtClean="0"/>
              <a:t>шестикутних</a:t>
            </a:r>
            <a:r>
              <a:rPr lang="ru-RU" b="1" dirty="0" smtClean="0"/>
              <a:t> </a:t>
            </a:r>
            <a:r>
              <a:rPr lang="ru-RU" b="1" dirty="0" err="1" smtClean="0"/>
              <a:t>сегментів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передову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технологію</a:t>
            </a:r>
            <a:r>
              <a:rPr lang="ru-RU" b="1" dirty="0" smtClean="0"/>
              <a:t> </a:t>
            </a:r>
            <a:r>
              <a:rPr lang="ru-RU" b="1" dirty="0" err="1" smtClean="0"/>
              <a:t>спостереження</a:t>
            </a:r>
            <a:r>
              <a:rPr lang="ru-RU" b="1" dirty="0" smtClean="0"/>
              <a:t> за </a:t>
            </a:r>
            <a:r>
              <a:rPr lang="ru-RU" b="1" dirty="0" err="1" smtClean="0"/>
              <a:t>космічними</a:t>
            </a:r>
            <a:r>
              <a:rPr lang="ru-RU" b="1" dirty="0" smtClean="0"/>
              <a:t> </a:t>
            </a:r>
            <a:r>
              <a:rPr lang="ru-RU" b="1" dirty="0" err="1" smtClean="0"/>
              <a:t>тілами</a:t>
            </a:r>
            <a:r>
              <a:rPr lang="ru-RU" b="1" dirty="0" smtClean="0"/>
              <a:t>. Став до ладу 24 </a:t>
            </a:r>
            <a:r>
              <a:rPr lang="ru-RU" b="1" dirty="0" err="1" smtClean="0"/>
              <a:t>липня</a:t>
            </a:r>
            <a:r>
              <a:rPr lang="ru-RU" b="1" dirty="0" smtClean="0"/>
              <a:t> 2009 р. </a:t>
            </a:r>
            <a:r>
              <a:rPr lang="ru-RU" b="1" dirty="0" err="1" smtClean="0"/>
              <a:t>і</a:t>
            </a:r>
            <a:r>
              <a:rPr lang="ru-RU" b="1" dirty="0" smtClean="0"/>
              <a:t> на той час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найбільшим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332656"/>
            <a:ext cx="7484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Космічний телескоп ,,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Габбл“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24744"/>
            <a:ext cx="8539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Космічний телескоп «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Габбл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американський оптичний телескоп,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розташований на навколоземній орбіті 1990 року.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Спільний проект NASA і Європейського космічного агентства (ЄКА).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Телескоп названо на честь Едвіна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Габбла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качанные файлы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7056784" cy="36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332656"/>
            <a:ext cx="7484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Космічний телескоп ,,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Габбл“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6876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«</a:t>
            </a:r>
            <a:r>
              <a:rPr lang="uk-UA" b="1" dirty="0" err="1" smtClean="0"/>
              <a:t>Габбл</a:t>
            </a:r>
            <a:r>
              <a:rPr lang="uk-UA" b="1" dirty="0" smtClean="0"/>
              <a:t>» — унікальна багатоцільова орбітальна обсерваторія, найбільша серед запущених у космос у XX сторіччі. Є першим апаратом із серії «Великі обсерваторії».</a:t>
            </a:r>
            <a:endParaRPr lang="ru-RU" b="1" dirty="0"/>
          </a:p>
        </p:txBody>
      </p:sp>
      <p:pic>
        <p:nvPicPr>
          <p:cNvPr id="8" name="Рисунок 7" descr="nq66xhEZBH99MIgyrDp1IRBUUpOsGt9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4896544" cy="3940928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652120" y="2646785"/>
            <a:ext cx="32403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Телескоп працює і може використовуватися до 2030—2040.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 наступник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James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Webb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Space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Telescope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(JWST) запланований до запуску в травні 2020.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77599" y="404664"/>
            <a:ext cx="7584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Гамма-обсерваторія «</a:t>
            </a:r>
            <a:r>
              <a:rPr lang="uk-UA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Комптон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Гамма-обсерваторія «</a:t>
            </a:r>
            <a:r>
              <a:rPr lang="uk-UA" b="1" dirty="0" err="1" smtClean="0"/>
              <a:t>Комптон</a:t>
            </a:r>
            <a:r>
              <a:rPr lang="uk-UA" b="1" dirty="0" smtClean="0"/>
              <a:t>» (англ. </a:t>
            </a:r>
            <a:r>
              <a:rPr lang="ru-RU" b="1" dirty="0" err="1" smtClean="0"/>
              <a:t>Compton</a:t>
            </a:r>
            <a:r>
              <a:rPr lang="ru-RU" b="1" dirty="0" smtClean="0"/>
              <a:t> </a:t>
            </a:r>
            <a:r>
              <a:rPr lang="ru-RU" b="1" dirty="0" err="1" smtClean="0"/>
              <a:t>Gamma</a:t>
            </a:r>
            <a:r>
              <a:rPr lang="ru-RU" b="1" dirty="0" smtClean="0"/>
              <a:t> </a:t>
            </a:r>
            <a:r>
              <a:rPr lang="ru-RU" b="1" dirty="0" err="1" smtClean="0"/>
              <a:t>Ray</a:t>
            </a:r>
            <a:r>
              <a:rPr lang="ru-RU" b="1" dirty="0" smtClean="0"/>
              <a:t> </a:t>
            </a:r>
            <a:r>
              <a:rPr lang="ru-RU" b="1" dirty="0" err="1" smtClean="0"/>
              <a:t>Observatory</a:t>
            </a:r>
            <a:r>
              <a:rPr lang="uk-UA" b="1" dirty="0" smtClean="0"/>
              <a:t>, скор. </a:t>
            </a:r>
            <a:r>
              <a:rPr lang="ru-RU" b="1" dirty="0" smtClean="0"/>
              <a:t>CGRO</a:t>
            </a:r>
            <a:r>
              <a:rPr lang="uk-UA" b="1" dirty="0" smtClean="0"/>
              <a:t>) — космічна обсерваторія, що працювала на орбіті Землі з 1991 по 2000 рік і </a:t>
            </a:r>
            <a:r>
              <a:rPr lang="uk-UA" b="1" dirty="0" err="1" smtClean="0"/>
              <a:t>детектувала</a:t>
            </a:r>
            <a:r>
              <a:rPr lang="uk-UA" b="1" dirty="0" smtClean="0"/>
              <a:t> випромінювання в інтервалі від 20 </a:t>
            </a:r>
            <a:r>
              <a:rPr lang="uk-UA" b="1" dirty="0" err="1" smtClean="0"/>
              <a:t>кеВ</a:t>
            </a:r>
            <a:r>
              <a:rPr lang="uk-UA" b="1" dirty="0" smtClean="0"/>
              <a:t> до 30 </a:t>
            </a:r>
            <a:r>
              <a:rPr lang="uk-UA" b="1" dirty="0" err="1" smtClean="0"/>
              <a:t>ГеВ</a:t>
            </a:r>
            <a:r>
              <a:rPr lang="uk-UA" b="1" dirty="0" smtClean="0"/>
              <a:t>. </a:t>
            </a:r>
            <a:endParaRPr lang="ru-RU" b="1" dirty="0"/>
          </a:p>
        </p:txBody>
      </p:sp>
      <p:pic>
        <p:nvPicPr>
          <p:cNvPr id="6" name="Рисунок 5" descr="скачанные файлы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182066" cy="40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77599" y="404664"/>
            <a:ext cx="7584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Гамма-обсерваторія «</a:t>
            </a:r>
            <a:r>
              <a:rPr lang="uk-UA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Комптон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Обсерваторія</a:t>
            </a:r>
            <a:r>
              <a:rPr lang="ru-RU" b="1" dirty="0" smtClean="0"/>
              <a:t> </a:t>
            </a:r>
            <a:r>
              <a:rPr lang="ru-RU" b="1" dirty="0" err="1" smtClean="0"/>
              <a:t>складалася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4 </a:t>
            </a:r>
            <a:r>
              <a:rPr lang="ru-RU" b="1" dirty="0" err="1" smtClean="0"/>
              <a:t>головних</a:t>
            </a:r>
            <a:r>
              <a:rPr lang="ru-RU" b="1" dirty="0" smtClean="0"/>
              <a:t> </a:t>
            </a:r>
            <a:r>
              <a:rPr lang="ru-RU" b="1" dirty="0" err="1" smtClean="0"/>
              <a:t>телескопів</a:t>
            </a:r>
            <a:r>
              <a:rPr lang="ru-RU" b="1" dirty="0" smtClean="0"/>
              <a:t> на одному </a:t>
            </a:r>
            <a:r>
              <a:rPr lang="ru-RU" b="1" dirty="0" err="1" smtClean="0"/>
              <a:t>кораблі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спостерігають</a:t>
            </a:r>
            <a:r>
              <a:rPr lang="ru-RU" b="1" dirty="0" smtClean="0"/>
              <a:t> у </a:t>
            </a:r>
            <a:r>
              <a:rPr lang="ru-RU" b="1" dirty="0" err="1" smtClean="0"/>
              <a:t>рентгенівському</a:t>
            </a:r>
            <a:r>
              <a:rPr lang="ru-RU" b="1" dirty="0" smtClean="0"/>
              <a:t> та </a:t>
            </a:r>
            <a:r>
              <a:rPr lang="ru-RU" b="1" dirty="0" err="1" smtClean="0"/>
              <a:t>гамма-діапазонах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спеціалізованих</a:t>
            </a:r>
            <a:r>
              <a:rPr lang="ru-RU" b="1" dirty="0" smtClean="0"/>
              <a:t> </a:t>
            </a:r>
            <a:r>
              <a:rPr lang="ru-RU" b="1" dirty="0" err="1" smtClean="0"/>
              <a:t>приладів</a:t>
            </a:r>
            <a:r>
              <a:rPr lang="ru-RU" b="1" dirty="0" smtClean="0"/>
              <a:t> та </a:t>
            </a:r>
            <a:r>
              <a:rPr lang="ru-RU" b="1" dirty="0" err="1" smtClean="0"/>
              <a:t>детекторів</a:t>
            </a:r>
            <a:r>
              <a:rPr lang="ru-RU" b="1" dirty="0" smtClean="0"/>
              <a:t> 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7" name="Рисунок 6" descr="скачанные файлы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382318" cy="369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189221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Космічна рентгенівська </a:t>
            </a:r>
          </a:p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обсерваторія «</a:t>
            </a:r>
            <a:r>
              <a:rPr lang="uk-UA" sz="32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Чандра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Космічна</a:t>
            </a:r>
            <a:r>
              <a:rPr lang="ru-RU" b="1" dirty="0" smtClean="0"/>
              <a:t> </a:t>
            </a:r>
            <a:r>
              <a:rPr lang="ru-RU" b="1" dirty="0" err="1" smtClean="0"/>
              <a:t>обсерваторія</a:t>
            </a:r>
            <a:r>
              <a:rPr lang="ru-RU" b="1" dirty="0" smtClean="0"/>
              <a:t>, запущена НАСА 23 </a:t>
            </a:r>
            <a:r>
              <a:rPr lang="ru-RU" b="1" dirty="0" err="1" smtClean="0"/>
              <a:t>липня</a:t>
            </a:r>
            <a:r>
              <a:rPr lang="ru-RU" b="1" dirty="0" smtClean="0"/>
              <a:t> 1999 (за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шатла</a:t>
            </a:r>
            <a:r>
              <a:rPr lang="ru-RU" b="1" dirty="0" smtClean="0"/>
              <a:t> «</a:t>
            </a:r>
            <a:r>
              <a:rPr lang="ru-RU" b="1" dirty="0" err="1" smtClean="0"/>
              <a:t>Колумбія</a:t>
            </a:r>
            <a:r>
              <a:rPr lang="ru-RU" b="1" dirty="0" smtClean="0"/>
              <a:t>») для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космосу у </a:t>
            </a:r>
            <a:r>
              <a:rPr lang="ru-RU" b="1" dirty="0" err="1" smtClean="0"/>
              <a:t>рентгенівському</a:t>
            </a:r>
            <a:r>
              <a:rPr lang="ru-RU" b="1" dirty="0" smtClean="0"/>
              <a:t> </a:t>
            </a:r>
            <a:r>
              <a:rPr lang="ru-RU" b="1" dirty="0" err="1" smtClean="0"/>
              <a:t>діапазоні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 descr="скачанные файлы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551864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435442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Космічний телескоп «</a:t>
            </a:r>
            <a:r>
              <a:rPr lang="uk-UA" sz="32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Спітцер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err="1" smtClean="0"/>
              <a:t>Космічний</a:t>
            </a:r>
            <a:r>
              <a:rPr lang="ru-RU" b="1" dirty="0" smtClean="0"/>
              <a:t> </a:t>
            </a:r>
            <a:r>
              <a:rPr lang="ru-RU" b="1" dirty="0" err="1" smtClean="0"/>
              <a:t>апарат</a:t>
            </a:r>
            <a:r>
              <a:rPr lang="ru-RU" b="1" dirty="0" smtClean="0"/>
              <a:t>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, </a:t>
            </a:r>
            <a:r>
              <a:rPr lang="ru-RU" b="1" dirty="0" err="1" smtClean="0"/>
              <a:t>запущений</a:t>
            </a:r>
            <a:r>
              <a:rPr lang="ru-RU" b="1" dirty="0" smtClean="0"/>
              <a:t> НАСА 25 </a:t>
            </a:r>
            <a:r>
              <a:rPr lang="ru-RU" b="1" dirty="0" err="1" smtClean="0"/>
              <a:t>серпня</a:t>
            </a:r>
            <a:r>
              <a:rPr lang="ru-RU" b="1" dirty="0" smtClean="0"/>
              <a:t> 2003 року (за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ракети</a:t>
            </a:r>
            <a:r>
              <a:rPr lang="ru-RU" b="1" dirty="0" smtClean="0"/>
              <a:t> «Дельта»)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призначений</a:t>
            </a:r>
            <a:r>
              <a:rPr lang="ru-RU" b="1" dirty="0" smtClean="0"/>
              <a:t> для </a:t>
            </a:r>
            <a:r>
              <a:rPr lang="ru-RU" b="1" dirty="0" err="1" smtClean="0"/>
              <a:t>спостереження</a:t>
            </a:r>
            <a:r>
              <a:rPr lang="ru-RU" b="1" dirty="0" smtClean="0"/>
              <a:t> космосу в </a:t>
            </a:r>
            <a:r>
              <a:rPr lang="ru-RU" b="1" dirty="0" err="1" smtClean="0"/>
              <a:t>інфрачервоному</a:t>
            </a:r>
            <a:r>
              <a:rPr lang="ru-RU" b="1" dirty="0" smtClean="0"/>
              <a:t> </a:t>
            </a:r>
            <a:r>
              <a:rPr lang="ru-RU" b="1" dirty="0" err="1" smtClean="0"/>
              <a:t>діапазоні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7" name="Рисунок 6" descr="скачанные файлы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792927" cy="359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91680" y="1268760"/>
            <a:ext cx="6417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Неможливе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можливим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завтра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284984"/>
            <a:ext cx="4177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К.Е.Ціолковський</a:t>
            </a:r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Перелянувши</a:t>
            </a:r>
            <a:r>
              <a:rPr lang="uk-UA" dirty="0" smtClean="0"/>
              <a:t> презентацію, доповніть вивчене матеріалом підручника(параграф 10)</a:t>
            </a:r>
          </a:p>
          <a:p>
            <a:r>
              <a:rPr lang="uk-UA" dirty="0" smtClean="0"/>
              <a:t>Основні відомості запишіть</a:t>
            </a:r>
          </a:p>
          <a:p>
            <a:r>
              <a:rPr lang="uk-UA" dirty="0" smtClean="0"/>
              <a:t>Письмово дайте відповідь на запитання (сторінка 53)</a:t>
            </a:r>
          </a:p>
          <a:p>
            <a:r>
              <a:rPr lang="uk-UA" dirty="0" smtClean="0"/>
              <a:t>Як ви розумієте вислів </a:t>
            </a:r>
            <a:r>
              <a:rPr lang="uk-UA" dirty="0" err="1" smtClean="0"/>
              <a:t>К.Е.Ціолковського</a:t>
            </a:r>
            <a:r>
              <a:rPr lang="uk-UA" smtClean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61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0648"/>
            <a:ext cx="8748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Телескоп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БТА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Північному Кавказі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280px-Big_asimutal_telesk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516216" cy="4362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6211669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Купол </a:t>
            </a:r>
            <a:r>
              <a:rPr lang="ru-RU" sz="2000" b="1" dirty="0" err="1" smtClean="0"/>
              <a:t>обсерваторії</a:t>
            </a:r>
            <a:r>
              <a:rPr lang="ru-RU" sz="2000" b="1" dirty="0" smtClean="0"/>
              <a:t>, </a:t>
            </a:r>
            <a:r>
              <a:rPr lang="uk-UA" sz="2000" b="1" dirty="0" smtClean="0"/>
              <a:t>де </a:t>
            </a:r>
            <a:r>
              <a:rPr lang="ru-RU" sz="2000" b="1" dirty="0" err="1" smtClean="0"/>
              <a:t>встановлено</a:t>
            </a:r>
            <a:r>
              <a:rPr lang="ru-RU" sz="2000" b="1" dirty="0" smtClean="0"/>
              <a:t> БТА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ru-RU" b="1" dirty="0" smtClean="0"/>
              <a:t>БТА — великий </a:t>
            </a:r>
            <a:r>
              <a:rPr lang="ru-RU" b="1" dirty="0" err="1" smtClean="0"/>
              <a:t>азимутальний</a:t>
            </a:r>
            <a:r>
              <a:rPr lang="ru-RU" b="1" dirty="0" smtClean="0"/>
              <a:t> телескоп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діаметром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дзеркала</a:t>
            </a:r>
            <a:r>
              <a:rPr lang="ru-RU" b="1" dirty="0" smtClean="0"/>
              <a:t> 6 </a:t>
            </a:r>
            <a:r>
              <a:rPr lang="ru-RU" b="1" dirty="0" err="1" smtClean="0"/>
              <a:t>метрів</a:t>
            </a:r>
            <a:r>
              <a:rPr lang="ru-RU" b="1" dirty="0" smtClean="0"/>
              <a:t>. </a:t>
            </a:r>
            <a:r>
              <a:rPr lang="ru-RU" b="1" dirty="0" err="1" smtClean="0"/>
              <a:t>Споруджений</a:t>
            </a:r>
            <a:r>
              <a:rPr lang="ru-RU" b="1" dirty="0" smtClean="0"/>
              <a:t> 1975 року в СРСР, </a:t>
            </a:r>
            <a:r>
              <a:rPr lang="ru-RU" b="1" dirty="0" err="1" smtClean="0"/>
              <a:t>встановлений</a:t>
            </a:r>
            <a:r>
              <a:rPr lang="ru-RU" b="1" dirty="0" smtClean="0"/>
              <a:t> у </a:t>
            </a:r>
            <a:r>
              <a:rPr lang="ru-RU" b="1" dirty="0" err="1" smtClean="0"/>
              <a:t>Спеціальній</a:t>
            </a:r>
            <a:r>
              <a:rPr lang="ru-RU" b="1" dirty="0" smtClean="0"/>
              <a:t> </a:t>
            </a:r>
            <a:r>
              <a:rPr lang="ru-RU" b="1" dirty="0" err="1" smtClean="0"/>
              <a:t>астрофізичній</a:t>
            </a:r>
            <a:r>
              <a:rPr lang="ru-RU" b="1" dirty="0" smtClean="0"/>
              <a:t> </a:t>
            </a:r>
            <a:r>
              <a:rPr lang="ru-RU" b="1" dirty="0" err="1" smtClean="0"/>
              <a:t>обсерваторії</a:t>
            </a:r>
            <a:r>
              <a:rPr lang="ru-RU" b="1" dirty="0" smtClean="0"/>
              <a:t> на </a:t>
            </a:r>
            <a:r>
              <a:rPr lang="ru-RU" b="1" dirty="0" err="1" smtClean="0"/>
              <a:t>Північному</a:t>
            </a:r>
            <a:r>
              <a:rPr lang="ru-RU" b="1" dirty="0" smtClean="0"/>
              <a:t> </a:t>
            </a:r>
            <a:r>
              <a:rPr lang="ru-RU" b="1" dirty="0" err="1" smtClean="0"/>
              <a:t>Кавказі</a:t>
            </a:r>
            <a:r>
              <a:rPr lang="ru-RU" b="1" dirty="0" smtClean="0"/>
              <a:t>, </a:t>
            </a:r>
            <a:r>
              <a:rPr lang="ru-RU" b="1" dirty="0" err="1" smtClean="0"/>
              <a:t>неподалік</a:t>
            </a:r>
            <a:r>
              <a:rPr lang="ru-RU" b="1" dirty="0" smtClean="0"/>
              <a:t> </a:t>
            </a:r>
            <a:r>
              <a:rPr lang="ru-RU" b="1" dirty="0" err="1" smtClean="0"/>
              <a:t>станиці</a:t>
            </a:r>
            <a:r>
              <a:rPr lang="ru-RU" b="1" dirty="0" smtClean="0"/>
              <a:t> </a:t>
            </a:r>
            <a:r>
              <a:rPr lang="ru-RU" b="1" dirty="0" err="1" smtClean="0"/>
              <a:t>Зеленчуцька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висоті</a:t>
            </a:r>
            <a:r>
              <a:rPr lang="ru-RU" b="1" dirty="0" smtClean="0"/>
              <a:t> 2070 м, на плато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гори Пастухова.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76672"/>
            <a:ext cx="3945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Телескоп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БТА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919058" cy="369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046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4320480" cy="2689681"/>
          </a:xfrm>
          <a:prstGeom prst="rect">
            <a:avLst/>
          </a:prstGeom>
        </p:spPr>
      </p:pic>
      <p:pic>
        <p:nvPicPr>
          <p:cNvPr id="5" name="Рисунок 4" descr="24897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248472" cy="2665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55679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маса</a:t>
            </a:r>
            <a:r>
              <a:rPr lang="ru-RU" b="1" dirty="0" smtClean="0"/>
              <a:t> </a:t>
            </a:r>
            <a:r>
              <a:rPr lang="ru-RU" b="1" dirty="0" err="1" smtClean="0"/>
              <a:t>конструкції</a:t>
            </a:r>
            <a:r>
              <a:rPr lang="ru-RU" b="1" dirty="0" smtClean="0"/>
              <a:t> телескопа становить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850 т, а </a:t>
            </a:r>
            <a:r>
              <a:rPr lang="ru-RU" b="1" dirty="0" err="1" smtClean="0"/>
              <a:t>маса</a:t>
            </a:r>
            <a:r>
              <a:rPr lang="ru-RU" b="1" dirty="0" smtClean="0"/>
              <a:t> </a:t>
            </a:r>
            <a:r>
              <a:rPr lang="ru-RU" b="1" dirty="0" err="1" smtClean="0"/>
              <a:t>рухомої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—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650 т.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Головне </a:t>
            </a:r>
            <a:r>
              <a:rPr lang="ru-RU" b="1" dirty="0" err="1" smtClean="0"/>
              <a:t>дзеркало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діаметр</a:t>
            </a:r>
            <a:r>
              <a:rPr lang="ru-RU" b="1" dirty="0" smtClean="0"/>
              <a:t> 605 см.</a:t>
            </a:r>
          </a:p>
          <a:p>
            <a:r>
              <a:rPr lang="ru-RU" b="1" dirty="0" smtClean="0"/>
              <a:t>                     </a:t>
            </a:r>
            <a:r>
              <a:rPr lang="ru-RU" b="1" dirty="0" err="1" smtClean="0"/>
              <a:t>Його</a:t>
            </a:r>
            <a:r>
              <a:rPr lang="ru-RU" b="1" dirty="0" smtClean="0"/>
              <a:t> вага становить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42 т.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2047" y="620688"/>
            <a:ext cx="3945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Телескоп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БТА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Very Large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Teleskope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(VLT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) </a:t>
            </a:r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Рисунок 6" descr="1024px-Aerial_View_of_the_VLTI_with_Tunnels_Superimpos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7488832" cy="39998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032" y="134076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VLT</a:t>
            </a:r>
            <a:r>
              <a:rPr lang="uk-UA" sz="2000" b="1" dirty="0" smtClean="0"/>
              <a:t> - комплекс із чотирьох окремих дзеркальних телескопів з апертурою 8,2 м кожен,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оптичному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діапазоні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утворюють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інтерферометр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Very Large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Teleskope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(VLT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) </a:t>
            </a:r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Рисунок 6" descr="1024px-Aerial_View_of_the_VLTI_with_Tunnels_Superimpos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5112568" cy="273064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7203" y="980728"/>
            <a:ext cx="84367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Телескоп побудований та керується Європейською південною</a:t>
            </a:r>
            <a:endParaRPr lang="en-US" sz="2000" b="1" dirty="0" smtClean="0">
              <a:latin typeface="Arial" pitchFamily="34" charset="0"/>
              <a:ea typeface="Times New Roman" pitchFamily="18" charset="0"/>
            </a:endParaRPr>
          </a:p>
          <a:p>
            <a:pPr algn="just"/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обсерваторією (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</a:rPr>
              <a:t>ESO) 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на обсерваторії </a:t>
            </a:r>
            <a:r>
              <a:rPr lang="uk-UA" sz="2000" b="1" dirty="0" err="1" smtClean="0">
                <a:latin typeface="Arial" pitchFamily="34" charset="0"/>
                <a:ea typeface="Times New Roman" pitchFamily="18" charset="0"/>
              </a:rPr>
              <a:t>Паранал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, що розташована</a:t>
            </a:r>
            <a:endParaRPr lang="en-US" sz="2000" b="1" dirty="0" smtClean="0">
              <a:latin typeface="Arial" pitchFamily="34" charset="0"/>
              <a:ea typeface="Times New Roman" pitchFamily="18" charset="0"/>
            </a:endParaRPr>
          </a:p>
          <a:p>
            <a:pPr algn="just"/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на горі </a:t>
            </a:r>
            <a:r>
              <a:rPr lang="uk-UA" sz="2000" b="1" dirty="0" err="1" smtClean="0">
                <a:latin typeface="Arial" pitchFamily="34" charset="0"/>
                <a:ea typeface="Times New Roman" pitchFamily="18" charset="0"/>
              </a:rPr>
              <a:t>Серро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err="1" smtClean="0">
                <a:latin typeface="Arial" pitchFamily="34" charset="0"/>
                <a:ea typeface="Times New Roman" pitchFamily="18" charset="0"/>
              </a:rPr>
              <a:t>Паранал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(висота 2635 м над рівнем моря) </a:t>
            </a:r>
            <a:endParaRPr lang="en-US" sz="2000" b="1" dirty="0" smtClean="0">
              <a:latin typeface="Arial" pitchFamily="34" charset="0"/>
              <a:ea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в пустелі </a:t>
            </a:r>
            <a:r>
              <a:rPr lang="uk-UA" sz="2000" b="1" dirty="0" err="1" smtClean="0">
                <a:latin typeface="Arial" pitchFamily="34" charset="0"/>
                <a:ea typeface="Times New Roman" pitchFamily="18" charset="0"/>
              </a:rPr>
              <a:t>Атакама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в північній частині Чилі. </a:t>
            </a:r>
            <a:endParaRPr lang="en-US" sz="2000" b="1" dirty="0" smtClean="0">
              <a:latin typeface="Arial" pitchFamily="34" charset="0"/>
              <a:ea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Телескоп почав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працювати у 1998 році.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Великий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бінокулярний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телескоп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24744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LBT–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високотехнологічне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обладнання</a:t>
            </a:r>
            <a:r>
              <a:rPr lang="ru-RU" b="1" dirty="0" smtClean="0"/>
              <a:t> для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астрономічних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LBT– </a:t>
            </a:r>
            <a:r>
              <a:rPr lang="ru-RU" b="1" dirty="0" smtClean="0"/>
              <a:t>телескоп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велетенськими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дзеркалами</a:t>
            </a:r>
            <a:r>
              <a:rPr lang="ru-RU" b="1" dirty="0" smtClean="0"/>
              <a:t> </a:t>
            </a:r>
            <a:r>
              <a:rPr lang="ru-RU" b="1" dirty="0" err="1" smtClean="0"/>
              <a:t>діаметром</a:t>
            </a:r>
            <a:r>
              <a:rPr lang="ru-RU" b="1" dirty="0" smtClean="0"/>
              <a:t> 8,4 </a:t>
            </a:r>
            <a:r>
              <a:rPr lang="ru-RU" b="1" dirty="0" err="1" smtClean="0"/>
              <a:t>метри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en-US" dirty="0" smtClean="0"/>
              <a:t> </a:t>
            </a:r>
          </a:p>
          <a:p>
            <a:r>
              <a:rPr lang="ru-RU" dirty="0" smtClean="0"/>
              <a:t> </a:t>
            </a:r>
            <a:r>
              <a:rPr lang="en-US" b="1" dirty="0" smtClean="0"/>
              <a:t>LBT </a:t>
            </a:r>
            <a:r>
              <a:rPr lang="ru-RU" b="1" dirty="0" err="1" smtClean="0"/>
              <a:t>розміщений</a:t>
            </a:r>
            <a:r>
              <a:rPr lang="ru-RU" b="1" dirty="0" smtClean="0"/>
              <a:t> на </a:t>
            </a:r>
            <a:r>
              <a:rPr lang="ru-RU" b="1" dirty="0" err="1" smtClean="0"/>
              <a:t>висоті</a:t>
            </a:r>
            <a:r>
              <a:rPr lang="ru-RU" b="1" dirty="0" smtClean="0"/>
              <a:t> 3190 </a:t>
            </a:r>
            <a:r>
              <a:rPr lang="ru-RU" b="1" dirty="0" err="1" smtClean="0"/>
              <a:t>метрів</a:t>
            </a:r>
            <a:r>
              <a:rPr lang="ru-RU" b="1" dirty="0" smtClean="0"/>
              <a:t> над </a:t>
            </a:r>
            <a:r>
              <a:rPr lang="ru-RU" b="1" dirty="0" err="1" smtClean="0"/>
              <a:t>рівнем</a:t>
            </a:r>
            <a:r>
              <a:rPr lang="ru-RU" b="1" dirty="0" smtClean="0"/>
              <a:t> моря на </a:t>
            </a:r>
            <a:r>
              <a:rPr lang="ru-RU" b="1" dirty="0" err="1" smtClean="0"/>
              <a:t>горі</a:t>
            </a:r>
            <a:r>
              <a:rPr lang="en-US" b="1" dirty="0" smtClean="0"/>
              <a:t>  </a:t>
            </a:r>
            <a:r>
              <a:rPr lang="ru-RU" b="1" dirty="0" err="1" smtClean="0"/>
              <a:t>Грем</a:t>
            </a:r>
            <a:r>
              <a:rPr lang="en-US" b="1" dirty="0" smtClean="0"/>
              <a:t> </a:t>
            </a:r>
            <a:r>
              <a:rPr lang="ru-RU" b="1" dirty="0" smtClean="0"/>
              <a:t>в </a:t>
            </a:r>
            <a:r>
              <a:rPr lang="ru-RU" b="1" dirty="0" err="1" smtClean="0"/>
              <a:t>Аризоні</a:t>
            </a:r>
            <a:r>
              <a:rPr lang="ru-RU" b="1" dirty="0" smtClean="0"/>
              <a:t>. </a:t>
            </a:r>
            <a:endParaRPr lang="en-US" b="1" dirty="0" smtClean="0"/>
          </a:p>
          <a:p>
            <a:endParaRPr lang="en-US" dirty="0" smtClean="0"/>
          </a:p>
          <a:p>
            <a:r>
              <a:rPr lang="ru-RU" b="1" dirty="0" err="1" smtClean="0"/>
              <a:t>Змонтовані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дзеркала</a:t>
            </a:r>
            <a:r>
              <a:rPr lang="ru-RU" b="1" dirty="0" smtClean="0"/>
              <a:t> на </a:t>
            </a:r>
            <a:r>
              <a:rPr lang="ru-RU" b="1" dirty="0" err="1" smtClean="0"/>
              <a:t>одній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наводяться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космічні</a:t>
            </a:r>
            <a:r>
              <a:rPr lang="ru-RU" b="1" dirty="0" smtClean="0"/>
              <a:t> </a:t>
            </a:r>
            <a:r>
              <a:rPr lang="ru-RU" b="1" dirty="0" err="1" smtClean="0"/>
              <a:t>об'єкти</a:t>
            </a:r>
            <a:r>
              <a:rPr lang="ru-RU" b="1" dirty="0" smtClean="0"/>
              <a:t>. За </a:t>
            </a:r>
            <a:r>
              <a:rPr lang="ru-RU" b="1" dirty="0" err="1" smtClean="0"/>
              <a:t>схожість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/>
              <a:t>біноклем</a:t>
            </a:r>
            <a:r>
              <a:rPr lang="ru-RU" b="1" dirty="0" smtClean="0"/>
              <a:t> </a:t>
            </a:r>
            <a:r>
              <a:rPr lang="ru-RU" b="1" dirty="0" err="1" smtClean="0"/>
              <a:t>і</a:t>
            </a:r>
            <a:r>
              <a:rPr lang="ru-RU" b="1" dirty="0" smtClean="0"/>
              <a:t> дала </a:t>
            </a:r>
            <a:r>
              <a:rPr lang="ru-RU" b="1" dirty="0" err="1" smtClean="0"/>
              <a:t>назву</a:t>
            </a:r>
            <a:r>
              <a:rPr lang="ru-RU" b="1" dirty="0" smtClean="0"/>
              <a:t> телескопу.</a:t>
            </a:r>
            <a:endParaRPr lang="ru-RU" b="1" dirty="0"/>
          </a:p>
        </p:txBody>
      </p:sp>
      <p:pic>
        <p:nvPicPr>
          <p:cNvPr id="9" name="Рисунок 8" descr="Large_Binocular_Telescope_-_November_20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4104456" cy="547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525517" cy="27363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Великий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бінокулярний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телескоп</a:t>
            </a:r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4149080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Друге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дзеркало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встановлене</a:t>
            </a:r>
            <a:r>
              <a:rPr lang="ru-RU" dirty="0" smtClean="0"/>
              <a:t> в </a:t>
            </a:r>
            <a:r>
              <a:rPr lang="ru-RU" dirty="0" err="1" smtClean="0"/>
              <a:t>січні</a:t>
            </a:r>
            <a:r>
              <a:rPr lang="ru-RU" dirty="0" smtClean="0"/>
              <a:t> 2006 року та стало до ладу в </a:t>
            </a:r>
            <a:r>
              <a:rPr lang="ru-RU" dirty="0" err="1" smtClean="0"/>
              <a:t>січні</a:t>
            </a:r>
            <a:r>
              <a:rPr lang="ru-RU" dirty="0" smtClean="0"/>
              <a:t> 2008 року.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Телескоп  </a:t>
            </a:r>
            <a:r>
              <a:rPr lang="ru-RU" sz="2000" b="1" dirty="0" err="1" smtClean="0"/>
              <a:t>зібрали</a:t>
            </a:r>
            <a:r>
              <a:rPr lang="ru-RU" sz="2000" b="1" dirty="0" smtClean="0"/>
              <a:t>  в </a:t>
            </a:r>
            <a:r>
              <a:rPr lang="ru-RU" sz="2000" b="1" dirty="0" err="1" smtClean="0"/>
              <a:t>Італії</a:t>
            </a:r>
            <a:r>
              <a:rPr lang="ru-RU" sz="2000" b="1" dirty="0" smtClean="0"/>
              <a:t>.  В </a:t>
            </a:r>
            <a:r>
              <a:rPr lang="ru-RU" sz="2000" b="1" dirty="0" err="1" smtClean="0"/>
              <a:t>Арізону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доставили  </a:t>
            </a:r>
            <a:r>
              <a:rPr lang="ru-RU" sz="2000" b="1" dirty="0" err="1" smtClean="0"/>
              <a:t>влітку</a:t>
            </a:r>
            <a:r>
              <a:rPr lang="ru-RU" sz="2000" b="1" dirty="0" smtClean="0"/>
              <a:t>  2002</a:t>
            </a:r>
          </a:p>
        </p:txBody>
      </p:sp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5354202" cy="40104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6288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Телескоп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змонтовано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 2004 року.  </a:t>
            </a:r>
            <a:endParaRPr lang="en-US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1916832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Перше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на той час </a:t>
            </a:r>
            <a:r>
              <a:rPr lang="ru-RU" dirty="0" err="1" smtClean="0"/>
              <a:t>дзеркалом</a:t>
            </a:r>
            <a:r>
              <a:rPr lang="ru-RU" dirty="0" smtClean="0"/>
              <a:t> -12 </a:t>
            </a:r>
            <a:r>
              <a:rPr lang="ru-RU" dirty="0" err="1" smtClean="0"/>
              <a:t>жовтня</a:t>
            </a:r>
            <a:r>
              <a:rPr lang="ru-RU" dirty="0" smtClean="0"/>
              <a:t> 2005 року, яке дало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 NGC 891у </a:t>
            </a:r>
            <a:r>
              <a:rPr lang="ru-RU" dirty="0" err="1" smtClean="0"/>
              <a:t>сузірї</a:t>
            </a:r>
            <a:r>
              <a:rPr lang="ru-RU" dirty="0" smtClean="0"/>
              <a:t> </a:t>
            </a:r>
            <a:r>
              <a:rPr lang="ru-RU" dirty="0" err="1" smtClean="0"/>
              <a:t>Андромеди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627</Words>
  <Application>Microsoft Office PowerPoint</Application>
  <PresentationFormat>Екран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Monotype Corsiva</vt:lpstr>
      <vt:lpstr>Times New Roman</vt:lpstr>
      <vt:lpstr>Тема Office</vt:lpstr>
      <vt:lpstr>Презентація PowerPoint</vt:lpstr>
      <vt:lpstr>Завдання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RePack by Diakov</cp:lastModifiedBy>
  <cp:revision>29</cp:revision>
  <dcterms:created xsi:type="dcterms:W3CDTF">2013-07-10T15:00:56Z</dcterms:created>
  <dcterms:modified xsi:type="dcterms:W3CDTF">2021-11-25T15:02:31Z</dcterms:modified>
</cp:coreProperties>
</file>