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49" r:id="rId3"/>
    <p:sldId id="299" r:id="rId4"/>
    <p:sldId id="311" r:id="rId5"/>
    <p:sldId id="312" r:id="rId6"/>
    <p:sldId id="333" r:id="rId7"/>
    <p:sldId id="335" r:id="rId8"/>
    <p:sldId id="334" r:id="rId9"/>
    <p:sldId id="337" r:id="rId10"/>
    <p:sldId id="338" r:id="rId11"/>
    <p:sldId id="339" r:id="rId12"/>
    <p:sldId id="301" r:id="rId13"/>
    <p:sldId id="340" r:id="rId14"/>
    <p:sldId id="341" r:id="rId15"/>
    <p:sldId id="342" r:id="rId16"/>
    <p:sldId id="343" r:id="rId17"/>
    <p:sldId id="344" r:id="rId18"/>
    <p:sldId id="302" r:id="rId19"/>
    <p:sldId id="346" r:id="rId20"/>
    <p:sldId id="345" r:id="rId21"/>
    <p:sldId id="314" r:id="rId22"/>
    <p:sldId id="316" r:id="rId23"/>
    <p:sldId id="348" r:id="rId24"/>
    <p:sldId id="347" r:id="rId25"/>
    <p:sldId id="323" r:id="rId26"/>
    <p:sldId id="326" r:id="rId27"/>
    <p:sldId id="330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46394-3618-493D-8B50-E79564812190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2A5F-393A-445B-B321-71B0669E5B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35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08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06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0EDAEB-4F81-4DB0-8BEF-53C3448CD748}" type="slidenum">
              <a:rPr lang="ru-RU" altLang="uk-UA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7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56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87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72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3ADEF-92F4-4135-8260-570CC344F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249F73-3164-4F00-B447-60D7040B5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C78CCB-6EE9-465E-8ED1-F9AD6266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47217D-A66D-4A7E-9B63-96E85B5A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67EBA-2B23-4B81-82A2-C60B2F52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35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F8C91-98B2-4639-B56B-2C61FF90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0A84DF-3803-4DE0-813E-9764C8BC1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6ECB1A-5AC3-41B7-8B9D-18491365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693024-5409-4A08-837B-7316A8A3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6442A3-DCAF-4A89-854C-81E93C34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1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52F863F-CF9B-410B-B229-7C986271A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68ADE7-EDD3-4611-9B60-0B1D5C7D7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E89D88-1CA2-4186-9DE3-D85B1521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CFC8DD-2F30-47F7-852A-8EB1AAD1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309E3E-C801-4844-AFD6-9412594F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7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82B17-1BB3-47D5-8A7D-865203C0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EECBE8-93EC-4315-8935-55C2B9CA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E49911-61AF-478E-94BC-2DA30435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A9C718-56FB-4FFC-B84B-B813768E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A08FA-1891-42D8-94FB-9C1446B9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3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A97B79-E691-429A-A412-0690485A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DD22C8-0376-4E06-A39D-A30F58A13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FC40A6-5A2F-469F-980C-C0592740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C8B0CF-6B68-4341-9B6B-DA410D4A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39A1D-320C-4695-9159-1BB646F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4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C980D-1651-45AD-9D39-BFD146E8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C4F558-CFF0-4422-87F3-2D0C327B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1C6919-FAD1-4586-A2AA-AE7576FD6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61A904-CAFB-43D8-A4F3-B0E6C4F2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E71CC0-367C-4ACE-AFDA-8A734854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39E158-F974-4DEC-9A24-D649BDFA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16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0AFE2-B153-4C0F-A2D5-125D4B45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643FB1-878E-472F-AB46-2331A10E9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F8E12C-2B7C-48B0-92BE-43929A9A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67DC0B-585D-424B-B212-4BADB08E3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1B5A6FF-7036-4766-8D15-B37E55C32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7279B2-3434-4B71-8FC2-108D7C3B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052749F-FEF7-4CD1-A173-1C9895CF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21AE44-6333-4667-82E6-F6537F4B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41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97C67-C801-4D41-A039-5846B47B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177C46-9675-4498-A545-01D4C036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66AD0D4-6581-4B7E-B699-BC050A99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6D5A4B-AA84-4424-B865-D2EA1D2F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61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52E0470-B5CE-4D87-A067-3EAE3C8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D73B641-28DD-470B-B0D1-0A42CF8C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4337425-2D63-4557-A7BE-E954AE2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1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E8AA5-8B41-43B8-88E2-2E8DA693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63EA2A-FA20-45BA-894F-D60FFE91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61448F-4FBE-403D-94F6-302C6B8C5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B1CE1E-2996-4913-A684-F530B4A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B9A42D-218E-4BB6-98C9-ED2D641E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79A650-A8F0-404C-81C2-EE8BF110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2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FC854C-0C40-4F8A-8957-E6832A83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E3FF6B3-6E1D-4802-B44D-7074997C2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1AACBE-74F2-400B-BC2E-F7C86F004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9CDC9-B867-40D1-945F-9F328FDD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EECBDA-63F7-4B86-8EE3-45767E6F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970FA2-9E0C-4446-8AF6-33614F6E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37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4968D-1572-4BB2-AAC7-5F2A6F72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FF8305-7A80-49AF-97E1-D4717067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D9EF9B-9050-4E8B-9834-3224DA57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13BB-B659-49C3-BAD0-8E211D5385E8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D81047-C479-43B9-BAA1-0404384F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ECCE2F-0034-48C9-9F37-3455ACA1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8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250015" y="158044"/>
            <a:ext cx="8740651" cy="565757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Дослідження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Сонячної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системи.Гіпотези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теорії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формування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Сонячної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Астрономія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11 </a:t>
            </a:r>
            <a:r>
              <a:rPr lang="ru-RU" sz="44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</a:t>
            </a: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10.02.2022р.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4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89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Дзеркальний телескоп (рефлектор)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205475" y="1265100"/>
            <a:ext cx="5757588" cy="18210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Об’єктивом є сферичне або параболічне дзеркало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розмірів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залежить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</a:t>
            </a:r>
            <a:endParaRPr lang="uk-UA" sz="28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373739" y="5810449"/>
            <a:ext cx="5535993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Кек І 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Кек ІІ, 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Маунеа-Кеа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Гаваї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 м)</a:t>
            </a: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6112005" y="3270289"/>
            <a:ext cx="5944528" cy="188114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Покривають шаром алюмінію для покращення відбивання </a:t>
            </a:r>
          </a:p>
        </p:txBody>
      </p:sp>
      <p:cxnSp>
        <p:nvCxnSpPr>
          <p:cNvPr id="14" name="Пряма сполучна лінія 13"/>
          <p:cNvCxnSpPr>
            <a:cxnSpLocks/>
          </p:cNvCxnSpPr>
          <p:nvPr/>
        </p:nvCxnSpPr>
        <p:spPr>
          <a:xfrm>
            <a:off x="1320800" y="4903620"/>
            <a:ext cx="118533" cy="321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>
            <a:cxnSpLocks/>
          </p:cNvCxnSpPr>
          <p:nvPr/>
        </p:nvCxnSpPr>
        <p:spPr>
          <a:xfrm>
            <a:off x="5241021" y="3420556"/>
            <a:ext cx="118533" cy="3217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>
            <a:cxnSpLocks/>
          </p:cNvCxnSpPr>
          <p:nvPr/>
        </p:nvCxnSpPr>
        <p:spPr>
          <a:xfrm>
            <a:off x="663716" y="5151435"/>
            <a:ext cx="118533" cy="321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flipV="1">
            <a:off x="710608" y="5064475"/>
            <a:ext cx="669458" cy="24781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290234">
            <a:off x="3050448" y="4362680"/>
            <a:ext cx="5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540914">
            <a:off x="952667" y="5111574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f</a:t>
            </a:r>
            <a:endParaRPr lang="uk-UA" sz="2800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Результат пошуку зображень за запитом &quot;телескопи к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8" y="1430917"/>
            <a:ext cx="5535993" cy="40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6199709" y="5392433"/>
            <a:ext cx="5757588" cy="119647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1668 р. – перший рефлектор  винайшов  (І. Ньютон)</a:t>
            </a:r>
          </a:p>
        </p:txBody>
      </p:sp>
    </p:spTree>
    <p:extLst>
      <p:ext uri="{BB962C8B-B14F-4D97-AF65-F5344CB8AC3E}">
        <p14:creationId xmlns:p14="http://schemas.microsoft.com/office/powerpoint/2010/main" val="3178230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&quot;рентгеновский телеско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22" y="3932575"/>
            <a:ext cx="3102642" cy="22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3633068"/>
            <a:ext cx="3451560" cy="25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-5839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Телескопи невидимого спектру</a:t>
            </a: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8131512" y="6028481"/>
            <a:ext cx="3527206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Ренгенівський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телескоп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8208368" y="3378010"/>
            <a:ext cx="3450350" cy="36143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234073" y="5974623"/>
            <a:ext cx="3436088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Ультрафіолетовий телескоп</a:t>
            </a:r>
          </a:p>
        </p:txBody>
      </p:sp>
      <p:pic>
        <p:nvPicPr>
          <p:cNvPr id="1026" name="Picture 2" descr="Результат пошуку зображень за запитом &quot;радіотелеско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94" y="1076720"/>
            <a:ext cx="3087170" cy="23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45" y="4045333"/>
            <a:ext cx="2904965" cy="2799217"/>
          </a:xfrm>
          <a:prstGeom prst="rect">
            <a:avLst/>
          </a:prstGeom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323015" y="6494189"/>
            <a:ext cx="3436088" cy="35036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 телескоп</a:t>
            </a:r>
          </a:p>
        </p:txBody>
      </p:sp>
      <p:sp>
        <p:nvSpPr>
          <p:cNvPr id="12" name="Місце для вмісту 3">
            <a:extLst>
              <a:ext uri="{FF2B5EF4-FFF2-40B4-BE49-F238E27FC236}">
                <a16:creationId xmlns:a16="http://schemas.microsoft.com/office/drawing/2014/main" xmlns="" id="{5568DBD5-C869-49BA-BCCD-7A2556251080}"/>
              </a:ext>
            </a:extLst>
          </p:cNvPr>
          <p:cNvSpPr txBox="1">
            <a:spLocks/>
          </p:cNvSpPr>
          <p:nvPr/>
        </p:nvSpPr>
        <p:spPr>
          <a:xfrm>
            <a:off x="716886" y="1692070"/>
            <a:ext cx="6848777" cy="127147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 сучасній астрономії використовують, крім оптичних, й інші телескопи: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54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28355" y="5729310"/>
            <a:ext cx="5696710" cy="78805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solidFill>
                  <a:srgbClr val="FFFF00"/>
                </a:solidFill>
                <a:latin typeface="Trebuchet MS" panose="020B0603020202020204" pitchFamily="34" charset="0"/>
              </a:rPr>
              <a:t>Радіотелескопи - для дослідження радіовипромінювань 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961888" y="1217823"/>
            <a:ext cx="6099048" cy="158191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</a:rPr>
              <a:t>Радіохвилі здебільшого без проблем проходять крізь земну атмосферу, </a:t>
            </a:r>
            <a:r>
              <a:rPr lang="ru-RU" sz="2200" dirty="0" err="1">
                <a:solidFill>
                  <a:schemeClr val="bg1"/>
                </a:solidFill>
              </a:rPr>
              <a:t>Завдяки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цьому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зв’язок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між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радіостанціями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розташованими</a:t>
            </a:r>
            <a:r>
              <a:rPr lang="ru-RU" sz="2200" dirty="0">
                <a:solidFill>
                  <a:schemeClr val="bg1"/>
                </a:solidFill>
              </a:rPr>
              <a:t> на </a:t>
            </a:r>
            <a:r>
              <a:rPr lang="ru-RU" sz="2200" dirty="0" err="1">
                <a:solidFill>
                  <a:schemeClr val="bg1"/>
                </a:solidFill>
              </a:rPr>
              <a:t>протилежних</a:t>
            </a:r>
            <a:r>
              <a:rPr lang="ru-RU" sz="2200" dirty="0">
                <a:solidFill>
                  <a:schemeClr val="bg1"/>
                </a:solidFill>
              </a:rPr>
              <a:t> точках </a:t>
            </a:r>
            <a:r>
              <a:rPr lang="ru-RU" sz="2200" dirty="0" err="1">
                <a:solidFill>
                  <a:schemeClr val="bg1"/>
                </a:solidFill>
              </a:rPr>
              <a:t>планети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endParaRPr lang="uk-UA" sz="22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961888" y="2936621"/>
            <a:ext cx="6099048" cy="358074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Радіоастрономічні дослідження дозволяють: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/>
              <a:t>а) вивчати космічні об’єкти, дослідження яких іншими методами дає дуже обмежені відомості про їх фізичну природу;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/>
              <a:t>б) проводити ряд спостережень вдень і в погану погоду, а також орієнтуватися за радіоджерелами;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/>
              <a:t>в) радіолокаційними методами можна уточнити відстані до Місяця, планет і Сонця, а також дослідити метеори.</a:t>
            </a:r>
            <a:endParaRPr lang="uk-UA" sz="22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Результат пошуку зображень за запитом &quot;радіотелеско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823"/>
            <a:ext cx="5825067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84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Переваги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радіотелескопів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0" y="1320800"/>
            <a:ext cx="6366934" cy="186802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AutoNum type="arabicPeriod"/>
            </a:pPr>
            <a:r>
              <a:rPr lang="uk-UA" sz="3600" dirty="0">
                <a:solidFill>
                  <a:srgbClr val="FFFF00"/>
                </a:solidFill>
                <a:latin typeface="Trebuchet MS" panose="020B0603020202020204" pitchFamily="34" charset="0"/>
              </a:rPr>
              <a:t>Дослідження космічних об’єктів дає більше інформації про них</a:t>
            </a:r>
            <a:endParaRPr lang="uk-UA" sz="4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825067" y="3055404"/>
            <a:ext cx="6366933" cy="172995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Проводити спостереження можна цілодобово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767644" y="5044843"/>
            <a:ext cx="6366934" cy="171498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Дозволяє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уточнити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37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складові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радіотелескопа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638801" y="1310998"/>
            <a:ext cx="6366934" cy="163166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</a:rPr>
              <a:t>АНТЕНА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параболічне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металеве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дзеркало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приймає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радіохвилі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638802" y="3195838"/>
            <a:ext cx="6366933" cy="219389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</a:rPr>
              <a:t>ОПРОМІНЮВАЧ</a:t>
            </a:r>
            <a:r>
              <a:rPr lang="ru-RU" sz="3600" dirty="0">
                <a:solidFill>
                  <a:schemeClr val="bg1"/>
                </a:solidFill>
              </a:rPr>
              <a:t> (</a:t>
            </a:r>
            <a:r>
              <a:rPr lang="ru-RU" sz="3600" dirty="0" err="1">
                <a:solidFill>
                  <a:schemeClr val="bg1"/>
                </a:solidFill>
              </a:rPr>
              <a:t>пристрій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який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збирає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радіовипромінювання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направлене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нього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дзеркалом</a:t>
            </a:r>
            <a:r>
              <a:rPr lang="ru-RU" sz="3600" dirty="0">
                <a:solidFill>
                  <a:schemeClr val="bg1"/>
                </a:solidFill>
              </a:rPr>
              <a:t>) </a:t>
            </a:r>
            <a:endParaRPr lang="uk-UA" sz="4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825066" y="5674755"/>
            <a:ext cx="6366934" cy="60684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ЧУТЛИВИЙ ПРИЙМАЧ</a:t>
            </a:r>
            <a:endParaRPr lang="uk-UA" sz="36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Результат пошуку зображень за запитом &quot;радіотелескоп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40216"/>
          <a:stretch/>
        </p:blipFill>
        <p:spPr bwMode="auto">
          <a:xfrm>
            <a:off x="541866" y="1415393"/>
            <a:ext cx="4233333" cy="45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53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Рефлекторний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638801" y="1627948"/>
            <a:ext cx="6366934" cy="163166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АНТЕНА – сферичне чи параболічне дзеркало з металу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638802" y="3806620"/>
            <a:ext cx="6366933" cy="219389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</a:rPr>
              <a:t>Принцип </a:t>
            </a:r>
            <a:r>
              <a:rPr lang="ru-RU" sz="4000" dirty="0" err="1">
                <a:solidFill>
                  <a:srgbClr val="FFFF00"/>
                </a:solidFill>
              </a:rPr>
              <a:t>роботи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такий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самий</a:t>
            </a:r>
            <a:r>
              <a:rPr lang="ru-RU" sz="4000" dirty="0">
                <a:solidFill>
                  <a:srgbClr val="FFFF00"/>
                </a:solidFill>
              </a:rPr>
              <a:t> як і у </a:t>
            </a:r>
            <a:r>
              <a:rPr lang="ru-RU" sz="4000" dirty="0" err="1">
                <a:solidFill>
                  <a:srgbClr val="FFFF00"/>
                </a:solidFill>
              </a:rPr>
              <a:t>оптичного</a:t>
            </a:r>
            <a:r>
              <a:rPr lang="ru-RU" sz="4000" dirty="0">
                <a:solidFill>
                  <a:srgbClr val="FFFF00"/>
                </a:solidFill>
              </a:rPr>
              <a:t> телескопа-рефлектора</a:t>
            </a:r>
            <a:endParaRPr lang="uk-UA" sz="54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Результат пошуку зображень за запитом &quot;радіотелескоп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2"/>
          <a:stretch/>
        </p:blipFill>
        <p:spPr bwMode="auto">
          <a:xfrm>
            <a:off x="363008" y="1310998"/>
            <a:ext cx="4632326" cy="46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232908" y="5978176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 Р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– 70 (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Євпаторія)  </a:t>
            </a:r>
          </a:p>
        </p:txBody>
      </p:sp>
    </p:spTree>
    <p:extLst>
      <p:ext uri="{BB962C8B-B14F-4D97-AF65-F5344CB8AC3E}">
        <p14:creationId xmlns:p14="http://schemas.microsoft.com/office/powerpoint/2010/main" val="3290802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Радіогратки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655734" y="1438183"/>
            <a:ext cx="6366934" cy="277471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АНТЕНА –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має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форму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великої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фазованої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решітки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, вони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розташовані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у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певонму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порядку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655734" y="4570146"/>
            <a:ext cx="6366933" cy="147772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</a:rPr>
              <a:t>Велика кількість таких антен зверху нагадує літеру «Т». </a:t>
            </a:r>
            <a:endParaRPr lang="uk-UA" sz="8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s://upload.wikimedia.org/wikipedia/commons/thumb/c/c8/A_dipole_of_UTR-2_radio_telescope_antenna_array_and_sunset_with_light_pillar.jpg/300px-A_dipole_of_UTR-2_radio_telescope_antenna_array_and_sunset_with_light_pil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4" y="1860741"/>
            <a:ext cx="5059989" cy="37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31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496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радіотелескопи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48" y="1538634"/>
            <a:ext cx="5718739" cy="4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524614" y="5872771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 –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Гуйчжоу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Китай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м)  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6802150" y="5896154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УТР-2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Харк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Україна (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Тподібна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1800м)</a:t>
            </a:r>
          </a:p>
        </p:txBody>
      </p:sp>
      <p:pic>
        <p:nvPicPr>
          <p:cNvPr id="7174" name="Picture 6" descr="http://intermarium.com.ua/wp-content/uploads/2016/05/p_52776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9" y="1538634"/>
            <a:ext cx="6006553" cy="4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60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Радіоінтерферометри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64008" y="4937901"/>
            <a:ext cx="5619750" cy="183550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565"/>
              </a:spcBef>
              <a:spcAft>
                <a:spcPts val="0"/>
              </a:spcAft>
              <a:buNone/>
              <a:tabLst>
                <a:tab pos="152400" algn="l"/>
                <a:tab pos="317500" algn="l"/>
                <a:tab pos="406400" algn="l"/>
                <a:tab pos="90170" algn="l"/>
                <a:tab pos="152400" algn="l"/>
                <a:tab pos="317500" algn="l"/>
              </a:tabLst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yriad Pro Light"/>
              </a:rPr>
              <a:t>Радіоінтерферометр - об’єднання кількох радіотелескопів</a:t>
            </a:r>
            <a:endParaRPr lang="uk-UA" sz="3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yriad Pro Light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5791200" y="1404183"/>
            <a:ext cx="6248400" cy="189293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chemeClr val="bg1"/>
                </a:solidFill>
              </a:rPr>
              <a:t>Антени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розташовані</a:t>
            </a:r>
            <a:r>
              <a:rPr lang="ru-RU" sz="4000" dirty="0">
                <a:solidFill>
                  <a:schemeClr val="bg1"/>
                </a:solidFill>
              </a:rPr>
              <a:t> на великих </a:t>
            </a:r>
            <a:r>
              <a:rPr lang="ru-RU" sz="4000" dirty="0" err="1">
                <a:solidFill>
                  <a:schemeClr val="bg1"/>
                </a:solidFill>
              </a:rPr>
              <a:t>відстанях</a:t>
            </a:r>
            <a:r>
              <a:rPr lang="ru-RU" sz="4000" dirty="0">
                <a:solidFill>
                  <a:schemeClr val="bg1"/>
                </a:solidFill>
              </a:rPr>
              <a:t> (Земля-</a:t>
            </a:r>
            <a:r>
              <a:rPr lang="ru-RU" sz="4000" dirty="0" err="1">
                <a:solidFill>
                  <a:schemeClr val="bg1"/>
                </a:solidFill>
              </a:rPr>
              <a:t>штучний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супутник</a:t>
            </a:r>
            <a:r>
              <a:rPr lang="ru-RU" sz="4000" dirty="0">
                <a:solidFill>
                  <a:schemeClr val="bg1"/>
                </a:solidFill>
              </a:rPr>
              <a:t> )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819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" y="117793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791200" y="3583034"/>
            <a:ext cx="6248400" cy="254344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</a:rPr>
              <a:t>Роздільна здатність до 0,0001” - </a:t>
            </a:r>
            <a:r>
              <a:rPr lang="ru-RU" sz="4000" dirty="0" err="1">
                <a:solidFill>
                  <a:schemeClr val="bg1"/>
                </a:solidFill>
              </a:rPr>
              <a:t>це</a:t>
            </a:r>
            <a:r>
              <a:rPr lang="ru-RU" sz="4000" dirty="0">
                <a:solidFill>
                  <a:schemeClr val="bg1"/>
                </a:solidFill>
              </a:rPr>
              <a:t> в </a:t>
            </a:r>
            <a:r>
              <a:rPr lang="ru-RU" sz="4000" dirty="0" err="1">
                <a:solidFill>
                  <a:schemeClr val="bg1"/>
                </a:solidFill>
              </a:rPr>
              <a:t>сотні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разів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перевищує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можливість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оптичних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телескопів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Гамма, </a:t>
            </a:r>
            <a:r>
              <a:rPr lang="uk-UA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ренгенівські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ультрафіолетові, інфрачервоні 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073352" y="5428938"/>
            <a:ext cx="4527439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Інфрачервоний телескоп «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IRIS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6280327" y="5428938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Ультрафіолетовий телескоп «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Galex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pic>
        <p:nvPicPr>
          <p:cNvPr id="10242" name="Picture 2" descr="Ir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27836" b="29322"/>
          <a:stretch/>
        </p:blipFill>
        <p:spPr bwMode="auto">
          <a:xfrm>
            <a:off x="946798" y="1448121"/>
            <a:ext cx="4780549" cy="3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истецька ілюстрація на тему GALEX на навколоземній орбіт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t="25263" r="12742" b="24912"/>
          <a:stretch/>
        </p:blipFill>
        <p:spPr bwMode="auto">
          <a:xfrm>
            <a:off x="6464654" y="1347537"/>
            <a:ext cx="4523872" cy="38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46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Найбільш важливі та цікаві факти запишіть</a:t>
            </a:r>
          </a:p>
          <a:p>
            <a:r>
              <a:rPr lang="uk-UA" dirty="0" smtClean="0"/>
              <a:t>Доповніть вивчене матеріалом підручника</a:t>
            </a:r>
          </a:p>
          <a:p>
            <a:endParaRPr lang="uk-UA" dirty="0"/>
          </a:p>
          <a:p>
            <a:r>
              <a:rPr lang="uk-UA" dirty="0" smtClean="0"/>
              <a:t>Домашнє </a:t>
            </a:r>
            <a:r>
              <a:rPr lang="uk-UA" dirty="0" err="1" smtClean="0"/>
              <a:t>завдвння</a:t>
            </a:r>
            <a:endParaRPr lang="uk-UA" dirty="0" smtClean="0"/>
          </a:p>
          <a:p>
            <a:r>
              <a:rPr lang="uk-UA" dirty="0" smtClean="0"/>
              <a:t>Опрацювати параграф 17,18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36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Гамма, </a:t>
            </a:r>
            <a:r>
              <a:rPr lang="uk-UA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ренгенівські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ультрафіолетові, інфрачервоні 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Результат пошуку зображень за запитом &quot;чандр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3" y="1347537"/>
            <a:ext cx="4527439" cy="40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706162" y="5466564"/>
            <a:ext cx="4527439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Рентгенівський телескоп «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Чандра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6096000" y="5475872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 телескоп «Комптон»</a:t>
            </a:r>
          </a:p>
        </p:txBody>
      </p:sp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39" y="1347537"/>
            <a:ext cx="5447937" cy="40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7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260351"/>
            <a:ext cx="9144000" cy="792163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ru-RU" altLang="uk-UA" sz="800">
                <a:solidFill>
                  <a:schemeClr val="bg1"/>
                </a:solidFill>
              </a:rPr>
              <a:t/>
            </a:r>
            <a:br>
              <a:rPr lang="ru-RU" altLang="uk-UA" sz="800">
                <a:solidFill>
                  <a:schemeClr val="bg1"/>
                </a:solidFill>
              </a:rPr>
            </a:br>
            <a:endParaRPr lang="ru-RU" altLang="uk-UA" sz="180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8032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Електронн</a:t>
            </a:r>
            <a:r>
              <a:rPr lang="uk-UA" sz="43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прилади для реєстрації  </a:t>
            </a:r>
            <a:r>
              <a:rPr lang="uk-UA" sz="43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випромінювань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466059" y="4694320"/>
            <a:ext cx="3358736" cy="76544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Фотоелектронні помножувачі (ФЕП)</a:t>
            </a:r>
          </a:p>
        </p:txBody>
      </p:sp>
      <p:pic>
        <p:nvPicPr>
          <p:cNvPr id="1126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" y="1195225"/>
            <a:ext cx="3376776" cy="33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466059" y="5582084"/>
            <a:ext cx="3358736" cy="115560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Потік фотонів у електричний струм</a:t>
            </a:r>
          </a:p>
        </p:txBody>
      </p:sp>
      <p:pic>
        <p:nvPicPr>
          <p:cNvPr id="11272" name="Picture 8" descr="Результат пошуку зображень за запитом &quot;Електронно-оптичні перетворювач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23" y="1195225"/>
            <a:ext cx="3376776" cy="33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045595" y="4633160"/>
            <a:ext cx="3684632" cy="8877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Електронно-оптичні перетворювачі (ЕОП) </a:t>
            </a: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4208543" y="5631646"/>
            <a:ext cx="3358736" cy="101122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Інфрачервоне у видиме світло</a:t>
            </a:r>
          </a:p>
        </p:txBody>
      </p:sp>
      <p:pic>
        <p:nvPicPr>
          <p:cNvPr id="11274" name="Picture 10" descr="Результат пошуку зображень за запитом &quot;прилади зарядового зв’язку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04" y="1195225"/>
            <a:ext cx="3714454" cy="33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3"/>
          <p:cNvSpPr txBox="1">
            <a:spLocks/>
          </p:cNvSpPr>
          <p:nvPr/>
        </p:nvSpPr>
        <p:spPr>
          <a:xfrm>
            <a:off x="8096726" y="4694320"/>
            <a:ext cx="3684632" cy="8877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Прилади зарядового зв’язку (ПЗЗ) </a:t>
            </a:r>
          </a:p>
        </p:txBody>
      </p:sp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8244763" y="5704403"/>
            <a:ext cx="3358736" cy="101122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отримання зображень</a:t>
            </a:r>
          </a:p>
        </p:txBody>
      </p:sp>
    </p:spTree>
    <p:extLst>
      <p:ext uri="{BB962C8B-B14F-4D97-AF65-F5344CB8AC3E}">
        <p14:creationId xmlns:p14="http://schemas.microsoft.com/office/powerpoint/2010/main" val="25903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6933" y="2683058"/>
            <a:ext cx="914400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99FF99"/>
                </a:solidFill>
                <a:latin typeface="+mn-lt"/>
              </a:rPr>
              <a:t>.</a:t>
            </a:r>
            <a:r>
              <a:rPr lang="ru-RU" sz="2800" i="1" dirty="0">
                <a:solidFill>
                  <a:srgbClr val="99FF99"/>
                </a:solidFill>
                <a:latin typeface="+mn-lt"/>
              </a:rPr>
              <a:t/>
            </a:r>
            <a:br>
              <a:rPr lang="ru-RU" sz="2800" i="1" dirty="0">
                <a:solidFill>
                  <a:srgbClr val="99FF99"/>
                </a:solidFill>
                <a:latin typeface="+mn-lt"/>
              </a:rPr>
            </a:br>
            <a:endParaRPr lang="ru-RU" sz="2800" dirty="0">
              <a:solidFill>
                <a:srgbClr val="99FF99"/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Астрономічні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обсерваторії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6903876" y="2145844"/>
            <a:ext cx="5169087" cy="345308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</a:rPr>
              <a:t>АСТРОНОМІЧНА ОБСЕРВАТОРІЯ </a:t>
            </a:r>
            <a:r>
              <a:rPr lang="ru-RU" sz="3600" dirty="0">
                <a:solidFill>
                  <a:srgbClr val="FFFF00"/>
                </a:solidFill>
              </a:rPr>
              <a:t>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rgbClr val="FFFF00"/>
                </a:solidFill>
              </a:rPr>
              <a:t>це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науковий</a:t>
            </a:r>
            <a:r>
              <a:rPr lang="ru-RU" sz="3600" dirty="0">
                <a:solidFill>
                  <a:srgbClr val="FFFF00"/>
                </a:solidFill>
              </a:rPr>
              <a:t> центр, де за </a:t>
            </a:r>
            <a:r>
              <a:rPr lang="ru-RU" sz="3600" dirty="0" err="1">
                <a:solidFill>
                  <a:srgbClr val="FFFF00"/>
                </a:solidFill>
              </a:rPr>
              <a:t>допомогою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телескопів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спостерігають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небесні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об’єкти</a:t>
            </a:r>
            <a:r>
              <a:rPr lang="ru-RU" sz="3600" dirty="0">
                <a:solidFill>
                  <a:srgbClr val="FFFF00"/>
                </a:solidFill>
              </a:rPr>
              <a:t>.</a:t>
            </a:r>
            <a:endParaRPr lang="uk-UA" sz="3600" b="1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2" name="Picture 4" descr="Результат пошуку зображень за запитом &quot;астрономічні обсерватор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0" y="1696900"/>
            <a:ext cx="6493987" cy="43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6933" y="2683058"/>
            <a:ext cx="914400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99FF99"/>
                </a:solidFill>
                <a:latin typeface="+mn-lt"/>
              </a:rPr>
              <a:t>.</a:t>
            </a:r>
            <a:r>
              <a:rPr lang="ru-RU" sz="2800" i="1" dirty="0">
                <a:solidFill>
                  <a:srgbClr val="99FF99"/>
                </a:solidFill>
                <a:latin typeface="+mn-lt"/>
              </a:rPr>
              <a:t/>
            </a:r>
            <a:br>
              <a:rPr lang="ru-RU" sz="2800" i="1" dirty="0">
                <a:solidFill>
                  <a:srgbClr val="99FF99"/>
                </a:solidFill>
                <a:latin typeface="+mn-lt"/>
              </a:rPr>
            </a:br>
            <a:endParaRPr lang="ru-RU" sz="2800" dirty="0">
              <a:solidFill>
                <a:srgbClr val="99FF99"/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Перші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обсерваторії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 descr="https://upload.wikimedia.org/wikipedia/commons/thumb/4/42/Meudon-Observatoire.jpg/220px-Meudon-Observat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9" y="1664854"/>
            <a:ext cx="5245433" cy="3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204363" y="5679066"/>
            <a:ext cx="5469229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Паризька обсерваторія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(1671 р.)</a:t>
            </a:r>
          </a:p>
        </p:txBody>
      </p:sp>
      <p:pic>
        <p:nvPicPr>
          <p:cNvPr id="14340" name="Picture 4" descr="Миколаївська обсерватор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13" y="1664853"/>
            <a:ext cx="5669283" cy="3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6450367" y="5679065"/>
            <a:ext cx="5469229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Миколаївська обсерваторія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(1821 р.)</a:t>
            </a:r>
          </a:p>
        </p:txBody>
      </p:sp>
    </p:spTree>
    <p:extLst>
      <p:ext uri="{BB962C8B-B14F-4D97-AF65-F5344CB8AC3E}">
        <p14:creationId xmlns:p14="http://schemas.microsoft.com/office/powerpoint/2010/main" val="34115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496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Астрономічні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обсерваторії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1341100" y="1075975"/>
            <a:ext cx="3010824" cy="58983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Наземні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8040111" y="1075975"/>
            <a:ext cx="3256528" cy="58983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Орбітальні</a:t>
            </a:r>
          </a:p>
        </p:txBody>
      </p:sp>
      <p:pic>
        <p:nvPicPr>
          <p:cNvPr id="13314" name="Picture 2" descr="NR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021"/>
            <a:ext cx="5693024" cy="42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0" y="6095999"/>
            <a:ext cx="5693024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Національна радіологічна астрономічна обсерваторія (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NRAO) –</a:t>
            </a:r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США, Нью-Мексико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6" name="Picture 4" descr="Hubble Space Tele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4" y="1746021"/>
            <a:ext cx="5229725" cy="42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6962275" y="6107743"/>
            <a:ext cx="5229726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Астрономічна обсерваторія «Космічний телескоп ім. </a:t>
            </a:r>
            <a:r>
              <a:rPr lang="uk-UA" sz="2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Габбла</a:t>
            </a: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8214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2823"/>
            <a:ext cx="12192000" cy="817495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Астрономічні обсерваторії України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0" y="864771"/>
            <a:ext cx="12192000" cy="74607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Україні працює 7 обсерваторій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25218"/>
          <a:stretch/>
        </p:blipFill>
        <p:spPr>
          <a:xfrm>
            <a:off x="0" y="2346844"/>
            <a:ext cx="3796214" cy="3378117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0" y="5935578"/>
            <a:ext cx="3962399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Головна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астрономічна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обсерваторія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НАН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4" name="Picture 4" descr="Изображение - savepic.ru — сервис хранения изображени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5622"/>
          <a:stretch/>
        </p:blipFill>
        <p:spPr bwMode="auto">
          <a:xfrm>
            <a:off x="4002236" y="2346844"/>
            <a:ext cx="3677026" cy="33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4208258" y="5935578"/>
            <a:ext cx="3471004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Харківський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інститут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радіоастрономії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6" name="Picture 6" descr="Результат пошуку зображень за запитом &quot;кримська обсерваторія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4185" r="11264" b="18610"/>
          <a:stretch/>
        </p:blipFill>
        <p:spPr bwMode="auto">
          <a:xfrm>
            <a:off x="7854810" y="2587475"/>
            <a:ext cx="4337190" cy="29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8175630" y="5935577"/>
            <a:ext cx="3695550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Кримська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астрофізична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обсерваторія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>
            <a:extLst>
              <a:ext uri="{FF2B5EF4-FFF2-40B4-BE49-F238E27FC236}">
                <a16:creationId xmlns:a16="http://schemas.microsoft.com/office/drawing/2014/main" xmlns="" id="{82DA3410-FC52-4F64-9DDC-B93CBF77E8AF}"/>
              </a:ext>
            </a:extLst>
          </p:cNvPr>
          <p:cNvSpPr txBox="1">
            <a:spLocks/>
          </p:cNvSpPr>
          <p:nvPr/>
        </p:nvSpPr>
        <p:spPr>
          <a:xfrm>
            <a:off x="0" y="1670941"/>
            <a:ext cx="12192000" cy="5693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Провідні обсерваторії України:</a:t>
            </a:r>
          </a:p>
        </p:txBody>
      </p:sp>
    </p:spTree>
    <p:extLst>
      <p:ext uri="{BB962C8B-B14F-4D97-AF65-F5344CB8AC3E}">
        <p14:creationId xmlns:p14="http://schemas.microsoft.com/office/powerpoint/2010/main" val="32383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Спектральний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аналіз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6262962" y="1436941"/>
            <a:ext cx="5757588" cy="508498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СПЕКТРАЛЬНИЙ АНАЛІЗ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метод,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заснований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вивченні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властивостей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випромінювання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зокрема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йде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6" name="Picture 2" descr="Результат пошуку зображень за запитом &quot;спектр сонц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547"/>
            <a:ext cx="5885088" cy="38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961344" y="5771671"/>
            <a:ext cx="3962399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Використання спектрального аналізу дає змогу вивчати:</a:t>
            </a: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254000" y="1355625"/>
            <a:ext cx="11416708" cy="81607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Температуру космічних об’єктів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254000" y="2446387"/>
            <a:ext cx="11416708" cy="94451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Хімічний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склад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54000" y="3653788"/>
            <a:ext cx="11416708" cy="12703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Наявність магнітного поля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254000" y="5187041"/>
            <a:ext cx="11416708" cy="12703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Рух у просторі та їх напрямок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29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 неозброєним оком 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09600" y="2743200"/>
            <a:ext cx="4622800" cy="343179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Оком людина отримує 90% інформації</a:t>
            </a:r>
          </a:p>
        </p:txBody>
      </p: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xmlns="" id="{E5E5001D-963E-4E9E-B2E4-C6A1F91D0CD9}"/>
              </a:ext>
            </a:extLst>
          </p:cNvPr>
          <p:cNvSpPr txBox="1">
            <a:spLocks/>
          </p:cNvSpPr>
          <p:nvPr/>
        </p:nvSpPr>
        <p:spPr>
          <a:xfrm>
            <a:off x="6096000" y="1109648"/>
            <a:ext cx="5757588" cy="563862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Ще стародавні греки спостерігали неозброєним оком так само як і ми: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6000 зір, 5 планет Сонячної системи, Сонце і Місяць.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І найбільш віддалений об’єкт, який можна було спостерігати, знаходиться на відстані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2 мільйонів світлових років</a:t>
            </a:r>
            <a:endParaRPr lang="uk-UA" sz="32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1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844800" y="1042642"/>
            <a:ext cx="5892800" cy="51045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Пройшли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роки і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завдяки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науки і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техніки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змогла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набагато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розширити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«видимого»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Всесвіту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аматорський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телескоп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зафіксувати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млн.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зірок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за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підрахунками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деяких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вчених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секстильйонів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не межа.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Кожного дня ми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відкриваємо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зростає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Ми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розлядати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космічні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млрд. св.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років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88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1400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Телескопи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338412" y="1189166"/>
            <a:ext cx="5757588" cy="380952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1609 р. - початок телескопічної ери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</a:rPr>
              <a:t>1609 року Г. Галілей уперше заст</a:t>
            </a:r>
            <a:r>
              <a:rPr lang="uk-UA" sz="3600" i="1" dirty="0">
                <a:solidFill>
                  <a:schemeClr val="bg1"/>
                </a:solidFill>
              </a:rPr>
              <a:t>осував </a:t>
            </a:r>
            <a:r>
              <a:rPr lang="uk-UA" sz="3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оптичний телескоп </a:t>
            </a:r>
            <a:r>
              <a:rPr lang="uk-UA" sz="3600" i="1" dirty="0">
                <a:solidFill>
                  <a:schemeClr val="bg1"/>
                </a:solidFill>
              </a:rPr>
              <a:t>для до</a:t>
            </a:r>
            <a:r>
              <a:rPr lang="uk-UA" sz="3600" dirty="0">
                <a:solidFill>
                  <a:schemeClr val="bg1"/>
                </a:solidFill>
              </a:rPr>
              <a:t>слідження небесних тіл і зробив ряд </a:t>
            </a:r>
            <a:r>
              <a:rPr lang="uk-UA" sz="3600" dirty="0" err="1">
                <a:solidFill>
                  <a:schemeClr val="bg1"/>
                </a:solidFill>
              </a:rPr>
              <a:t>відкриттів</a:t>
            </a:r>
            <a:r>
              <a:rPr lang="uk-UA" sz="3600" dirty="0">
                <a:solidFill>
                  <a:schemeClr val="bg1"/>
                </a:solidFill>
              </a:rPr>
              <a:t>:</a:t>
            </a:r>
            <a:endParaRPr lang="uk-UA" sz="54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6096000" y="6047443"/>
            <a:ext cx="5892800" cy="60602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Супутники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Юпітера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6096000" y="5307311"/>
            <a:ext cx="5892800" cy="60602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Гори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Місяці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88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Оптичні телескопи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096000" y="1398442"/>
            <a:ext cx="5757588" cy="517097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ТЕЛЕСКОП –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це</a:t>
            </a:r>
            <a:r>
              <a:rPr lang="uk-UA" sz="4000" i="1" dirty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основний прилад в астрономії, призначення якого - зібрати більше світла і збільшити кут зору, під яким спостерігається те чи інше світило</a:t>
            </a:r>
            <a:r>
              <a:rPr lang="uk-UA" dirty="0"/>
              <a:t>.</a:t>
            </a:r>
            <a:endParaRPr lang="uk-UA" sz="40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357505" y="5734050"/>
            <a:ext cx="5174648" cy="83536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Сучасний телескоп</a:t>
            </a:r>
          </a:p>
        </p:txBody>
      </p:sp>
      <p:pic>
        <p:nvPicPr>
          <p:cNvPr id="6146" name="Picture 2" descr="Результат пошуку зображень за запитом &quot;телескоп рисуно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82" y="1189447"/>
            <a:ext cx="2893694" cy="42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8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Основні складові оптичного телескопа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096000" y="1398442"/>
            <a:ext cx="5757588" cy="203902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Об’єктив будує зображення об’єкта у фокальній площині(1) 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469734" y="5664448"/>
            <a:ext cx="5174648" cy="104394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оптичного телескопа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6" y="1476528"/>
            <a:ext cx="6114116" cy="4127028"/>
          </a:xfrm>
          <a:prstGeom prst="rect">
            <a:avLst/>
          </a:prstGeom>
        </p:spPr>
      </p:pic>
      <p:sp>
        <p:nvSpPr>
          <p:cNvPr id="3" name="Бульбашка прямої мови: овальна 2"/>
          <p:cNvSpPr/>
          <p:nvPr/>
        </p:nvSpPr>
        <p:spPr>
          <a:xfrm>
            <a:off x="2929467" y="1222143"/>
            <a:ext cx="2472267" cy="949794"/>
          </a:xfrm>
          <a:prstGeom prst="wedgeEllipseCallout">
            <a:avLst>
              <a:gd name="adj1" fmla="val 26535"/>
              <a:gd name="adj2" fmla="val 8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Об’єктив</a:t>
            </a:r>
            <a:endParaRPr lang="uk-UA" sz="3200" dirty="0"/>
          </a:p>
        </p:txBody>
      </p:sp>
      <p:sp>
        <p:nvSpPr>
          <p:cNvPr id="9" name="Бульбашка прямої мови: овальна 8"/>
          <p:cNvSpPr/>
          <p:nvPr/>
        </p:nvSpPr>
        <p:spPr>
          <a:xfrm>
            <a:off x="1405466" y="4195041"/>
            <a:ext cx="2336801" cy="1432663"/>
          </a:xfrm>
          <a:prstGeom prst="wedgeEllipseCallout">
            <a:avLst>
              <a:gd name="adj1" fmla="val -90132"/>
              <a:gd name="adj2" fmla="val -24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Окуляр</a:t>
            </a:r>
            <a:endParaRPr lang="uk-UA" sz="3200" dirty="0"/>
          </a:p>
        </p:txBody>
      </p:sp>
      <p:sp>
        <p:nvSpPr>
          <p:cNvPr id="10" name="Бульбашка прямої мови: овальна 9"/>
          <p:cNvSpPr/>
          <p:nvPr/>
        </p:nvSpPr>
        <p:spPr>
          <a:xfrm>
            <a:off x="339595" y="1222143"/>
            <a:ext cx="2336801" cy="1432663"/>
          </a:xfrm>
          <a:prstGeom prst="wedgeEllipseCallout">
            <a:avLst>
              <a:gd name="adj1" fmla="val 18564"/>
              <a:gd name="adj2" fmla="val 8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Тубус </a:t>
            </a:r>
            <a:endParaRPr lang="uk-UA" sz="3200" dirty="0"/>
          </a:p>
        </p:txBody>
      </p:sp>
      <p:sp>
        <p:nvSpPr>
          <p:cNvPr id="11" name="Бульбашка прямої мови: овальна 10"/>
          <p:cNvSpPr/>
          <p:nvPr/>
        </p:nvSpPr>
        <p:spPr>
          <a:xfrm>
            <a:off x="2810292" y="3304782"/>
            <a:ext cx="545006" cy="470521"/>
          </a:xfrm>
          <a:prstGeom prst="wedgeEllipseCallout">
            <a:avLst>
              <a:gd name="adj1" fmla="val -1726"/>
              <a:gd name="adj2" fmla="val 14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 </a:t>
            </a:r>
            <a:endParaRPr lang="uk-UA" sz="3200" dirty="0"/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6183706" y="3742267"/>
            <a:ext cx="5757588" cy="296612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Окуляр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дозволяє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розглядати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зображення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об’єкта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більшим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кутом,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</a:t>
            </a:r>
            <a:endParaRPr lang="uk-UA" sz="40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43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Оптичні телескопи</a:t>
            </a:r>
          </a:p>
        </p:txBody>
      </p:sp>
      <p:pic>
        <p:nvPicPr>
          <p:cNvPr id="10242" name="Picture 2" descr="Результат пошуку зображень за запитом &quot;лінзовий телеско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4230402"/>
            <a:ext cx="6790266" cy="20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134"/>
            <a:ext cx="6159842" cy="2456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122" y="1340976"/>
            <a:ext cx="5279878" cy="2176438"/>
          </a:xfrm>
          <a:prstGeom prst="rect">
            <a:avLst/>
          </a:prstGeom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4025734" y="6040279"/>
            <a:ext cx="3648388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Лінзовий телескоп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353225" y="3196810"/>
            <a:ext cx="3742775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Дзеркальний телескоп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6912122" y="3310411"/>
            <a:ext cx="5174648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Дзеркально-лінзовий телескоп</a:t>
            </a:r>
          </a:p>
        </p:txBody>
      </p:sp>
    </p:spTree>
    <p:extLst>
      <p:ext uri="{BB962C8B-B14F-4D97-AF65-F5344CB8AC3E}">
        <p14:creationId xmlns:p14="http://schemas.microsoft.com/office/powerpoint/2010/main" val="11799870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Лінзовий телескоп (рефрактор)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719120" y="2789436"/>
            <a:ext cx="6134467" cy="71404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6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Т.я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об’єктивом є лінза, то</a:t>
            </a:r>
            <a:endParaRPr lang="uk-UA" sz="3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203006" y="5807788"/>
            <a:ext cx="5516115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Найбільший лінзовий об’єктив має діаметр лише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102 см. Знаходиться такий телескоп 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Йєркській</a:t>
            </a:r>
            <a:r>
              <a:rPr lang="uk-UA" sz="1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обсерваторії, Чикаго</a:t>
            </a: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5907559" y="4559819"/>
            <a:ext cx="5757588" cy="20266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Спотворення зображень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Велика вага лінз</a:t>
            </a:r>
          </a:p>
        </p:txBody>
      </p:sp>
      <p:cxnSp>
        <p:nvCxnSpPr>
          <p:cNvPr id="14" name="Пряма сполучна лінія 13"/>
          <p:cNvCxnSpPr>
            <a:cxnSpLocks/>
          </p:cNvCxnSpPr>
          <p:nvPr/>
        </p:nvCxnSpPr>
        <p:spPr>
          <a:xfrm>
            <a:off x="1320800" y="4903620"/>
            <a:ext cx="118533" cy="321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>
            <a:cxnSpLocks/>
          </p:cNvCxnSpPr>
          <p:nvPr/>
        </p:nvCxnSpPr>
        <p:spPr>
          <a:xfrm>
            <a:off x="5241021" y="3420556"/>
            <a:ext cx="118533" cy="3217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>
            <a:cxnSpLocks/>
          </p:cNvCxnSpPr>
          <p:nvPr/>
        </p:nvCxnSpPr>
        <p:spPr>
          <a:xfrm>
            <a:off x="663716" y="5151435"/>
            <a:ext cx="118533" cy="321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cxnSpLocks/>
          </p:cNvCxnSpPr>
          <p:nvPr/>
        </p:nvCxnSpPr>
        <p:spPr>
          <a:xfrm flipV="1">
            <a:off x="1380066" y="3540042"/>
            <a:ext cx="3860955" cy="1524433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flipV="1">
            <a:off x="710608" y="5064475"/>
            <a:ext cx="669458" cy="24781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290234">
            <a:off x="3050448" y="4362680"/>
            <a:ext cx="5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540914">
            <a:off x="952667" y="5111574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f</a:t>
            </a:r>
            <a:endParaRPr lang="uk-UA" sz="28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0/01/Yerkes_40_inch_Refractor_Telescope-2006.jpg/800px-Yerkes_40_inch_Refractor_Telescope-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31" y="1165627"/>
            <a:ext cx="3372208" cy="44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xmlns="" id="{BB37CAD2-15FB-45DF-BD58-643CAF9E0CB5}"/>
              </a:ext>
            </a:extLst>
          </p:cNvPr>
          <p:cNvSpPr txBox="1">
            <a:spLocks/>
          </p:cNvSpPr>
          <p:nvPr/>
        </p:nvSpPr>
        <p:spPr>
          <a:xfrm>
            <a:off x="5157215" y="1401041"/>
            <a:ext cx="6696372" cy="108093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Недоліки рефракторів: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B93B65E4-9306-4C7B-B089-639526ED4F99}"/>
              </a:ext>
            </a:extLst>
          </p:cNvPr>
          <p:cNvSpPr/>
          <p:nvPr/>
        </p:nvSpPr>
        <p:spPr>
          <a:xfrm>
            <a:off x="8537405" y="3581411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1564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826</Words>
  <Application>Microsoft Office PowerPoint</Application>
  <PresentationFormat>Широкий екран</PresentationFormat>
  <Paragraphs>145</Paragraphs>
  <Slides>27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Myriad Pro Light</vt:lpstr>
      <vt:lpstr>Times New Roman</vt:lpstr>
      <vt:lpstr>Trebuchet MS</vt:lpstr>
      <vt:lpstr>Verdana</vt:lpstr>
      <vt:lpstr>Тема Office</vt:lpstr>
      <vt:lpstr>Презентація PowerPoint</vt:lpstr>
      <vt:lpstr>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. </vt:lpstr>
      <vt:lpstr>.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Maine</dc:creator>
  <cp:lastModifiedBy>RePack by Diakov</cp:lastModifiedBy>
  <cp:revision>14</cp:revision>
  <dcterms:created xsi:type="dcterms:W3CDTF">2018-12-16T14:36:52Z</dcterms:created>
  <dcterms:modified xsi:type="dcterms:W3CDTF">2022-02-09T11:19:14Z</dcterms:modified>
</cp:coreProperties>
</file>