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9" r:id="rId4"/>
    <p:sldId id="271" r:id="rId5"/>
    <p:sldId id="272" r:id="rId6"/>
    <p:sldId id="273" r:id="rId7"/>
    <p:sldId id="274" r:id="rId8"/>
    <p:sldId id="276" r:id="rId9"/>
    <p:sldId id="258" r:id="rId10"/>
    <p:sldId id="277" r:id="rId11"/>
    <p:sldId id="259" r:id="rId12"/>
    <p:sldId id="279" r:id="rId13"/>
    <p:sldId id="280" r:id="rId14"/>
    <p:sldId id="26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>
      <p:cViewPr varScale="1">
        <p:scale>
          <a:sx n="81" d="100"/>
          <a:sy n="81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7E25B-B570-4CE3-B868-CF078CE0A686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A6998-8CEE-4277-985C-8E7B0307F37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88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A6998-8CEE-4277-985C-8E7B0307F37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770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1"/>
            <a:ext cx="7885113" cy="288032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800" b="1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uk-UA" sz="4800" b="1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4800" b="1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Еволюція </a:t>
            </a:r>
            <a:r>
              <a:rPr lang="uk-UA" sz="4800" b="1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зір.Білі</a:t>
            </a:r>
            <a:r>
              <a:rPr lang="uk-UA" sz="4800" b="1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карлики.</a:t>
            </a:r>
            <a:br>
              <a:rPr lang="uk-UA" sz="4800" b="1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4800" b="1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Фізично- змінні </a:t>
            </a:r>
            <a:r>
              <a:rPr lang="uk-UA" sz="4800" b="1" spc="0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зорі.Нейтронні</a:t>
            </a:r>
            <a:r>
              <a:rPr lang="uk-UA" sz="4800" b="1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зорі </a:t>
            </a:r>
            <a:br>
              <a:rPr lang="uk-UA" sz="4800" b="1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4800" b="1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.Чорні діри</a:t>
            </a:r>
            <a:endParaRPr lang="ru-RU" sz="4800" b="1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36675" y="5789861"/>
            <a:ext cx="3707904" cy="1068139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Астрономія 11 клас</a:t>
            </a:r>
          </a:p>
          <a:p>
            <a:r>
              <a:rPr lang="uk-UA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21.04.2022р..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7885113" cy="2076251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>
                <a:solidFill>
                  <a:schemeClr val="tx1"/>
                </a:solidFill>
              </a:rPr>
              <a:t>За </a:t>
            </a:r>
            <a:r>
              <a:rPr lang="ru-RU" sz="2900" b="1" dirty="0" err="1">
                <a:solidFill>
                  <a:schemeClr val="tx1"/>
                </a:solidFill>
              </a:rPr>
              <a:t>кольором</a:t>
            </a:r>
            <a:r>
              <a:rPr lang="ru-RU" sz="2900" b="1" dirty="0">
                <a:solidFill>
                  <a:schemeClr val="tx1"/>
                </a:solidFill>
              </a:rPr>
              <a:t> та температурою</a:t>
            </a:r>
            <a:r>
              <a:rPr lang="ru-RU" sz="2900" dirty="0">
                <a:solidFill>
                  <a:schemeClr val="tx1"/>
                </a:solidFill>
              </a:rPr>
              <a:t> </a:t>
            </a:r>
            <a:r>
              <a:rPr lang="ru-RU" sz="2900" dirty="0" err="1">
                <a:solidFill>
                  <a:schemeClr val="tx1"/>
                </a:solidFill>
              </a:rPr>
              <a:t>зорі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поділяють</a:t>
            </a:r>
            <a:r>
              <a:rPr lang="ru-RU" sz="2900" dirty="0">
                <a:solidFill>
                  <a:schemeClr val="tx1"/>
                </a:solidFill>
              </a:rPr>
              <a:t> на</a:t>
            </a:r>
          </a:p>
          <a:p>
            <a:r>
              <a:rPr lang="ru-RU" sz="2900" dirty="0">
                <a:solidFill>
                  <a:schemeClr val="tx1"/>
                </a:solidFill>
              </a:rPr>
              <a:t>• </a:t>
            </a:r>
            <a:r>
              <a:rPr lang="ru-RU" sz="2900" dirty="0" err="1">
                <a:solidFill>
                  <a:schemeClr val="tx1"/>
                </a:solidFill>
              </a:rPr>
              <a:t>блакитні</a:t>
            </a:r>
            <a:r>
              <a:rPr lang="ru-RU" sz="2900" dirty="0">
                <a:solidFill>
                  <a:schemeClr val="tx1"/>
                </a:solidFill>
              </a:rPr>
              <a:t> (</a:t>
            </a:r>
            <a:r>
              <a:rPr lang="ru-RU" sz="2900" dirty="0" err="1">
                <a:solidFill>
                  <a:schemeClr val="tx1"/>
                </a:solidFill>
              </a:rPr>
              <a:t>найбільш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розжарені</a:t>
            </a:r>
            <a:r>
              <a:rPr lang="ru-RU" sz="2900" dirty="0">
                <a:solidFill>
                  <a:schemeClr val="tx1"/>
                </a:solidFill>
              </a:rPr>
              <a:t> з температурою </a:t>
            </a:r>
            <a:r>
              <a:rPr lang="ru-RU" sz="2900" dirty="0" err="1">
                <a:solidFill>
                  <a:schemeClr val="tx1"/>
                </a:solidFill>
              </a:rPr>
              <a:t>більше</a:t>
            </a:r>
            <a:r>
              <a:rPr lang="ru-RU" sz="2900" dirty="0">
                <a:solidFill>
                  <a:schemeClr val="tx1"/>
                </a:solidFill>
              </a:rPr>
              <a:t> 30 000°С);</a:t>
            </a:r>
          </a:p>
          <a:p>
            <a:r>
              <a:rPr lang="ru-RU" sz="2900" dirty="0">
                <a:solidFill>
                  <a:schemeClr val="tx1"/>
                </a:solidFill>
              </a:rPr>
              <a:t>• </a:t>
            </a:r>
            <a:r>
              <a:rPr lang="ru-RU" sz="2900" dirty="0" err="1">
                <a:solidFill>
                  <a:schemeClr val="tx1"/>
                </a:solidFill>
              </a:rPr>
              <a:t>білі</a:t>
            </a:r>
            <a:r>
              <a:rPr lang="ru-RU" sz="2900" dirty="0">
                <a:solidFill>
                  <a:schemeClr val="tx1"/>
                </a:solidFill>
              </a:rPr>
              <a:t> (з температурою 10 000°С);</a:t>
            </a:r>
          </a:p>
          <a:p>
            <a:r>
              <a:rPr lang="ru-RU" sz="2900" dirty="0">
                <a:solidFill>
                  <a:schemeClr val="tx1"/>
                </a:solidFill>
              </a:rPr>
              <a:t>• </a:t>
            </a:r>
            <a:r>
              <a:rPr lang="ru-RU" sz="2900" dirty="0" err="1">
                <a:solidFill>
                  <a:schemeClr val="tx1"/>
                </a:solidFill>
              </a:rPr>
              <a:t>жовті</a:t>
            </a:r>
            <a:r>
              <a:rPr lang="ru-RU" sz="2900" dirty="0">
                <a:solidFill>
                  <a:schemeClr val="tx1"/>
                </a:solidFill>
              </a:rPr>
              <a:t> (з температурою 6000°С, </a:t>
            </a:r>
            <a:r>
              <a:rPr lang="ru-RU" sz="2900" dirty="0" err="1">
                <a:solidFill>
                  <a:schemeClr val="tx1"/>
                </a:solidFill>
              </a:rPr>
              <a:t>Сонце</a:t>
            </a:r>
            <a:r>
              <a:rPr lang="ru-RU" sz="2900" dirty="0">
                <a:solidFill>
                  <a:schemeClr val="tx1"/>
                </a:solidFill>
              </a:rPr>
              <a:t> – </a:t>
            </a:r>
            <a:r>
              <a:rPr lang="ru-RU" sz="2900" dirty="0" err="1">
                <a:solidFill>
                  <a:schemeClr val="tx1"/>
                </a:solidFill>
              </a:rPr>
              <a:t>жовта</a:t>
            </a:r>
            <a:r>
              <a:rPr lang="ru-RU" sz="2900" dirty="0">
                <a:solidFill>
                  <a:schemeClr val="tx1"/>
                </a:solidFill>
              </a:rPr>
              <a:t> зоря);</a:t>
            </a:r>
          </a:p>
          <a:p>
            <a:r>
              <a:rPr lang="ru-RU" sz="2900" dirty="0">
                <a:solidFill>
                  <a:schemeClr val="tx1"/>
                </a:solidFill>
              </a:rPr>
              <a:t>• </a:t>
            </a:r>
            <a:r>
              <a:rPr lang="ru-RU" sz="2900" dirty="0" err="1">
                <a:solidFill>
                  <a:schemeClr val="tx1"/>
                </a:solidFill>
              </a:rPr>
              <a:t>червоні</a:t>
            </a:r>
            <a:r>
              <a:rPr lang="ru-RU" sz="2900" dirty="0">
                <a:solidFill>
                  <a:schemeClr val="tx1"/>
                </a:solidFill>
              </a:rPr>
              <a:t> (</a:t>
            </a:r>
            <a:r>
              <a:rPr lang="ru-RU" sz="2900" dirty="0" err="1">
                <a:solidFill>
                  <a:schemeClr val="tx1"/>
                </a:solidFill>
              </a:rPr>
              <a:t>найхолодніші</a:t>
            </a:r>
            <a:r>
              <a:rPr lang="ru-RU" sz="2900" dirty="0">
                <a:solidFill>
                  <a:schemeClr val="tx1"/>
                </a:solidFill>
              </a:rPr>
              <a:t> з температурою </a:t>
            </a:r>
            <a:r>
              <a:rPr lang="ru-RU" sz="2900" dirty="0" err="1">
                <a:solidFill>
                  <a:schemeClr val="tx1"/>
                </a:solidFill>
              </a:rPr>
              <a:t>близько</a:t>
            </a:r>
            <a:r>
              <a:rPr lang="ru-RU" sz="2900" dirty="0">
                <a:solidFill>
                  <a:schemeClr val="tx1"/>
                </a:solidFill>
              </a:rPr>
              <a:t> 3000°С). </a:t>
            </a:r>
          </a:p>
          <a:p>
            <a:endParaRPr lang="ru-RU" dirty="0"/>
          </a:p>
        </p:txBody>
      </p:sp>
      <p:pic>
        <p:nvPicPr>
          <p:cNvPr id="3074" name="Picture 2" descr="Картинки по запросу голубіе звезд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6651"/>
            <a:ext cx="3533256" cy="264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красные звезды в космос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51828"/>
            <a:ext cx="2349453" cy="234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36" y="4402419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02" y="2183491"/>
            <a:ext cx="380202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204864"/>
            <a:ext cx="7924800" cy="1143000"/>
          </a:xfrm>
        </p:spPr>
        <p:txBody>
          <a:bodyPr/>
          <a:lstStyle/>
          <a:p>
            <a:r>
              <a:rPr lang="uk-UA" sz="5400" dirty="0" smtClean="0"/>
              <a:t>Еволюція зір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3429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та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стало </a:t>
            </a:r>
            <a:r>
              <a:rPr lang="ru-RU" dirty="0" err="1"/>
              <a:t>можливим</a:t>
            </a:r>
            <a:r>
              <a:rPr lang="ru-RU" dirty="0"/>
              <a:t> і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. </a:t>
            </a:r>
            <a:r>
              <a:rPr lang="ru-RU" dirty="0" err="1"/>
              <a:t>Виявилося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все </a:t>
            </a:r>
            <a:r>
              <a:rPr lang="ru-RU" dirty="0" err="1"/>
              <a:t>різноманіття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</a:t>
            </a:r>
            <a:r>
              <a:rPr lang="ru-RU" dirty="0" err="1"/>
              <a:t>зумовлене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відмінностями</a:t>
            </a:r>
            <a:r>
              <a:rPr lang="ru-RU" dirty="0"/>
              <a:t> 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масі</a:t>
            </a:r>
            <a:r>
              <a:rPr lang="ru-RU" dirty="0"/>
              <a:t> та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еволюційного</a:t>
            </a:r>
            <a:r>
              <a:rPr lang="ru-RU" dirty="0"/>
              <a:t> </a:t>
            </a:r>
            <a:r>
              <a:rPr lang="ru-RU" dirty="0" err="1"/>
              <a:t>етапу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зоря.</a:t>
            </a:r>
          </a:p>
        </p:txBody>
      </p:sp>
    </p:spTree>
    <p:extLst>
      <p:ext uri="{BB962C8B-B14F-4D97-AF65-F5344CB8AC3E}">
        <p14:creationId xmlns:p14="http://schemas.microsoft.com/office/powerpoint/2010/main" val="16699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9472"/>
            <a:ext cx="7885113" cy="1362075"/>
          </a:xfrm>
        </p:spPr>
        <p:txBody>
          <a:bodyPr/>
          <a:lstStyle/>
          <a:p>
            <a:r>
              <a:rPr lang="ru-RU" b="1" dirty="0" err="1"/>
              <a:t>Протозоря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31163" y="1052736"/>
            <a:ext cx="8676456" cy="561662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За </a:t>
            </a:r>
            <a:r>
              <a:rPr lang="ru-RU" sz="2000" dirty="0" err="1">
                <a:solidFill>
                  <a:schemeClr val="tx1"/>
                </a:solidFill>
              </a:rPr>
              <a:t>деяких</a:t>
            </a:r>
            <a:r>
              <a:rPr lang="ru-RU" sz="2000" dirty="0">
                <a:solidFill>
                  <a:schemeClr val="tx1"/>
                </a:solidFill>
              </a:rPr>
              <a:t> умов (</a:t>
            </a:r>
            <a:r>
              <a:rPr lang="ru-RU" sz="2000" dirty="0" err="1">
                <a:solidFill>
                  <a:schemeClr val="tx1"/>
                </a:solidFill>
              </a:rPr>
              <a:t>їх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назвати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кілька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err="1">
                <a:solidFill>
                  <a:schemeClr val="tx1"/>
                </a:solidFill>
              </a:rPr>
              <a:t>конденсується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хмара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міжзоряного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космічного</a:t>
            </a:r>
            <a:r>
              <a:rPr lang="ru-RU" sz="2000" dirty="0">
                <a:solidFill>
                  <a:schemeClr val="tx1"/>
                </a:solidFill>
              </a:rPr>
              <a:t> пилу. За </a:t>
            </a:r>
            <a:r>
              <a:rPr lang="ru-RU" sz="2000" dirty="0" err="1">
                <a:solidFill>
                  <a:schemeClr val="tx1"/>
                </a:solidFill>
              </a:rPr>
              <a:t>досить</a:t>
            </a:r>
            <a:r>
              <a:rPr lang="ru-RU" sz="2000" dirty="0">
                <a:solidFill>
                  <a:schemeClr val="tx1"/>
                </a:solidFill>
              </a:rPr>
              <a:t> невеликий </a:t>
            </a:r>
            <a:r>
              <a:rPr lang="ru-RU" sz="2000" dirty="0" err="1">
                <a:solidFill>
                  <a:schemeClr val="tx1"/>
                </a:solidFill>
              </a:rPr>
              <a:t>проміжок</a:t>
            </a:r>
            <a:r>
              <a:rPr lang="ru-RU" sz="2000" dirty="0">
                <a:solidFill>
                  <a:schemeClr val="tx1"/>
                </a:solidFill>
              </a:rPr>
              <a:t> часу, </a:t>
            </a:r>
            <a:r>
              <a:rPr lang="ru-RU" sz="2000" dirty="0" err="1">
                <a:solidFill>
                  <a:schemeClr val="tx1"/>
                </a:solidFill>
              </a:rPr>
              <a:t>під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дією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сили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всесвітнього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тяжіння</a:t>
            </a:r>
            <a:r>
              <a:rPr lang="ru-RU" sz="2000" dirty="0">
                <a:solidFill>
                  <a:schemeClr val="tx1"/>
                </a:solidFill>
              </a:rPr>
              <a:t> з </a:t>
            </a:r>
            <a:r>
              <a:rPr lang="ru-RU" sz="2000" dirty="0" err="1">
                <a:solidFill>
                  <a:schemeClr val="tx1"/>
                </a:solidFill>
              </a:rPr>
              <a:t>цієї</a:t>
            </a:r>
            <a:r>
              <a:rPr lang="ru-RU" sz="2000" dirty="0">
                <a:solidFill>
                  <a:schemeClr val="tx1"/>
                </a:solidFill>
              </a:rPr>
              <a:t> хмари </a:t>
            </a:r>
            <a:r>
              <a:rPr lang="ru-RU" sz="2000" dirty="0" err="1">
                <a:solidFill>
                  <a:schemeClr val="tx1"/>
                </a:solidFill>
              </a:rPr>
              <a:t>утворюється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порівняно</a:t>
            </a:r>
            <a:r>
              <a:rPr lang="ru-RU" sz="2000" dirty="0">
                <a:solidFill>
                  <a:schemeClr val="tx1"/>
                </a:solidFill>
              </a:rPr>
              <a:t> густа </a:t>
            </a:r>
            <a:r>
              <a:rPr lang="ru-RU" sz="2000" dirty="0" err="1">
                <a:solidFill>
                  <a:schemeClr val="tx1"/>
                </a:solidFill>
              </a:rPr>
              <a:t>непрозора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газова</a:t>
            </a:r>
            <a:r>
              <a:rPr lang="ru-RU" sz="2000" dirty="0">
                <a:solidFill>
                  <a:schemeClr val="tx1"/>
                </a:solidFill>
              </a:rPr>
              <a:t> куля. </a:t>
            </a:r>
            <a:r>
              <a:rPr lang="ru-RU" sz="2000" dirty="0" err="1">
                <a:solidFill>
                  <a:schemeClr val="tx1"/>
                </a:solidFill>
              </a:rPr>
              <a:t>Цю</a:t>
            </a:r>
            <a:r>
              <a:rPr lang="ru-RU" sz="2000" dirty="0">
                <a:solidFill>
                  <a:schemeClr val="tx1"/>
                </a:solidFill>
              </a:rPr>
              <a:t> кулю </a:t>
            </a:r>
            <a:r>
              <a:rPr lang="ru-RU" sz="2000" dirty="0" err="1">
                <a:solidFill>
                  <a:schemeClr val="tx1"/>
                </a:solidFill>
              </a:rPr>
              <a:t>ще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можна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назвати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зіркою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оскільки</a:t>
            </a:r>
            <a:r>
              <a:rPr lang="ru-RU" sz="2000" dirty="0">
                <a:solidFill>
                  <a:schemeClr val="tx1"/>
                </a:solidFill>
              </a:rPr>
              <a:t> температура в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ядрі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досить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висока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щоб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розпочалися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термоядерні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реакції</a:t>
            </a:r>
            <a:r>
              <a:rPr lang="ru-RU" sz="2000" dirty="0">
                <a:solidFill>
                  <a:schemeClr val="tx1"/>
                </a:solidFill>
              </a:rPr>
              <a:t>. </a:t>
            </a:r>
            <a:r>
              <a:rPr lang="ru-RU" sz="2000" dirty="0" err="1" smtClean="0">
                <a:solidFill>
                  <a:schemeClr val="tx1"/>
                </a:solidFill>
              </a:rPr>
              <a:t>Тиск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газу </a:t>
            </a:r>
            <a:r>
              <a:rPr lang="ru-RU" sz="2000" dirty="0" err="1">
                <a:solidFill>
                  <a:schemeClr val="tx1"/>
                </a:solidFill>
              </a:rPr>
              <a:t>всередині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кулі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достатній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щоб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урівноважити</a:t>
            </a:r>
            <a:r>
              <a:rPr lang="ru-RU" sz="2000" dirty="0">
                <a:solidFill>
                  <a:schemeClr val="tx1"/>
                </a:solidFill>
              </a:rPr>
              <a:t> силу </a:t>
            </a:r>
            <a:r>
              <a:rPr lang="ru-RU" sz="2000" dirty="0" err="1">
                <a:solidFill>
                  <a:schemeClr val="tx1"/>
                </a:solidFill>
              </a:rPr>
              <a:t>тяжіння</a:t>
            </a:r>
            <a:r>
              <a:rPr lang="ru-RU" sz="2000" dirty="0">
                <a:solidFill>
                  <a:schemeClr val="tx1"/>
                </a:solidFill>
              </a:rPr>
              <a:t>, тому куля </a:t>
            </a:r>
            <a:r>
              <a:rPr lang="ru-RU" sz="2000" dirty="0" err="1">
                <a:solidFill>
                  <a:schemeClr val="tx1"/>
                </a:solidFill>
              </a:rPr>
              <a:t>під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дією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тяжіння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продовжує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стискатися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розігріватися</a:t>
            </a:r>
            <a:r>
              <a:rPr lang="ru-RU" sz="2000" dirty="0">
                <a:solidFill>
                  <a:schemeClr val="tx1"/>
                </a:solidFill>
              </a:rPr>
              <a:t>. На </a:t>
            </a:r>
            <a:r>
              <a:rPr lang="ru-RU" sz="2000" dirty="0" err="1">
                <a:solidFill>
                  <a:schemeClr val="tx1"/>
                </a:solidFill>
              </a:rPr>
              <a:t>цьому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етапі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зірку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називають</a:t>
            </a:r>
            <a:r>
              <a:rPr lang="ru-RU" sz="2000" dirty="0">
                <a:solidFill>
                  <a:schemeClr val="tx1"/>
                </a:solidFill>
              </a:rPr>
              <a:t> «</a:t>
            </a:r>
            <a:r>
              <a:rPr lang="ru-RU" sz="2000" dirty="0" err="1">
                <a:solidFill>
                  <a:schemeClr val="tx1"/>
                </a:solidFill>
              </a:rPr>
              <a:t>протозорею</a:t>
            </a:r>
            <a:r>
              <a:rPr lang="ru-RU" sz="2000" dirty="0">
                <a:solidFill>
                  <a:schemeClr val="tx1"/>
                </a:solidFill>
              </a:rPr>
              <a:t>». </a:t>
            </a:r>
            <a:r>
              <a:rPr lang="ru-RU" sz="2000" dirty="0" err="1">
                <a:solidFill>
                  <a:schemeClr val="tx1"/>
                </a:solidFill>
              </a:rPr>
              <a:t>Зазвичай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газопилової</a:t>
            </a:r>
            <a:r>
              <a:rPr lang="ru-RU" sz="2000" dirty="0">
                <a:solidFill>
                  <a:schemeClr val="tx1"/>
                </a:solidFill>
              </a:rPr>
              <a:t> хмари </a:t>
            </a:r>
            <a:r>
              <a:rPr lang="ru-RU" sz="2000" dirty="0" err="1">
                <a:solidFill>
                  <a:schemeClr val="tx1"/>
                </a:solidFill>
              </a:rPr>
              <a:t>формується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кілька</a:t>
            </a:r>
            <a:r>
              <a:rPr lang="ru-RU" sz="2000" dirty="0">
                <a:solidFill>
                  <a:schemeClr val="tx1"/>
                </a:solidFill>
              </a:rPr>
              <a:t> таких </a:t>
            </a:r>
            <a:r>
              <a:rPr lang="ru-RU" sz="2000" dirty="0" err="1">
                <a:solidFill>
                  <a:schemeClr val="tx1"/>
                </a:solidFill>
              </a:rPr>
              <a:t>протозір</a:t>
            </a:r>
            <a:r>
              <a:rPr lang="ru-RU" sz="2000" dirty="0">
                <a:solidFill>
                  <a:schemeClr val="tx1"/>
                </a:solidFill>
              </a:rPr>
              <a:t>, і вони </a:t>
            </a:r>
            <a:r>
              <a:rPr lang="ru-RU" sz="2000" dirty="0" err="1">
                <a:solidFill>
                  <a:schemeClr val="tx1"/>
                </a:solidFill>
              </a:rPr>
              <a:t>утворюють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зоряне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скупчення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асоціацію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Також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навколо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протозір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утворюються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менші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згустки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потім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стають</a:t>
            </a:r>
            <a:r>
              <a:rPr lang="ru-RU" sz="2000" dirty="0">
                <a:solidFill>
                  <a:schemeClr val="tx1"/>
                </a:solidFill>
              </a:rPr>
              <a:t> планетами. У </a:t>
            </a:r>
            <a:r>
              <a:rPr lang="ru-RU" sz="2000" dirty="0" err="1">
                <a:solidFill>
                  <a:schemeClr val="tx1"/>
                </a:solidFill>
              </a:rPr>
              <a:t>міру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стискання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протозорі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зовнішня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внутрішня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температури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зростають</a:t>
            </a:r>
            <a:r>
              <a:rPr lang="ru-RU" sz="2000" dirty="0">
                <a:solidFill>
                  <a:schemeClr val="tx1"/>
                </a:solidFill>
              </a:rPr>
              <a:t> до моменту, коли температура і </a:t>
            </a:r>
            <a:r>
              <a:rPr lang="ru-RU" sz="2000" dirty="0" err="1">
                <a:solidFill>
                  <a:schemeClr val="tx1"/>
                </a:solidFill>
              </a:rPr>
              <a:t>тиск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ядрі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зроблять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можливими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реакції</a:t>
            </a:r>
            <a:r>
              <a:rPr lang="ru-RU" sz="2000" dirty="0">
                <a:solidFill>
                  <a:schemeClr val="tx1"/>
                </a:solidFill>
              </a:rPr>
              <a:t> термоядерного синтезу. </a:t>
            </a:r>
            <a:r>
              <a:rPr lang="ru-RU" sz="2000" dirty="0" err="1">
                <a:solidFill>
                  <a:schemeClr val="tx1"/>
                </a:solidFill>
              </a:rPr>
              <a:t>Тільки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після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цього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протозоря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стає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зіркою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Початкову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стадію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еволюції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зорі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долають</a:t>
            </a:r>
            <a:r>
              <a:rPr lang="ru-RU" sz="2000" dirty="0">
                <a:solidFill>
                  <a:schemeClr val="tx1"/>
                </a:solidFill>
              </a:rPr>
              <a:t> за час,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залежить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маси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якщо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більша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ніж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маса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Сонця</a:t>
            </a:r>
            <a:r>
              <a:rPr lang="ru-RU" sz="2000" dirty="0">
                <a:solidFill>
                  <a:schemeClr val="tx1"/>
                </a:solidFill>
              </a:rPr>
              <a:t>, то </a:t>
            </a:r>
            <a:r>
              <a:rPr lang="ru-RU" sz="2000" dirty="0" err="1">
                <a:solidFill>
                  <a:schemeClr val="tx1"/>
                </a:solidFill>
              </a:rPr>
              <a:t>етап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триватиме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кілька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мільйонів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років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менша</a:t>
            </a:r>
            <a:r>
              <a:rPr lang="ru-RU" sz="2000" dirty="0">
                <a:solidFill>
                  <a:schemeClr val="tx1"/>
                </a:solidFill>
              </a:rPr>
              <a:t> — до </a:t>
            </a:r>
            <a:r>
              <a:rPr lang="ru-RU" sz="2000" dirty="0" err="1">
                <a:solidFill>
                  <a:schemeClr val="tx1"/>
                </a:solidFill>
              </a:rPr>
              <a:t>кількасот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мільйонів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років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Мінімальна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зорі</a:t>
            </a:r>
            <a:r>
              <a:rPr lang="ru-RU" sz="2000" dirty="0">
                <a:solidFill>
                  <a:schemeClr val="tx1"/>
                </a:solidFill>
              </a:rPr>
              <a:t> — 0,075 </a:t>
            </a:r>
            <a:r>
              <a:rPr lang="ru-RU" sz="2000" dirty="0" err="1">
                <a:solidFill>
                  <a:schemeClr val="tx1"/>
                </a:solidFill>
              </a:rPr>
              <a:t>маси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Сонця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Якщо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протозорі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менша</a:t>
            </a:r>
            <a:r>
              <a:rPr lang="ru-RU" sz="2000" dirty="0">
                <a:solidFill>
                  <a:schemeClr val="tx1"/>
                </a:solidFill>
              </a:rPr>
              <a:t>, вона </a:t>
            </a:r>
            <a:r>
              <a:rPr lang="ru-RU" sz="2000" dirty="0" err="1">
                <a:solidFill>
                  <a:schemeClr val="tx1"/>
                </a:solidFill>
              </a:rPr>
              <a:t>ніколи</a:t>
            </a:r>
            <a:r>
              <a:rPr lang="ru-RU" sz="2000" dirty="0">
                <a:solidFill>
                  <a:schemeClr val="tx1"/>
                </a:solidFill>
              </a:rPr>
              <a:t> не стане </a:t>
            </a:r>
            <a:r>
              <a:rPr lang="ru-RU" sz="2000" dirty="0" err="1">
                <a:solidFill>
                  <a:schemeClr val="tx1"/>
                </a:solidFill>
              </a:rPr>
              <a:t>справжньою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зіркою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Натомість</a:t>
            </a:r>
            <a:r>
              <a:rPr lang="ru-RU" sz="2000" dirty="0">
                <a:solidFill>
                  <a:schemeClr val="tx1"/>
                </a:solidFill>
              </a:rPr>
              <a:t> вона </a:t>
            </a:r>
            <a:r>
              <a:rPr lang="ru-RU" sz="2000" dirty="0" err="1">
                <a:solidFill>
                  <a:schemeClr val="tx1"/>
                </a:solidFill>
              </a:rPr>
              <a:t>перетвориться</a:t>
            </a:r>
            <a:r>
              <a:rPr lang="ru-RU" sz="2000" dirty="0">
                <a:solidFill>
                  <a:schemeClr val="tx1"/>
                </a:solidFill>
              </a:rPr>
              <a:t> на коричневого карлика.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проміжний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клас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об'єктів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між</a:t>
            </a:r>
            <a:r>
              <a:rPr lang="ru-RU" sz="2000" dirty="0">
                <a:solidFill>
                  <a:schemeClr val="tx1"/>
                </a:solidFill>
              </a:rPr>
              <a:t> зорями та планетами. </a:t>
            </a:r>
            <a:r>
              <a:rPr lang="ru-RU" sz="2000" dirty="0" err="1">
                <a:solidFill>
                  <a:schemeClr val="tx1"/>
                </a:solidFill>
              </a:rPr>
              <a:t>Хоча</a:t>
            </a:r>
            <a:r>
              <a:rPr lang="ru-RU" sz="2000" dirty="0">
                <a:solidFill>
                  <a:schemeClr val="tx1"/>
                </a:solidFill>
              </a:rPr>
              <a:t> в них </a:t>
            </a:r>
            <a:r>
              <a:rPr lang="ru-RU" sz="2000" dirty="0" err="1">
                <a:solidFill>
                  <a:schemeClr val="tx1"/>
                </a:solidFill>
              </a:rPr>
              <a:t>можуть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відбуватися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деякі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термоядерні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реакції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участю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дейтерію</a:t>
            </a:r>
            <a:r>
              <a:rPr lang="ru-RU" sz="2000" dirty="0">
                <a:solidFill>
                  <a:schemeClr val="tx1"/>
                </a:solidFill>
              </a:rPr>
              <a:t> та </a:t>
            </a:r>
            <a:r>
              <a:rPr lang="ru-RU" sz="2000" dirty="0" err="1">
                <a:solidFill>
                  <a:schemeClr val="tx1"/>
                </a:solidFill>
              </a:rPr>
              <a:t>літію</a:t>
            </a:r>
            <a:r>
              <a:rPr lang="ru-RU" sz="2000" dirty="0">
                <a:solidFill>
                  <a:schemeClr val="tx1"/>
                </a:solidFill>
              </a:rPr>
              <a:t>, але вони не </a:t>
            </a:r>
            <a:r>
              <a:rPr lang="ru-RU" sz="2000" dirty="0" err="1">
                <a:solidFill>
                  <a:schemeClr val="tx1"/>
                </a:solidFill>
              </a:rPr>
              <a:t>компенсують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витрат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енергії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випромінювання</a:t>
            </a:r>
            <a:r>
              <a:rPr lang="ru-RU" sz="2000" dirty="0">
                <a:solidFill>
                  <a:schemeClr val="tx1"/>
                </a:solidFill>
              </a:rPr>
              <a:t>, і </a:t>
            </a:r>
            <a:r>
              <a:rPr lang="ru-RU" sz="2000" dirty="0" err="1">
                <a:solidFill>
                  <a:schemeClr val="tx1"/>
                </a:solidFill>
              </a:rPr>
              <a:t>такі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небесні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тіла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повільно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охолоджуються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59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88" y="-23747"/>
            <a:ext cx="7885113" cy="1362075"/>
          </a:xfrm>
        </p:spPr>
        <p:txBody>
          <a:bodyPr/>
          <a:lstStyle/>
          <a:p>
            <a:r>
              <a:rPr lang="ru-RU" b="1" dirty="0" err="1"/>
              <a:t>Змінні</a:t>
            </a:r>
            <a:r>
              <a:rPr lang="ru-RU" b="1" dirty="0"/>
              <a:t> </a:t>
            </a:r>
            <a:r>
              <a:rPr lang="ru-RU" b="1" dirty="0" err="1"/>
              <a:t>зорі</a:t>
            </a:r>
            <a:r>
              <a:rPr lang="ru-RU" b="1" dirty="0"/>
              <a:t> типу </a:t>
            </a:r>
            <a:r>
              <a:rPr lang="en-US" b="1" dirty="0"/>
              <a:t>T </a:t>
            </a:r>
            <a:r>
              <a:rPr lang="ru-RU" b="1" dirty="0" err="1"/>
              <a:t>Тельця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920" y="1268760"/>
            <a:ext cx="8964488" cy="4341837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err="1">
                <a:solidFill>
                  <a:schemeClr val="tx1"/>
                </a:solidFill>
              </a:rPr>
              <a:t>Зорі</a:t>
            </a:r>
            <a:r>
              <a:rPr lang="ru-RU" sz="2600" dirty="0">
                <a:solidFill>
                  <a:schemeClr val="tx1"/>
                </a:solidFill>
              </a:rPr>
              <a:t> типу </a:t>
            </a:r>
            <a:r>
              <a:rPr lang="en-US" sz="2600" dirty="0">
                <a:solidFill>
                  <a:schemeClr val="tx1"/>
                </a:solidFill>
              </a:rPr>
              <a:t>T </a:t>
            </a:r>
            <a:r>
              <a:rPr lang="ru-RU" sz="2600" dirty="0" err="1">
                <a:solidFill>
                  <a:schemeClr val="tx1"/>
                </a:solidFill>
              </a:rPr>
              <a:t>Тельця</a:t>
            </a:r>
            <a:r>
              <a:rPr lang="ru-RU" sz="2600" dirty="0">
                <a:solidFill>
                  <a:schemeClr val="tx1"/>
                </a:solidFill>
              </a:rPr>
              <a:t> (</a:t>
            </a:r>
            <a:r>
              <a:rPr lang="en-US" sz="2600" dirty="0">
                <a:solidFill>
                  <a:schemeClr val="tx1"/>
                </a:solidFill>
              </a:rPr>
              <a:t>T </a:t>
            </a:r>
            <a:r>
              <a:rPr lang="en-US" sz="2600" dirty="0" err="1">
                <a:solidFill>
                  <a:schemeClr val="tx1"/>
                </a:solidFill>
              </a:rPr>
              <a:t>Tauri</a:t>
            </a:r>
            <a:r>
              <a:rPr lang="en-US" sz="2600" dirty="0">
                <a:solidFill>
                  <a:schemeClr val="tx1"/>
                </a:solidFill>
              </a:rPr>
              <a:t>, T </a:t>
            </a:r>
            <a:r>
              <a:rPr lang="en-US" sz="2600" dirty="0" err="1">
                <a:solidFill>
                  <a:schemeClr val="tx1"/>
                </a:solidFill>
              </a:rPr>
              <a:t>Tauri</a:t>
            </a:r>
            <a:r>
              <a:rPr lang="en-US" sz="2600" dirty="0">
                <a:solidFill>
                  <a:schemeClr val="tx1"/>
                </a:solidFill>
              </a:rPr>
              <a:t> stars, TTS) — </a:t>
            </a:r>
            <a:r>
              <a:rPr lang="ru-RU" sz="2600" dirty="0" err="1">
                <a:solidFill>
                  <a:schemeClr val="tx1"/>
                </a:solidFill>
              </a:rPr>
              <a:t>клас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змінних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зір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що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отримали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назву</a:t>
            </a:r>
            <a:r>
              <a:rPr lang="ru-RU" sz="2600" dirty="0">
                <a:solidFill>
                  <a:schemeClr val="tx1"/>
                </a:solidFill>
              </a:rPr>
              <a:t> за </a:t>
            </a:r>
            <a:r>
              <a:rPr lang="ru-RU" sz="2600" dirty="0" err="1">
                <a:solidFill>
                  <a:schemeClr val="tx1"/>
                </a:solidFill>
              </a:rPr>
              <a:t>своїм</a:t>
            </a:r>
            <a:r>
              <a:rPr lang="ru-RU" sz="2600" dirty="0">
                <a:solidFill>
                  <a:schemeClr val="tx1"/>
                </a:solidFill>
              </a:rPr>
              <a:t> прототипом — Т </a:t>
            </a:r>
            <a:r>
              <a:rPr lang="ru-RU" sz="2600" dirty="0" err="1">
                <a:solidFill>
                  <a:schemeClr val="tx1"/>
                </a:solidFill>
              </a:rPr>
              <a:t>Тельця</a:t>
            </a:r>
            <a:r>
              <a:rPr lang="ru-RU" sz="2600" dirty="0">
                <a:solidFill>
                  <a:schemeClr val="tx1"/>
                </a:solidFill>
              </a:rPr>
              <a:t>. </a:t>
            </a:r>
            <a:r>
              <a:rPr lang="ru-RU" sz="2600" dirty="0" err="1">
                <a:solidFill>
                  <a:schemeClr val="tx1"/>
                </a:solidFill>
              </a:rPr>
              <a:t>Зазвичай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їх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можна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виявити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поряд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із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dirty="0" err="1">
                <a:solidFill>
                  <a:schemeClr val="tx1"/>
                </a:solidFill>
              </a:rPr>
              <a:t>молекулярними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хмарами</a:t>
            </a:r>
            <a:r>
              <a:rPr lang="ru-RU" sz="2600" dirty="0">
                <a:solidFill>
                  <a:schemeClr val="tx1"/>
                </a:solidFill>
              </a:rPr>
              <a:t> та </a:t>
            </a:r>
            <a:r>
              <a:rPr lang="ru-RU" sz="2600" dirty="0" err="1">
                <a:solidFill>
                  <a:schemeClr val="tx1"/>
                </a:solidFill>
              </a:rPr>
              <a:t>ідентифікувати</a:t>
            </a:r>
            <a:r>
              <a:rPr lang="ru-RU" sz="2600" dirty="0">
                <a:solidFill>
                  <a:schemeClr val="tx1"/>
                </a:solidFill>
              </a:rPr>
              <a:t> за </a:t>
            </a:r>
            <a:r>
              <a:rPr lang="ru-RU" sz="2600" dirty="0" err="1">
                <a:solidFill>
                  <a:schemeClr val="tx1"/>
                </a:solidFill>
              </a:rPr>
              <a:t>їх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змінністю</a:t>
            </a:r>
            <a:r>
              <a:rPr lang="ru-RU" sz="2600" dirty="0">
                <a:solidFill>
                  <a:schemeClr val="tx1"/>
                </a:solidFill>
              </a:rPr>
              <a:t> (вельми нерегулярною) в </a:t>
            </a:r>
            <a:r>
              <a:rPr lang="ru-RU" sz="2600" dirty="0" err="1">
                <a:solidFill>
                  <a:schemeClr val="tx1"/>
                </a:solidFill>
              </a:rPr>
              <a:t>оптичному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діапазоні</a:t>
            </a:r>
            <a:r>
              <a:rPr lang="ru-RU" sz="2600" dirty="0">
                <a:solidFill>
                  <a:schemeClr val="tx1"/>
                </a:solidFill>
              </a:rPr>
              <a:t> та за хромосферною </a:t>
            </a:r>
            <a:r>
              <a:rPr lang="ru-RU" sz="2600" dirty="0" err="1">
                <a:solidFill>
                  <a:schemeClr val="tx1"/>
                </a:solidFill>
              </a:rPr>
              <a:t>активністю</a:t>
            </a:r>
            <a:r>
              <a:rPr lang="ru-RU" sz="2600" dirty="0">
                <a:solidFill>
                  <a:schemeClr val="tx1"/>
                </a:solidFill>
              </a:rPr>
              <a:t>.</a:t>
            </a:r>
          </a:p>
          <a:p>
            <a:r>
              <a:rPr lang="ru-RU" sz="2600" dirty="0" err="1">
                <a:solidFill>
                  <a:schemeClr val="tx1"/>
                </a:solidFill>
              </a:rPr>
              <a:t>Вважається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що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зорі</a:t>
            </a:r>
            <a:r>
              <a:rPr lang="ru-RU" sz="2600" dirty="0">
                <a:solidFill>
                  <a:schemeClr val="tx1"/>
                </a:solidFill>
              </a:rPr>
              <a:t> типу </a:t>
            </a:r>
            <a:r>
              <a:rPr lang="en-US" sz="2600" dirty="0">
                <a:solidFill>
                  <a:schemeClr val="tx1"/>
                </a:solidFill>
              </a:rPr>
              <a:t>T </a:t>
            </a:r>
            <a:r>
              <a:rPr lang="ru-RU" sz="2600" dirty="0" err="1">
                <a:solidFill>
                  <a:schemeClr val="tx1"/>
                </a:solidFill>
              </a:rPr>
              <a:t>Тельця</a:t>
            </a:r>
            <a:r>
              <a:rPr lang="ru-RU" sz="2600" dirty="0">
                <a:solidFill>
                  <a:schemeClr val="tx1"/>
                </a:solidFill>
              </a:rPr>
              <a:t> є </a:t>
            </a:r>
            <a:r>
              <a:rPr lang="ru-RU" sz="2600" dirty="0" err="1">
                <a:solidFill>
                  <a:schemeClr val="tx1"/>
                </a:solidFill>
              </a:rPr>
              <a:t>завершальною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стадією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еволюції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протозір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невеликої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маси</a:t>
            </a:r>
            <a:r>
              <a:rPr lang="ru-RU" sz="2600" dirty="0">
                <a:solidFill>
                  <a:schemeClr val="tx1"/>
                </a:solidFill>
              </a:rPr>
              <a:t> перед </a:t>
            </a:r>
            <a:r>
              <a:rPr lang="ru-RU" sz="2600" dirty="0" err="1">
                <a:solidFill>
                  <a:schemeClr val="tx1"/>
                </a:solidFill>
              </a:rPr>
              <a:t>виходом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їх</a:t>
            </a:r>
            <a:r>
              <a:rPr lang="ru-RU" sz="2600" dirty="0">
                <a:solidFill>
                  <a:schemeClr val="tx1"/>
                </a:solidFill>
              </a:rPr>
              <a:t> на </a:t>
            </a:r>
            <a:r>
              <a:rPr lang="ru-RU" sz="2600" dirty="0" err="1">
                <a:solidFill>
                  <a:schemeClr val="tx1"/>
                </a:solidFill>
              </a:rPr>
              <a:t>головну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послідовність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dirty="0" err="1">
                <a:solidFill>
                  <a:schemeClr val="tx1"/>
                </a:solidFill>
              </a:rPr>
              <a:t>діаграми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Герцшпрунга</a:t>
            </a:r>
            <a:r>
              <a:rPr lang="ru-RU" sz="2600" dirty="0">
                <a:solidFill>
                  <a:schemeClr val="tx1"/>
                </a:solidFill>
              </a:rPr>
              <a:t>—Рассела.</a:t>
            </a:r>
          </a:p>
          <a:p>
            <a:r>
              <a:rPr lang="ru-RU" sz="2600" dirty="0">
                <a:solidFill>
                  <a:schemeClr val="tx1"/>
                </a:solidFill>
              </a:rPr>
              <a:t>Вони належать до </a:t>
            </a:r>
            <a:r>
              <a:rPr lang="ru-RU" sz="2600" dirty="0" err="1">
                <a:solidFill>
                  <a:schemeClr val="tx1"/>
                </a:solidFill>
              </a:rPr>
              <a:t>спектральних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класів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en-US" sz="2600" dirty="0">
                <a:solidFill>
                  <a:schemeClr val="tx1"/>
                </a:solidFill>
              </a:rPr>
              <a:t>F, G, K, M </a:t>
            </a:r>
            <a:r>
              <a:rPr lang="ru-RU" sz="2600" dirty="0">
                <a:solidFill>
                  <a:schemeClr val="tx1"/>
                </a:solidFill>
              </a:rPr>
              <a:t>і </a:t>
            </a:r>
            <a:r>
              <a:rPr lang="ru-RU" sz="2600" dirty="0" err="1">
                <a:solidFill>
                  <a:schemeClr val="tx1"/>
                </a:solidFill>
              </a:rPr>
              <a:t>мають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масу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меншу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двох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сонячних</a:t>
            </a:r>
            <a:r>
              <a:rPr lang="ru-RU" sz="2600" dirty="0">
                <a:solidFill>
                  <a:schemeClr val="tx1"/>
                </a:solidFill>
              </a:rPr>
              <a:t>. </a:t>
            </a:r>
            <a:r>
              <a:rPr lang="ru-RU" sz="2600" dirty="0" err="1">
                <a:solidFill>
                  <a:schemeClr val="tx1"/>
                </a:solidFill>
              </a:rPr>
              <a:t>Період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обертання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від</a:t>
            </a:r>
            <a:r>
              <a:rPr lang="ru-RU" sz="2600" dirty="0">
                <a:solidFill>
                  <a:schemeClr val="tx1"/>
                </a:solidFill>
              </a:rPr>
              <a:t> 1 до 12 </a:t>
            </a:r>
            <a:r>
              <a:rPr lang="ru-RU" sz="2600" dirty="0" err="1">
                <a:solidFill>
                  <a:schemeClr val="tx1"/>
                </a:solidFill>
              </a:rPr>
              <a:t>днів</a:t>
            </a:r>
            <a:r>
              <a:rPr lang="ru-RU" sz="2600" dirty="0">
                <a:solidFill>
                  <a:schemeClr val="tx1"/>
                </a:solidFill>
              </a:rPr>
              <a:t>. Температура </a:t>
            </a:r>
            <a:r>
              <a:rPr lang="ru-RU" sz="2600" dirty="0" err="1">
                <a:solidFill>
                  <a:schemeClr val="tx1"/>
                </a:solidFill>
              </a:rPr>
              <a:t>їх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поверхні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така</a:t>
            </a:r>
            <a:r>
              <a:rPr lang="ru-RU" sz="2600" dirty="0">
                <a:solidFill>
                  <a:schemeClr val="tx1"/>
                </a:solidFill>
              </a:rPr>
              <a:t> ж, як і в </a:t>
            </a:r>
            <a:r>
              <a:rPr lang="ru-RU" sz="2600" dirty="0" err="1">
                <a:solidFill>
                  <a:schemeClr val="tx1"/>
                </a:solidFill>
              </a:rPr>
              <a:t>зір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dirty="0" err="1" smtClean="0">
                <a:solidFill>
                  <a:schemeClr val="tx1"/>
                </a:solidFill>
              </a:rPr>
              <a:t>головно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послідовності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dirty="0" err="1">
                <a:solidFill>
                  <a:schemeClr val="tx1"/>
                </a:solidFill>
              </a:rPr>
              <a:t>тієї</a:t>
            </a:r>
            <a:r>
              <a:rPr lang="ru-RU" sz="2600" dirty="0">
                <a:solidFill>
                  <a:schemeClr val="tx1"/>
                </a:solidFill>
              </a:rPr>
              <a:t> ж </a:t>
            </a:r>
            <a:r>
              <a:rPr lang="ru-RU" sz="2600" dirty="0" err="1">
                <a:solidFill>
                  <a:schemeClr val="tx1"/>
                </a:solidFill>
              </a:rPr>
              <a:t>маси</a:t>
            </a:r>
            <a:r>
              <a:rPr lang="ru-RU" sz="2600" dirty="0">
                <a:solidFill>
                  <a:schemeClr val="tx1"/>
                </a:solidFill>
              </a:rPr>
              <a:t>, але вони </a:t>
            </a:r>
            <a:r>
              <a:rPr lang="ru-RU" sz="2600" dirty="0" err="1">
                <a:solidFill>
                  <a:schemeClr val="tx1"/>
                </a:solidFill>
              </a:rPr>
              <a:t>мають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дещо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більшу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dirty="0" err="1">
                <a:solidFill>
                  <a:schemeClr val="tx1"/>
                </a:solidFill>
              </a:rPr>
              <a:t>світність</a:t>
            </a:r>
            <a:r>
              <a:rPr lang="ru-RU" sz="2600" dirty="0">
                <a:solidFill>
                  <a:schemeClr val="tx1"/>
                </a:solidFill>
              </a:rPr>
              <a:t>, тому </a:t>
            </a:r>
            <a:r>
              <a:rPr lang="ru-RU" sz="2600" dirty="0" err="1">
                <a:solidFill>
                  <a:schemeClr val="tx1"/>
                </a:solidFill>
              </a:rPr>
              <a:t>що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їх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радіус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більший</a:t>
            </a:r>
            <a:r>
              <a:rPr lang="ru-RU" sz="2600" dirty="0">
                <a:solidFill>
                  <a:schemeClr val="tx1"/>
                </a:solidFill>
              </a:rPr>
              <a:t>. </a:t>
            </a:r>
            <a:r>
              <a:rPr lang="ru-RU" sz="2600" dirty="0" err="1">
                <a:solidFill>
                  <a:schemeClr val="tx1"/>
                </a:solidFill>
              </a:rPr>
              <a:t>Основним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джерелом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їх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енергії</a:t>
            </a:r>
            <a:r>
              <a:rPr lang="ru-RU" sz="2600" dirty="0">
                <a:solidFill>
                  <a:schemeClr val="tx1"/>
                </a:solidFill>
              </a:rPr>
              <a:t> є </a:t>
            </a:r>
            <a:r>
              <a:rPr lang="ru-RU" sz="2600" dirty="0" err="1">
                <a:solidFill>
                  <a:schemeClr val="tx1"/>
                </a:solidFill>
              </a:rPr>
              <a:t>гравітаційне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стиснення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ru-RU" sz="2600" dirty="0">
              <a:solidFill>
                <a:schemeClr val="tx1"/>
              </a:solidFill>
            </a:endParaRPr>
          </a:p>
          <a:p>
            <a:r>
              <a:rPr lang="ru-RU" sz="2600" dirty="0">
                <a:solidFill>
                  <a:schemeClr val="tx1"/>
                </a:solidFill>
              </a:rPr>
              <a:t>У </a:t>
            </a:r>
            <a:r>
              <a:rPr lang="ru-RU" sz="2600" dirty="0" err="1">
                <a:solidFill>
                  <a:schemeClr val="tx1"/>
                </a:solidFill>
              </a:rPr>
              <a:t>спектрі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зір</a:t>
            </a:r>
            <a:r>
              <a:rPr lang="ru-RU" sz="2600" dirty="0">
                <a:solidFill>
                  <a:schemeClr val="tx1"/>
                </a:solidFill>
              </a:rPr>
              <a:t> типу </a:t>
            </a:r>
            <a:r>
              <a:rPr lang="en-US" sz="2600" dirty="0">
                <a:solidFill>
                  <a:schemeClr val="tx1"/>
                </a:solidFill>
              </a:rPr>
              <a:t>T </a:t>
            </a:r>
            <a:r>
              <a:rPr lang="ru-RU" sz="2600" dirty="0" err="1">
                <a:solidFill>
                  <a:schemeClr val="tx1"/>
                </a:solidFill>
              </a:rPr>
              <a:t>Тельця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наявний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dirty="0" err="1">
                <a:solidFill>
                  <a:schemeClr val="tx1"/>
                </a:solidFill>
              </a:rPr>
              <a:t>літій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який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відсутній</a:t>
            </a:r>
            <a:r>
              <a:rPr lang="ru-RU" sz="2600" dirty="0">
                <a:solidFill>
                  <a:schemeClr val="tx1"/>
                </a:solidFill>
              </a:rPr>
              <a:t> у спектрах </a:t>
            </a:r>
            <a:r>
              <a:rPr lang="ru-RU" sz="2600" dirty="0" err="1">
                <a:solidFill>
                  <a:schemeClr val="tx1"/>
                </a:solidFill>
              </a:rPr>
              <a:t>Сонця</a:t>
            </a:r>
            <a:r>
              <a:rPr lang="ru-RU" sz="2600" dirty="0">
                <a:solidFill>
                  <a:schemeClr val="tx1"/>
                </a:solidFill>
              </a:rPr>
              <a:t> та </a:t>
            </a:r>
            <a:r>
              <a:rPr lang="ru-RU" sz="2600" dirty="0" err="1">
                <a:solidFill>
                  <a:schemeClr val="tx1"/>
                </a:solidFill>
              </a:rPr>
              <a:t>інших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зір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dirty="0" err="1">
                <a:solidFill>
                  <a:schemeClr val="tx1"/>
                </a:solidFill>
              </a:rPr>
              <a:t>головної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послідовності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оскільки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він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спалюється</a:t>
            </a:r>
            <a:r>
              <a:rPr lang="ru-RU" sz="2600" dirty="0">
                <a:solidFill>
                  <a:schemeClr val="tx1"/>
                </a:solidFill>
              </a:rPr>
              <a:t> у </a:t>
            </a:r>
            <a:r>
              <a:rPr lang="ru-RU" sz="2600" dirty="0" err="1">
                <a:solidFill>
                  <a:schemeClr val="tx1"/>
                </a:solidFill>
              </a:rPr>
              <a:t>термоядерних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реакціях</a:t>
            </a:r>
            <a:r>
              <a:rPr lang="ru-RU" sz="2600" dirty="0">
                <a:solidFill>
                  <a:schemeClr val="tx1"/>
                </a:solidFill>
              </a:rPr>
              <a:t> за </a:t>
            </a:r>
            <a:r>
              <a:rPr lang="ru-RU" sz="2600" dirty="0" err="1">
                <a:solidFill>
                  <a:schemeClr val="tx1"/>
                </a:solidFill>
              </a:rPr>
              <a:t>температури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вище</a:t>
            </a:r>
            <a:r>
              <a:rPr lang="ru-RU" sz="2600" dirty="0">
                <a:solidFill>
                  <a:schemeClr val="tx1"/>
                </a:solidFill>
              </a:rPr>
              <a:t> 2 500 000 </a:t>
            </a:r>
            <a:r>
              <a:rPr lang="en-US" sz="2600" dirty="0" smtClean="0">
                <a:solidFill>
                  <a:schemeClr val="tx1"/>
                </a:solidFill>
              </a:rPr>
              <a:t>K.</a:t>
            </a:r>
            <a:endParaRPr lang="en-US" sz="2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6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1" y="0"/>
            <a:ext cx="7885113" cy="1362075"/>
          </a:xfrm>
        </p:spPr>
        <p:txBody>
          <a:bodyPr/>
          <a:lstStyle/>
          <a:p>
            <a:r>
              <a:rPr lang="ru-RU" dirty="0"/>
              <a:t>Головна </a:t>
            </a:r>
            <a:r>
              <a:rPr lang="ru-RU" dirty="0" err="1"/>
              <a:t>послідовність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603233" cy="4104456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Наступний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етап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еволюції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зорі</a:t>
            </a:r>
            <a:r>
              <a:rPr lang="ru-RU" sz="2800" dirty="0">
                <a:solidFill>
                  <a:schemeClr val="tx1"/>
                </a:solidFill>
              </a:rPr>
              <a:t> — </a:t>
            </a:r>
            <a:r>
              <a:rPr lang="ru-RU" sz="2800" dirty="0" err="1">
                <a:solidFill>
                  <a:schemeClr val="tx1"/>
                </a:solidFill>
              </a:rPr>
              <a:t>спалювання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запасів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водню</a:t>
            </a:r>
            <a:r>
              <a:rPr lang="ru-RU" sz="2800" dirty="0">
                <a:solidFill>
                  <a:schemeClr val="tx1"/>
                </a:solidFill>
              </a:rPr>
              <a:t> (</a:t>
            </a:r>
            <a:r>
              <a:rPr lang="ru-RU" sz="2800" dirty="0" err="1">
                <a:solidFill>
                  <a:schemeClr val="tx1"/>
                </a:solidFill>
              </a:rPr>
              <a:t>точніше</a:t>
            </a:r>
            <a:r>
              <a:rPr lang="ru-RU" sz="2800" dirty="0">
                <a:solidFill>
                  <a:schemeClr val="tx1"/>
                </a:solidFill>
              </a:rPr>
              <a:t> — </a:t>
            </a:r>
            <a:r>
              <a:rPr lang="ru-RU" sz="2800" dirty="0" err="1">
                <a:solidFill>
                  <a:schemeClr val="tx1"/>
                </a:solidFill>
              </a:rPr>
              <a:t>перетворення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його</a:t>
            </a:r>
            <a:r>
              <a:rPr lang="ru-RU" sz="2800" dirty="0">
                <a:solidFill>
                  <a:schemeClr val="tx1"/>
                </a:solidFill>
              </a:rPr>
              <a:t> на </a:t>
            </a:r>
            <a:r>
              <a:rPr lang="ru-RU" sz="2800" dirty="0" err="1">
                <a:solidFill>
                  <a:schemeClr val="tx1"/>
                </a:solidFill>
              </a:rPr>
              <a:t>гелій</a:t>
            </a:r>
            <a:r>
              <a:rPr lang="ru-RU" sz="2800" dirty="0">
                <a:solidFill>
                  <a:schemeClr val="tx1"/>
                </a:solidFill>
              </a:rPr>
              <a:t>). </a:t>
            </a:r>
            <a:r>
              <a:rPr lang="ru-RU" sz="2800" dirty="0" err="1">
                <a:solidFill>
                  <a:schemeClr val="tx1"/>
                </a:solidFill>
              </a:rPr>
              <a:t>Це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повільний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процес</a:t>
            </a:r>
            <a:r>
              <a:rPr lang="ru-RU" sz="2800" dirty="0">
                <a:solidFill>
                  <a:schemeClr val="tx1"/>
                </a:solidFill>
              </a:rPr>
              <a:t>, на </a:t>
            </a:r>
            <a:r>
              <a:rPr lang="ru-RU" sz="2800" dirty="0" err="1">
                <a:solidFill>
                  <a:schemeClr val="tx1"/>
                </a:solidFill>
              </a:rPr>
              <a:t>який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припадає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більшість</a:t>
            </a:r>
            <a:r>
              <a:rPr lang="ru-RU" sz="2800" dirty="0">
                <a:solidFill>
                  <a:schemeClr val="tx1"/>
                </a:solidFill>
              </a:rPr>
              <a:t> часу </a:t>
            </a:r>
            <a:r>
              <a:rPr lang="ru-RU" sz="2800" dirty="0" err="1">
                <a:solidFill>
                  <a:schemeClr val="tx1"/>
                </a:solidFill>
              </a:rPr>
              <a:t>існування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зорі</a:t>
            </a:r>
            <a:r>
              <a:rPr lang="ru-RU" sz="2800" dirty="0">
                <a:solidFill>
                  <a:schemeClr val="tx1"/>
                </a:solidFill>
              </a:rPr>
              <a:t>. У </a:t>
            </a:r>
            <a:r>
              <a:rPr lang="ru-RU" sz="2800" dirty="0" err="1">
                <a:solidFill>
                  <a:schemeClr val="tx1"/>
                </a:solidFill>
              </a:rPr>
              <a:t>цей</a:t>
            </a:r>
            <a:r>
              <a:rPr lang="ru-RU" sz="2800" dirty="0">
                <a:solidFill>
                  <a:schemeClr val="tx1"/>
                </a:solidFill>
              </a:rPr>
              <a:t> час зоря </a:t>
            </a:r>
            <a:r>
              <a:rPr lang="ru-RU" sz="2800" dirty="0" err="1">
                <a:solidFill>
                  <a:schemeClr val="tx1"/>
                </a:solidFill>
              </a:rPr>
              <a:t>перебуває</a:t>
            </a:r>
            <a:r>
              <a:rPr lang="ru-RU" sz="2800" dirty="0">
                <a:solidFill>
                  <a:schemeClr val="tx1"/>
                </a:solidFill>
              </a:rPr>
              <a:t> на </a:t>
            </a:r>
            <a:r>
              <a:rPr lang="ru-RU" sz="2800" dirty="0" err="1">
                <a:solidFill>
                  <a:schemeClr val="tx1"/>
                </a:solidFill>
              </a:rPr>
              <a:t>головній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послідовності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діаграми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Герцшпрунга</a:t>
            </a:r>
            <a:r>
              <a:rPr lang="ru-RU" sz="2800" dirty="0">
                <a:solidFill>
                  <a:schemeClr val="tx1"/>
                </a:solidFill>
              </a:rPr>
              <a:t>-Рассела. Час </a:t>
            </a:r>
            <a:r>
              <a:rPr lang="ru-RU" sz="2800" dirty="0" err="1">
                <a:solidFill>
                  <a:schemeClr val="tx1"/>
                </a:solidFill>
              </a:rPr>
              <a:t>перебування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зорі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головній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послідовності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залежить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маси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зорі</a:t>
            </a:r>
            <a:r>
              <a:rPr lang="ru-RU" sz="2800" dirty="0">
                <a:solidFill>
                  <a:schemeClr val="tx1"/>
                </a:solidFill>
              </a:rPr>
              <a:t> (</a:t>
            </a:r>
            <a:r>
              <a:rPr lang="en-US" sz="2800" dirty="0" smtClean="0">
                <a:solidFill>
                  <a:schemeClr val="tx1"/>
                </a:solidFill>
              </a:rPr>
              <a:t>M)</a:t>
            </a:r>
            <a:r>
              <a:rPr lang="uk-UA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тобто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кількох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мільйонів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років</a:t>
            </a:r>
            <a:r>
              <a:rPr lang="ru-RU" sz="2800" dirty="0">
                <a:solidFill>
                  <a:schemeClr val="tx1"/>
                </a:solidFill>
              </a:rPr>
              <a:t> для </a:t>
            </a:r>
            <a:r>
              <a:rPr lang="ru-RU" sz="2800" dirty="0" err="1">
                <a:solidFill>
                  <a:schemeClr val="tx1"/>
                </a:solidFill>
              </a:rPr>
              <a:t>зір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із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масами</a:t>
            </a:r>
            <a:r>
              <a:rPr lang="ru-RU" sz="2800" dirty="0">
                <a:solidFill>
                  <a:schemeClr val="tx1"/>
                </a:solidFill>
              </a:rPr>
              <a:t> в десятки </a:t>
            </a:r>
            <a:r>
              <a:rPr lang="ru-RU" sz="2800" dirty="0" err="1">
                <a:solidFill>
                  <a:schemeClr val="tx1"/>
                </a:solidFill>
              </a:rPr>
              <a:t>разів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більшими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ніж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маса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Сонця</a:t>
            </a:r>
            <a:r>
              <a:rPr lang="ru-RU" sz="2800" dirty="0">
                <a:solidFill>
                  <a:schemeClr val="tx1"/>
                </a:solidFill>
              </a:rPr>
              <a:t>, до 10-15 </a:t>
            </a:r>
            <a:r>
              <a:rPr lang="ru-RU" sz="2800" dirty="0" err="1">
                <a:solidFill>
                  <a:schemeClr val="tx1"/>
                </a:solidFill>
              </a:rPr>
              <a:t>мільярдів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років</a:t>
            </a:r>
            <a:r>
              <a:rPr lang="ru-RU" sz="2800" dirty="0">
                <a:solidFill>
                  <a:schemeClr val="tx1"/>
                </a:solidFill>
              </a:rPr>
              <a:t> для </a:t>
            </a:r>
            <a:r>
              <a:rPr lang="ru-RU" sz="2800" dirty="0" err="1">
                <a:solidFill>
                  <a:schemeClr val="tx1"/>
                </a:solidFill>
              </a:rPr>
              <a:t>зір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масою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близькою</a:t>
            </a:r>
            <a:r>
              <a:rPr lang="ru-RU" sz="2800" dirty="0">
                <a:solidFill>
                  <a:schemeClr val="tx1"/>
                </a:solidFill>
              </a:rPr>
              <a:t>, до </a:t>
            </a:r>
            <a:r>
              <a:rPr lang="ru-RU" sz="2800" dirty="0" err="1">
                <a:solidFill>
                  <a:schemeClr val="tx1"/>
                </a:solidFill>
              </a:rPr>
              <a:t>маси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Сонця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94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" y="0"/>
            <a:ext cx="7885113" cy="1362075"/>
          </a:xfrm>
        </p:spPr>
        <p:txBody>
          <a:bodyPr/>
          <a:lstStyle/>
          <a:p>
            <a:r>
              <a:rPr lang="ru-RU" b="1" dirty="0" err="1"/>
              <a:t>Подальша</a:t>
            </a:r>
            <a:r>
              <a:rPr lang="ru-RU" b="1" dirty="0"/>
              <a:t> </a:t>
            </a:r>
            <a:r>
              <a:rPr lang="ru-RU" b="1" dirty="0" err="1"/>
              <a:t>еволюція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96752"/>
            <a:ext cx="7885113" cy="4464496"/>
          </a:xfrm>
        </p:spPr>
        <p:txBody>
          <a:bodyPr>
            <a:normAutofit fontScale="92500" lnSpcReduction="10000"/>
          </a:bodyPr>
          <a:lstStyle/>
          <a:p>
            <a:r>
              <a:rPr lang="ru-RU" sz="2100" dirty="0" err="1">
                <a:solidFill>
                  <a:schemeClr val="tx1"/>
                </a:solidFill>
              </a:rPr>
              <a:t>Після</a:t>
            </a:r>
            <a:r>
              <a:rPr lang="ru-RU" sz="2100" dirty="0">
                <a:solidFill>
                  <a:schemeClr val="tx1"/>
                </a:solidFill>
              </a:rPr>
              <a:t> того, як </a:t>
            </a:r>
            <a:r>
              <a:rPr lang="ru-RU" sz="2100" dirty="0" err="1">
                <a:solidFill>
                  <a:schemeClr val="tx1"/>
                </a:solidFill>
              </a:rPr>
              <a:t>водень</a:t>
            </a:r>
            <a:r>
              <a:rPr lang="ru-RU" sz="2100" dirty="0">
                <a:solidFill>
                  <a:schemeClr val="tx1"/>
                </a:solidFill>
              </a:rPr>
              <a:t> у </a:t>
            </a:r>
            <a:r>
              <a:rPr lang="ru-RU" sz="2100" dirty="0" err="1">
                <a:solidFill>
                  <a:schemeClr val="tx1"/>
                </a:solidFill>
              </a:rPr>
              <a:t>ядрі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здебільшого</a:t>
            </a:r>
            <a:r>
              <a:rPr lang="ru-RU" sz="2100" dirty="0">
                <a:solidFill>
                  <a:schemeClr val="tx1"/>
                </a:solidFill>
              </a:rPr>
              <a:t> «</a:t>
            </a:r>
            <a:r>
              <a:rPr lang="ru-RU" sz="2100" dirty="0" err="1">
                <a:solidFill>
                  <a:schemeClr val="tx1"/>
                </a:solidFill>
              </a:rPr>
              <a:t>вигорить</a:t>
            </a:r>
            <a:r>
              <a:rPr lang="ru-RU" sz="2100" dirty="0">
                <a:solidFill>
                  <a:schemeClr val="tx1"/>
                </a:solidFill>
              </a:rPr>
              <a:t>», </a:t>
            </a:r>
            <a:r>
              <a:rPr lang="ru-RU" sz="2100" dirty="0" err="1">
                <a:solidFill>
                  <a:schemeClr val="tx1"/>
                </a:solidFill>
              </a:rPr>
              <a:t>термоядерні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реакції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перестають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виробляти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достатню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кількість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енергії</a:t>
            </a:r>
            <a:r>
              <a:rPr lang="ru-RU" sz="2100" dirty="0">
                <a:solidFill>
                  <a:schemeClr val="tx1"/>
                </a:solidFill>
              </a:rPr>
              <a:t> для того, </a:t>
            </a:r>
            <a:r>
              <a:rPr lang="ru-RU" sz="2100" dirty="0" err="1">
                <a:solidFill>
                  <a:schemeClr val="tx1"/>
                </a:solidFill>
              </a:rPr>
              <a:t>щоб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підтримувати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сталий</a:t>
            </a:r>
            <a:r>
              <a:rPr lang="ru-RU" sz="2100" dirty="0">
                <a:solidFill>
                  <a:schemeClr val="tx1"/>
                </a:solidFill>
              </a:rPr>
              <a:t>, </a:t>
            </a:r>
            <a:r>
              <a:rPr lang="ru-RU" sz="2100" dirty="0" err="1">
                <a:solidFill>
                  <a:schemeClr val="tx1"/>
                </a:solidFill>
              </a:rPr>
              <a:t>потрібний</a:t>
            </a:r>
            <a:r>
              <a:rPr lang="ru-RU" sz="2100" dirty="0">
                <a:solidFill>
                  <a:schemeClr val="tx1"/>
                </a:solidFill>
              </a:rPr>
              <a:t> для </a:t>
            </a:r>
            <a:r>
              <a:rPr lang="ru-RU" sz="2100" dirty="0" err="1">
                <a:solidFill>
                  <a:schemeClr val="tx1"/>
                </a:solidFill>
              </a:rPr>
              <a:t>врівноваження</a:t>
            </a:r>
            <a:r>
              <a:rPr lang="ru-RU" sz="2100" dirty="0">
                <a:solidFill>
                  <a:schemeClr val="tx1"/>
                </a:solidFill>
              </a:rPr>
              <a:t> сил </a:t>
            </a:r>
            <a:r>
              <a:rPr lang="ru-RU" sz="2100" dirty="0" err="1">
                <a:solidFill>
                  <a:schemeClr val="tx1"/>
                </a:solidFill>
              </a:rPr>
              <a:t>гравітації</a:t>
            </a:r>
            <a:r>
              <a:rPr lang="ru-RU" sz="2100" dirty="0">
                <a:solidFill>
                  <a:schemeClr val="tx1"/>
                </a:solidFill>
              </a:rPr>
              <a:t>, </a:t>
            </a:r>
            <a:r>
              <a:rPr lang="ru-RU" sz="2100" dirty="0" err="1">
                <a:solidFill>
                  <a:schemeClr val="tx1"/>
                </a:solidFill>
              </a:rPr>
              <a:t>тиск</a:t>
            </a:r>
            <a:r>
              <a:rPr lang="ru-RU" sz="2100" dirty="0">
                <a:solidFill>
                  <a:schemeClr val="tx1"/>
                </a:solidFill>
              </a:rPr>
              <a:t>. </a:t>
            </a:r>
            <a:r>
              <a:rPr lang="ru-RU" sz="2100" dirty="0" err="1">
                <a:solidFill>
                  <a:schemeClr val="tx1"/>
                </a:solidFill>
              </a:rPr>
              <a:t>Внаслідок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зменшення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тиску</a:t>
            </a:r>
            <a:r>
              <a:rPr lang="ru-RU" sz="2100" dirty="0">
                <a:solidFill>
                  <a:schemeClr val="tx1"/>
                </a:solidFill>
              </a:rPr>
              <a:t> зоря </a:t>
            </a:r>
            <a:r>
              <a:rPr lang="ru-RU" sz="2100" dirty="0" err="1">
                <a:solidFill>
                  <a:schemeClr val="tx1"/>
                </a:solidFill>
              </a:rPr>
              <a:t>знову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починає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стискатися</a:t>
            </a:r>
            <a:r>
              <a:rPr lang="ru-RU" sz="2100" dirty="0">
                <a:solidFill>
                  <a:schemeClr val="tx1"/>
                </a:solidFill>
              </a:rPr>
              <a:t>, </a:t>
            </a:r>
            <a:r>
              <a:rPr lang="ru-RU" sz="2100" dirty="0" err="1">
                <a:solidFill>
                  <a:schemeClr val="tx1"/>
                </a:solidFill>
              </a:rPr>
              <a:t>що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призводить</a:t>
            </a:r>
            <a:r>
              <a:rPr lang="ru-RU" sz="2100" dirty="0">
                <a:solidFill>
                  <a:schemeClr val="tx1"/>
                </a:solidFill>
              </a:rPr>
              <a:t> до </a:t>
            </a:r>
            <a:r>
              <a:rPr lang="ru-RU" sz="2100" dirty="0" err="1">
                <a:solidFill>
                  <a:schemeClr val="tx1"/>
                </a:solidFill>
              </a:rPr>
              <a:t>збільшення</a:t>
            </a:r>
            <a:r>
              <a:rPr lang="ru-RU" sz="2100" dirty="0">
                <a:solidFill>
                  <a:schemeClr val="tx1"/>
                </a:solidFill>
              </a:rPr>
              <a:t> </a:t>
            </a:r>
            <a:r>
              <a:rPr lang="ru-RU" sz="2100" dirty="0" err="1">
                <a:solidFill>
                  <a:schemeClr val="tx1"/>
                </a:solidFill>
              </a:rPr>
              <a:t>густини</a:t>
            </a:r>
            <a:r>
              <a:rPr lang="ru-RU" sz="2100" dirty="0">
                <a:solidFill>
                  <a:schemeClr val="tx1"/>
                </a:solidFill>
              </a:rPr>
              <a:t> та </a:t>
            </a:r>
            <a:r>
              <a:rPr lang="ru-RU" sz="2100" dirty="0" err="1">
                <a:solidFill>
                  <a:schemeClr val="tx1"/>
                </a:solidFill>
              </a:rPr>
              <a:t>температури</a:t>
            </a:r>
            <a:r>
              <a:rPr lang="ru-RU" sz="2100" dirty="0">
                <a:solidFill>
                  <a:schemeClr val="tx1"/>
                </a:solidFill>
              </a:rPr>
              <a:t> в </a:t>
            </a:r>
            <a:r>
              <a:rPr lang="ru-RU" sz="2100" dirty="0" err="1">
                <a:solidFill>
                  <a:schemeClr val="tx1"/>
                </a:solidFill>
              </a:rPr>
              <a:t>ядрі</a:t>
            </a:r>
            <a:r>
              <a:rPr lang="ru-RU" sz="2100" dirty="0">
                <a:solidFill>
                  <a:schemeClr val="tx1"/>
                </a:solidFill>
              </a:rPr>
              <a:t>. </a:t>
            </a:r>
            <a:r>
              <a:rPr lang="ru-RU" sz="2100" dirty="0" err="1">
                <a:solidFill>
                  <a:schemeClr val="tx1"/>
                </a:solidFill>
              </a:rPr>
              <a:t>Якщо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маса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зорі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перевищує</a:t>
            </a:r>
            <a:r>
              <a:rPr lang="ru-RU" sz="2100" dirty="0">
                <a:solidFill>
                  <a:schemeClr val="tx1"/>
                </a:solidFill>
              </a:rPr>
              <a:t> половину </a:t>
            </a:r>
            <a:r>
              <a:rPr lang="ru-RU" sz="2100" dirty="0" err="1">
                <a:solidFill>
                  <a:schemeClr val="tx1"/>
                </a:solidFill>
              </a:rPr>
              <a:t>маси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сонця</a:t>
            </a:r>
            <a:r>
              <a:rPr lang="ru-RU" sz="2100" dirty="0">
                <a:solidFill>
                  <a:schemeClr val="tx1"/>
                </a:solidFill>
              </a:rPr>
              <a:t> у </a:t>
            </a:r>
            <a:r>
              <a:rPr lang="ru-RU" sz="2100" dirty="0" err="1">
                <a:solidFill>
                  <a:schemeClr val="tx1"/>
                </a:solidFill>
              </a:rPr>
              <a:t>її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ядрі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виникають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умови</a:t>
            </a:r>
            <a:r>
              <a:rPr lang="ru-RU" sz="2100" dirty="0">
                <a:solidFill>
                  <a:schemeClr val="tx1"/>
                </a:solidFill>
              </a:rPr>
              <a:t> для </a:t>
            </a:r>
            <a:r>
              <a:rPr lang="ru-RU" sz="2100" dirty="0" err="1">
                <a:solidFill>
                  <a:schemeClr val="tx1"/>
                </a:solidFill>
              </a:rPr>
              <a:t>перебігу</a:t>
            </a:r>
            <a:r>
              <a:rPr lang="ru-RU" sz="2100" dirty="0">
                <a:solidFill>
                  <a:schemeClr val="tx1"/>
                </a:solidFill>
              </a:rPr>
              <a:t> </a:t>
            </a:r>
            <a:r>
              <a:rPr lang="ru-RU" sz="2100" dirty="0" err="1">
                <a:solidFill>
                  <a:schemeClr val="tx1"/>
                </a:solidFill>
              </a:rPr>
              <a:t>потрійної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smtClean="0">
                <a:solidFill>
                  <a:schemeClr val="tx1"/>
                </a:solidFill>
              </a:rPr>
              <a:t>альфа-</a:t>
            </a:r>
            <a:r>
              <a:rPr lang="ru-RU" sz="2100" dirty="0" err="1" smtClean="0">
                <a:solidFill>
                  <a:schemeClr val="tx1"/>
                </a:solidFill>
              </a:rPr>
              <a:t>реакції</a:t>
            </a:r>
            <a:r>
              <a:rPr lang="ru-RU" sz="2100" dirty="0">
                <a:solidFill>
                  <a:schemeClr val="tx1"/>
                </a:solidFill>
              </a:rPr>
              <a:t>, у </a:t>
            </a:r>
            <a:r>
              <a:rPr lang="ru-RU" sz="2100" dirty="0" err="1">
                <a:solidFill>
                  <a:schemeClr val="tx1"/>
                </a:solidFill>
              </a:rPr>
              <a:t>якій</a:t>
            </a:r>
            <a:r>
              <a:rPr lang="ru-RU" sz="2100" dirty="0">
                <a:solidFill>
                  <a:schemeClr val="tx1"/>
                </a:solidFill>
              </a:rPr>
              <a:t> три ядра </a:t>
            </a:r>
            <a:r>
              <a:rPr lang="ru-RU" sz="2100" dirty="0" err="1">
                <a:solidFill>
                  <a:schemeClr val="tx1"/>
                </a:solidFill>
              </a:rPr>
              <a:t>гелію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перетворюється</a:t>
            </a:r>
            <a:r>
              <a:rPr lang="ru-RU" sz="2100" dirty="0">
                <a:solidFill>
                  <a:schemeClr val="tx1"/>
                </a:solidFill>
              </a:rPr>
              <a:t> на ядро </a:t>
            </a:r>
            <a:r>
              <a:rPr lang="ru-RU" sz="2100" dirty="0" err="1">
                <a:solidFill>
                  <a:schemeClr val="tx1"/>
                </a:solidFill>
              </a:rPr>
              <a:t>вуглецю</a:t>
            </a:r>
            <a:r>
              <a:rPr lang="ru-RU" sz="2100" dirty="0">
                <a:solidFill>
                  <a:schemeClr val="tx1"/>
                </a:solidFill>
              </a:rPr>
              <a:t>. </a:t>
            </a:r>
            <a:r>
              <a:rPr lang="ru-RU" sz="2100" dirty="0" err="1">
                <a:solidFill>
                  <a:schemeClr val="tx1"/>
                </a:solidFill>
              </a:rPr>
              <a:t>Ці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ядерні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реакції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характеризуються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набагато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більшою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швидкістю</a:t>
            </a:r>
            <a:r>
              <a:rPr lang="ru-RU" sz="2100" dirty="0">
                <a:solidFill>
                  <a:schemeClr val="tx1"/>
                </a:solidFill>
              </a:rPr>
              <a:t> та, </a:t>
            </a:r>
            <a:r>
              <a:rPr lang="ru-RU" sz="2100" dirty="0" err="1">
                <a:solidFill>
                  <a:schemeClr val="tx1"/>
                </a:solidFill>
              </a:rPr>
              <a:t>відповідно</a:t>
            </a:r>
            <a:r>
              <a:rPr lang="ru-RU" sz="2100" dirty="0">
                <a:solidFill>
                  <a:schemeClr val="tx1"/>
                </a:solidFill>
              </a:rPr>
              <a:t>, </a:t>
            </a:r>
            <a:r>
              <a:rPr lang="ru-RU" sz="2100" dirty="0" err="1">
                <a:solidFill>
                  <a:schemeClr val="tx1"/>
                </a:solidFill>
              </a:rPr>
              <a:t>виділенням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енергії</a:t>
            </a:r>
            <a:r>
              <a:rPr lang="ru-RU" sz="2100" dirty="0">
                <a:solidFill>
                  <a:schemeClr val="tx1"/>
                </a:solidFill>
              </a:rPr>
              <a:t>. </a:t>
            </a:r>
            <a:r>
              <a:rPr lang="ru-RU" sz="2100" dirty="0" err="1" smtClean="0">
                <a:solidFill>
                  <a:schemeClr val="tx1"/>
                </a:solidFill>
              </a:rPr>
              <a:t>Світність</a:t>
            </a:r>
            <a:r>
              <a:rPr lang="ru-RU" sz="2100" dirty="0">
                <a:solidFill>
                  <a:schemeClr val="tx1"/>
                </a:solidFill>
              </a:rPr>
              <a:t> </a:t>
            </a:r>
            <a:r>
              <a:rPr lang="ru-RU" sz="2100" dirty="0" err="1">
                <a:solidFill>
                  <a:schemeClr val="tx1"/>
                </a:solidFill>
              </a:rPr>
              <a:t>зорі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зростає</a:t>
            </a:r>
            <a:r>
              <a:rPr lang="ru-RU" sz="2100" dirty="0">
                <a:solidFill>
                  <a:schemeClr val="tx1"/>
                </a:solidFill>
              </a:rPr>
              <a:t> у десятки раз, вона </a:t>
            </a:r>
            <a:r>
              <a:rPr lang="ru-RU" sz="2100" dirty="0" err="1">
                <a:solidFill>
                  <a:schemeClr val="tx1"/>
                </a:solidFill>
              </a:rPr>
              <a:t>розширюється</a:t>
            </a:r>
            <a:r>
              <a:rPr lang="ru-RU" sz="2100" dirty="0">
                <a:solidFill>
                  <a:schemeClr val="tx1"/>
                </a:solidFill>
              </a:rPr>
              <a:t> («</a:t>
            </a:r>
            <a:r>
              <a:rPr lang="ru-RU" sz="2100" dirty="0" err="1">
                <a:solidFill>
                  <a:schemeClr val="tx1"/>
                </a:solidFill>
              </a:rPr>
              <a:t>розпухає</a:t>
            </a:r>
            <a:r>
              <a:rPr lang="ru-RU" sz="2100" dirty="0">
                <a:solidFill>
                  <a:schemeClr val="tx1"/>
                </a:solidFill>
              </a:rPr>
              <a:t>»), </a:t>
            </a:r>
            <a:r>
              <a:rPr lang="ru-RU" sz="2100" dirty="0" err="1">
                <a:solidFill>
                  <a:schemeClr val="tx1"/>
                </a:solidFill>
              </a:rPr>
              <a:t>пересуваючись</a:t>
            </a:r>
            <a:r>
              <a:rPr lang="ru-RU" sz="2100" dirty="0">
                <a:solidFill>
                  <a:schemeClr val="tx1"/>
                </a:solidFill>
              </a:rPr>
              <a:t> на </a:t>
            </a:r>
            <a:r>
              <a:rPr lang="ru-RU" sz="2100" dirty="0" err="1">
                <a:solidFill>
                  <a:schemeClr val="tx1"/>
                </a:solidFill>
              </a:rPr>
              <a:t>діаграмі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Герцшпрунга</a:t>
            </a:r>
            <a:r>
              <a:rPr lang="ru-RU" sz="2100" dirty="0">
                <a:solidFill>
                  <a:schemeClr val="tx1"/>
                </a:solidFill>
              </a:rPr>
              <a:t>-Рассела вправо, до </a:t>
            </a:r>
            <a:r>
              <a:rPr lang="ru-RU" sz="2100" dirty="0" err="1">
                <a:solidFill>
                  <a:schemeClr val="tx1"/>
                </a:solidFill>
              </a:rPr>
              <a:t>області</a:t>
            </a:r>
            <a:r>
              <a:rPr lang="ru-RU" sz="2100" dirty="0">
                <a:solidFill>
                  <a:schemeClr val="tx1"/>
                </a:solidFill>
              </a:rPr>
              <a:t> </a:t>
            </a:r>
            <a:r>
              <a:rPr lang="ru-RU" sz="2100" dirty="0" err="1">
                <a:solidFill>
                  <a:schemeClr val="tx1"/>
                </a:solidFill>
              </a:rPr>
              <a:t>гігантів</a:t>
            </a:r>
            <a:r>
              <a:rPr lang="ru-RU" sz="2100" dirty="0">
                <a:solidFill>
                  <a:schemeClr val="tx1"/>
                </a:solidFill>
              </a:rPr>
              <a:t>. </a:t>
            </a:r>
            <a:r>
              <a:rPr lang="ru-RU" sz="2100" dirty="0" err="1">
                <a:solidFill>
                  <a:schemeClr val="tx1"/>
                </a:solidFill>
              </a:rPr>
              <a:t>Якщо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маса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зорі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досить</a:t>
            </a:r>
            <a:r>
              <a:rPr lang="ru-RU" sz="2100" dirty="0">
                <a:solidFill>
                  <a:schemeClr val="tx1"/>
                </a:solidFill>
              </a:rPr>
              <a:t> велика, </a:t>
            </a:r>
            <a:r>
              <a:rPr lang="ru-RU" sz="2100" dirty="0" err="1">
                <a:solidFill>
                  <a:schemeClr val="tx1"/>
                </a:solidFill>
              </a:rPr>
              <a:t>невдовзі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після</a:t>
            </a:r>
            <a:r>
              <a:rPr lang="ru-RU" sz="2100" dirty="0">
                <a:solidFill>
                  <a:schemeClr val="tx1"/>
                </a:solidFill>
              </a:rPr>
              <a:t> </a:t>
            </a:r>
            <a:r>
              <a:rPr lang="ru-RU" sz="2100" dirty="0" err="1">
                <a:solidFill>
                  <a:schemeClr val="tx1"/>
                </a:solidFill>
              </a:rPr>
              <a:t>гелієвого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спалаху</a:t>
            </a:r>
            <a:r>
              <a:rPr lang="ru-RU" sz="2100" dirty="0">
                <a:solidFill>
                  <a:schemeClr val="tx1"/>
                </a:solidFill>
              </a:rPr>
              <a:t> «</a:t>
            </a:r>
            <a:r>
              <a:rPr lang="ru-RU" sz="2100" dirty="0" err="1">
                <a:solidFill>
                  <a:schemeClr val="tx1"/>
                </a:solidFill>
              </a:rPr>
              <a:t>спалахує</a:t>
            </a:r>
            <a:r>
              <a:rPr lang="ru-RU" sz="2100" dirty="0">
                <a:solidFill>
                  <a:schemeClr val="tx1"/>
                </a:solidFill>
              </a:rPr>
              <a:t>» </a:t>
            </a:r>
            <a:r>
              <a:rPr lang="ru-RU" sz="2100" dirty="0" err="1" smtClean="0">
                <a:solidFill>
                  <a:schemeClr val="tx1"/>
                </a:solidFill>
              </a:rPr>
              <a:t>вуглець</a:t>
            </a:r>
            <a:r>
              <a:rPr lang="ru-RU" sz="2100" dirty="0">
                <a:solidFill>
                  <a:schemeClr val="tx1"/>
                </a:solidFill>
              </a:rPr>
              <a:t> і </a:t>
            </a:r>
            <a:r>
              <a:rPr lang="ru-RU" sz="2100" dirty="0" err="1">
                <a:solidFill>
                  <a:schemeClr val="tx1"/>
                </a:solidFill>
              </a:rPr>
              <a:t>кисень</a:t>
            </a:r>
            <a:r>
              <a:rPr lang="ru-RU" sz="2100" dirty="0">
                <a:solidFill>
                  <a:schemeClr val="tx1"/>
                </a:solidFill>
              </a:rPr>
              <a:t>; </a:t>
            </a:r>
            <a:r>
              <a:rPr lang="ru-RU" sz="2100" dirty="0" err="1">
                <a:solidFill>
                  <a:schemeClr val="tx1"/>
                </a:solidFill>
              </a:rPr>
              <a:t>кожна</a:t>
            </a:r>
            <a:r>
              <a:rPr lang="ru-RU" sz="2100" dirty="0">
                <a:solidFill>
                  <a:schemeClr val="tx1"/>
                </a:solidFill>
              </a:rPr>
              <a:t> з </a:t>
            </a:r>
            <a:r>
              <a:rPr lang="ru-RU" sz="2100" dirty="0" err="1">
                <a:solidFill>
                  <a:schemeClr val="tx1"/>
                </a:solidFill>
              </a:rPr>
              <a:t>цих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подій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викликає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значну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перебудову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зорі</a:t>
            </a:r>
            <a:r>
              <a:rPr lang="ru-RU" sz="2100" dirty="0">
                <a:solidFill>
                  <a:schemeClr val="tx1"/>
                </a:solidFill>
              </a:rPr>
              <a:t> і </a:t>
            </a:r>
            <a:r>
              <a:rPr lang="ru-RU" sz="2100" dirty="0" err="1">
                <a:solidFill>
                  <a:schemeClr val="tx1"/>
                </a:solidFill>
              </a:rPr>
              <a:t>її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швидке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пересування</a:t>
            </a:r>
            <a:r>
              <a:rPr lang="ru-RU" sz="2100" dirty="0">
                <a:solidFill>
                  <a:schemeClr val="tx1"/>
                </a:solidFill>
              </a:rPr>
              <a:t> по </a:t>
            </a:r>
            <a:r>
              <a:rPr lang="ru-RU" sz="2100" dirty="0" err="1">
                <a:solidFill>
                  <a:schemeClr val="tx1"/>
                </a:solidFill>
              </a:rPr>
              <a:t>діаграмі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Герцшпрунга</a:t>
            </a:r>
            <a:r>
              <a:rPr lang="ru-RU" sz="2100" dirty="0">
                <a:solidFill>
                  <a:schemeClr val="tx1"/>
                </a:solidFill>
              </a:rPr>
              <a:t> — </a:t>
            </a:r>
            <a:r>
              <a:rPr lang="ru-RU" sz="2100" dirty="0" err="1">
                <a:solidFill>
                  <a:schemeClr val="tx1"/>
                </a:solidFill>
              </a:rPr>
              <a:t>Рессела</a:t>
            </a:r>
            <a:r>
              <a:rPr lang="ru-RU" sz="2100" dirty="0">
                <a:solidFill>
                  <a:schemeClr val="tx1"/>
                </a:solidFill>
              </a:rPr>
              <a:t>. </a:t>
            </a:r>
            <a:r>
              <a:rPr lang="ru-RU" sz="2100" dirty="0" err="1">
                <a:solidFill>
                  <a:schemeClr val="tx1"/>
                </a:solidFill>
              </a:rPr>
              <a:t>Розмір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атмосфери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зорі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збільшується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ще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більше</a:t>
            </a:r>
            <a:r>
              <a:rPr lang="ru-RU" sz="2100" dirty="0">
                <a:solidFill>
                  <a:schemeClr val="tx1"/>
                </a:solidFill>
              </a:rPr>
              <a:t>, і вона </a:t>
            </a:r>
            <a:r>
              <a:rPr lang="ru-RU" sz="2100" dirty="0" err="1">
                <a:solidFill>
                  <a:schemeClr val="tx1"/>
                </a:solidFill>
              </a:rPr>
              <a:t>починає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інтенсивно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втрачати</a:t>
            </a:r>
            <a:r>
              <a:rPr lang="ru-RU" sz="2100" dirty="0">
                <a:solidFill>
                  <a:schemeClr val="tx1"/>
                </a:solidFill>
              </a:rPr>
              <a:t> газ у </a:t>
            </a:r>
            <a:r>
              <a:rPr lang="ru-RU" sz="2100" dirty="0" err="1">
                <a:solidFill>
                  <a:schemeClr val="tx1"/>
                </a:solidFill>
              </a:rPr>
              <a:t>вигляді</a:t>
            </a:r>
            <a:r>
              <a:rPr lang="ru-RU" sz="2100" dirty="0">
                <a:solidFill>
                  <a:schemeClr val="tx1"/>
                </a:solidFill>
              </a:rPr>
              <a:t> </a:t>
            </a:r>
            <a:r>
              <a:rPr lang="ru-RU" sz="2100" dirty="0" err="1">
                <a:solidFill>
                  <a:schemeClr val="tx1"/>
                </a:solidFill>
              </a:rPr>
              <a:t>зоряного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вітру</a:t>
            </a:r>
            <a:r>
              <a:rPr lang="ru-RU" sz="2100" dirty="0">
                <a:solidFill>
                  <a:schemeClr val="tx1"/>
                </a:solidFill>
              </a:rPr>
              <a:t>. </a:t>
            </a:r>
            <a:r>
              <a:rPr lang="ru-RU" sz="2100" dirty="0" err="1">
                <a:solidFill>
                  <a:schemeClr val="tx1"/>
                </a:solidFill>
              </a:rPr>
              <a:t>Подальша</a:t>
            </a:r>
            <a:r>
              <a:rPr lang="ru-RU" sz="2100" dirty="0">
                <a:solidFill>
                  <a:schemeClr val="tx1"/>
                </a:solidFill>
              </a:rPr>
              <a:t> доля </a:t>
            </a:r>
            <a:r>
              <a:rPr lang="ru-RU" sz="2100" dirty="0" err="1">
                <a:solidFill>
                  <a:schemeClr val="tx1"/>
                </a:solidFill>
              </a:rPr>
              <a:t>зорі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повністю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залежить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від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її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маси</a:t>
            </a:r>
            <a:r>
              <a:rPr lang="ru-RU" sz="21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6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0070C0"/>
                </a:solidFill>
              </a:rPr>
              <a:t>Домашнє завдання </a:t>
            </a:r>
            <a:endParaRPr lang="uk-UA" sz="3600" dirty="0">
              <a:solidFill>
                <a:srgbClr val="0070C0"/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Опрацюйте параграф 25,26 вашого підручника</a:t>
            </a:r>
          </a:p>
          <a:p>
            <a:r>
              <a:rPr lang="uk-UA" sz="2800" dirty="0" smtClean="0"/>
              <a:t>Розгляньте задачу 1.2</a:t>
            </a:r>
          </a:p>
          <a:p>
            <a:r>
              <a:rPr lang="uk-UA" sz="2800" dirty="0" smtClean="0"/>
              <a:t>Письмово дайте відповіді на кілька запитань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63238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7885113" cy="4104456"/>
          </a:xfrm>
        </p:spPr>
        <p:txBody>
          <a:bodyPr>
            <a:normAutofit/>
          </a:bodyPr>
          <a:lstStyle/>
          <a:p>
            <a:r>
              <a:rPr lang="vi-VN" sz="2800" b="1" dirty="0" smtClean="0">
                <a:solidFill>
                  <a:schemeClr val="tx1"/>
                </a:solidFill>
              </a:rPr>
              <a:t>Зоря́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 — </a:t>
            </a:r>
            <a:r>
              <a:rPr lang="ru-RU" sz="2800" dirty="0" err="1">
                <a:solidFill>
                  <a:schemeClr val="tx1"/>
                </a:solidFill>
              </a:rPr>
              <a:t>велетенське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розжарене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самосвітне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небесне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тіло</a:t>
            </a:r>
            <a:r>
              <a:rPr lang="ru-RU" sz="2800" dirty="0">
                <a:solidFill>
                  <a:schemeClr val="tx1"/>
                </a:solidFill>
              </a:rPr>
              <a:t>, у </a:t>
            </a:r>
            <a:r>
              <a:rPr lang="ru-RU" sz="2800" dirty="0" err="1">
                <a:solidFill>
                  <a:schemeClr val="tx1"/>
                </a:solidFill>
              </a:rPr>
              <a:t>надрах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якого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ефективно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відбуваються</a:t>
            </a:r>
            <a:r>
              <a:rPr lang="ru-RU" sz="2800" dirty="0">
                <a:solidFill>
                  <a:schemeClr val="tx1"/>
                </a:solidFill>
              </a:rPr>
              <a:t> (</a:t>
            </a:r>
            <a:r>
              <a:rPr lang="ru-RU" sz="2800" dirty="0" err="1">
                <a:solidFill>
                  <a:schemeClr val="tx1"/>
                </a:solidFill>
              </a:rPr>
              <a:t>або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відбувались</a:t>
            </a:r>
            <a:r>
              <a:rPr lang="ru-RU" sz="2800" dirty="0">
                <a:solidFill>
                  <a:schemeClr val="tx1"/>
                </a:solidFill>
              </a:rPr>
              <a:t>) </a:t>
            </a:r>
            <a:r>
              <a:rPr lang="ru-RU" sz="2800" dirty="0" err="1">
                <a:solidFill>
                  <a:schemeClr val="tx1"/>
                </a:solidFill>
              </a:rPr>
              <a:t>термоядерні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реакції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Сонце</a:t>
            </a:r>
            <a:r>
              <a:rPr lang="ru-RU" sz="2800" dirty="0">
                <a:solidFill>
                  <a:schemeClr val="tx1"/>
                </a:solidFill>
              </a:rPr>
              <a:t> — одна </a:t>
            </a:r>
            <a:r>
              <a:rPr lang="ru-RU" sz="2800" dirty="0" err="1">
                <a:solidFill>
                  <a:schemeClr val="tx1"/>
                </a:solidFill>
              </a:rPr>
              <a:t>із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зір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середня</a:t>
            </a:r>
            <a:r>
              <a:rPr lang="ru-RU" sz="2800" dirty="0">
                <a:solidFill>
                  <a:schemeClr val="tx1"/>
                </a:solidFill>
              </a:rPr>
              <a:t> за </a:t>
            </a:r>
            <a:r>
              <a:rPr lang="ru-RU" sz="2800" dirty="0" err="1">
                <a:solidFill>
                  <a:schemeClr val="tx1"/>
                </a:solidFill>
              </a:rPr>
              <a:t>своїми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розмірами</a:t>
            </a:r>
            <a:r>
              <a:rPr lang="ru-RU" sz="2800" dirty="0">
                <a:solidFill>
                  <a:schemeClr val="tx1"/>
                </a:solidFill>
              </a:rPr>
              <a:t> та </a:t>
            </a:r>
            <a:r>
              <a:rPr lang="ru-RU" sz="2800" dirty="0" err="1">
                <a:solidFill>
                  <a:schemeClr val="tx1"/>
                </a:solidFill>
              </a:rPr>
              <a:t>світністю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Зорі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нарівні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іншими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небесними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тілами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вивчає</a:t>
            </a:r>
            <a:r>
              <a:rPr lang="ru-RU" sz="2800" dirty="0">
                <a:solidFill>
                  <a:schemeClr val="tx1"/>
                </a:solidFill>
              </a:rPr>
              <a:t> наука </a:t>
            </a:r>
            <a:r>
              <a:rPr lang="ru-RU" sz="2800" dirty="0" err="1">
                <a:solidFill>
                  <a:schemeClr val="tx1"/>
                </a:solidFill>
              </a:rPr>
              <a:t>астрономія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Моделювання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фізичних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процесів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відбуваються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зірках</a:t>
            </a:r>
            <a:r>
              <a:rPr lang="ru-RU" sz="2800" dirty="0">
                <a:solidFill>
                  <a:schemeClr val="tx1"/>
                </a:solidFill>
              </a:rPr>
              <a:t> входить до кола </a:t>
            </a:r>
            <a:r>
              <a:rPr lang="ru-RU" sz="2800" dirty="0" err="1">
                <a:solidFill>
                  <a:schemeClr val="tx1"/>
                </a:solidFill>
              </a:rPr>
              <a:t>зацікавлень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астрофізики</a:t>
            </a:r>
            <a:r>
              <a:rPr lang="ru-RU" sz="2800" dirty="0">
                <a:solidFill>
                  <a:schemeClr val="tx1"/>
                </a:solidFill>
              </a:rPr>
              <a:t>. У </a:t>
            </a:r>
            <a:r>
              <a:rPr lang="ru-RU" sz="2800" dirty="0" err="1">
                <a:solidFill>
                  <a:schemeClr val="tx1"/>
                </a:solidFill>
              </a:rPr>
              <a:t>багатьох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зірок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наявні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власні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екзопланети</a:t>
            </a:r>
            <a:r>
              <a:rPr lang="ru-RU" sz="2800" dirty="0">
                <a:solidFill>
                  <a:schemeClr val="tx1"/>
                </a:solidFill>
              </a:rPr>
              <a:t>, — як </a:t>
            </a:r>
            <a:r>
              <a:rPr lang="ru-RU" sz="2800" dirty="0" err="1">
                <a:solidFill>
                  <a:schemeClr val="tx1"/>
                </a:solidFill>
              </a:rPr>
              <a:t>подібні</a:t>
            </a:r>
            <a:r>
              <a:rPr lang="ru-RU" sz="2800" dirty="0">
                <a:solidFill>
                  <a:schemeClr val="tx1"/>
                </a:solidFill>
              </a:rPr>
              <a:t> до планет </a:t>
            </a:r>
            <a:r>
              <a:rPr lang="ru-RU" sz="2800" dirty="0" err="1">
                <a:solidFill>
                  <a:schemeClr val="tx1"/>
                </a:solidFill>
              </a:rPr>
              <a:t>Сонячної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системи</a:t>
            </a:r>
            <a:r>
              <a:rPr lang="ru-RU" sz="2800" dirty="0">
                <a:solidFill>
                  <a:schemeClr val="tx1"/>
                </a:solidFill>
              </a:rPr>
              <a:t>, так і </a:t>
            </a:r>
            <a:r>
              <a:rPr lang="ru-RU" sz="2800" dirty="0" err="1">
                <a:solidFill>
                  <a:schemeClr val="tx1"/>
                </a:solidFill>
              </a:rPr>
              <a:t>геть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відмінні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51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1362075"/>
          </a:xfrm>
        </p:spPr>
        <p:txBody>
          <a:bodyPr/>
          <a:lstStyle/>
          <a:p>
            <a:r>
              <a:rPr lang="ru-RU" dirty="0" err="1"/>
              <a:t>Змінні</a:t>
            </a:r>
            <a:r>
              <a:rPr lang="ru-RU" dirty="0"/>
              <a:t> </a:t>
            </a:r>
            <a:r>
              <a:rPr lang="ru-RU" dirty="0" err="1"/>
              <a:t>зорі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76672"/>
            <a:ext cx="9144000" cy="1500187"/>
          </a:xfrm>
        </p:spPr>
        <p:txBody>
          <a:bodyPr>
            <a:normAutofit fontScale="92500" lnSpcReduction="10000"/>
          </a:bodyPr>
          <a:lstStyle/>
          <a:p>
            <a:r>
              <a:rPr lang="vi-VN" dirty="0">
                <a:solidFill>
                  <a:schemeClr val="tx1"/>
                </a:solidFill>
              </a:rPr>
              <a:t>Змі́нні зо́рі — зорі, у яких спостерігається зміна блиску. Взагалі блиск будь-якої зірки тією чи іншою мірою змінюється із часом. Але змінними називають зорі, у яких зміна блиску було надійно зафіксовано на досягнутому рівні техніки спостереження. Для належності зірки до змінних досить, щоб її блиск зазнав змін хоча б одного разу.</a:t>
            </a:r>
            <a:br>
              <a:rPr lang="vi-VN" dirty="0">
                <a:solidFill>
                  <a:schemeClr val="tx1"/>
                </a:solidFill>
              </a:rPr>
            </a:br>
            <a:r>
              <a:rPr lang="vi-VN" dirty="0">
                <a:solidFill>
                  <a:schemeClr val="tx1"/>
                </a:solidFill>
              </a:rPr>
              <a:t>Не слід плутати змінність зір із їх мерехтінням, яке відбувається через коливання земної атмосфери. Під час спостережень із космосу зірки не мерехтять.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Картинки по запросу Змінні зор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6" y="273540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ртинки по запросу Змінні зор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7"/>
            <a:ext cx="4518726" cy="34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77" y="0"/>
            <a:ext cx="7885113" cy="1362075"/>
          </a:xfrm>
        </p:spPr>
        <p:txBody>
          <a:bodyPr/>
          <a:lstStyle/>
          <a:p>
            <a:r>
              <a:rPr lang="ru-RU" dirty="0" err="1"/>
              <a:t>Білі</a:t>
            </a:r>
            <a:r>
              <a:rPr lang="ru-RU" dirty="0"/>
              <a:t> карлики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7" y="548680"/>
            <a:ext cx="9104477" cy="1584176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Білі</a:t>
            </a:r>
            <a:r>
              <a:rPr lang="ru-RU" sz="2400" dirty="0">
                <a:solidFill>
                  <a:schemeClr val="tx1"/>
                </a:solidFill>
              </a:rPr>
              <a:t> карлики – </a:t>
            </a:r>
            <a:r>
              <a:rPr lang="ru-RU" sz="2400" dirty="0" err="1">
                <a:solidFill>
                  <a:schemeClr val="tx1"/>
                </a:solidFill>
              </a:rPr>
              <a:t>зірки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низької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світності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масами</a:t>
            </a:r>
            <a:r>
              <a:rPr lang="ru-RU" sz="2400" dirty="0">
                <a:solidFill>
                  <a:schemeClr val="tx1"/>
                </a:solidFill>
              </a:rPr>
              <a:t> , </a:t>
            </a:r>
            <a:r>
              <a:rPr lang="ru-RU" sz="2400" dirty="0" err="1">
                <a:solidFill>
                  <a:schemeClr val="tx1"/>
                </a:solidFill>
              </a:rPr>
              <a:t>порівняно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масою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Сонця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високими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ефективними</a:t>
            </a:r>
            <a:r>
              <a:rPr lang="ru-RU" sz="2400" dirty="0">
                <a:solidFill>
                  <a:schemeClr val="tx1"/>
                </a:solidFill>
              </a:rPr>
              <a:t> температурами. </a:t>
            </a:r>
            <a:r>
              <a:rPr lang="ru-RU" sz="2400" dirty="0" err="1">
                <a:solidFill>
                  <a:schemeClr val="tx1"/>
                </a:solidFill>
              </a:rPr>
              <a:t>Утворюються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після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вичерпання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джерел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термоядерної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енергії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надрах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зорі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скидання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оболонки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338" name="Picture 2" descr="Картинки по запросу Білі кар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51472"/>
            <a:ext cx="6624736" cy="439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1362075"/>
          </a:xfrm>
        </p:spPr>
        <p:txBody>
          <a:bodyPr/>
          <a:lstStyle/>
          <a:p>
            <a:r>
              <a:rPr lang="ru-RU" dirty="0" err="1"/>
              <a:t>Червоні</a:t>
            </a:r>
            <a:r>
              <a:rPr lang="ru-RU" dirty="0"/>
              <a:t> </a:t>
            </a:r>
            <a:r>
              <a:rPr lang="ru-RU" dirty="0" err="1"/>
              <a:t>гіганти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76672"/>
            <a:ext cx="8964488" cy="1368152"/>
          </a:xfrm>
        </p:spPr>
        <p:txBody>
          <a:bodyPr>
            <a:normAutofit fontScale="92500"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Червоними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гігантами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називають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зорі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малої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середньої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маси</a:t>
            </a:r>
            <a:r>
              <a:rPr lang="ru-RU" sz="2800" dirty="0">
                <a:solidFill>
                  <a:schemeClr val="tx1"/>
                </a:solidFill>
              </a:rPr>
              <a:t> (&lt;10M☉) з </a:t>
            </a:r>
            <a:r>
              <a:rPr lang="ru-RU" sz="2800" dirty="0" err="1">
                <a:solidFill>
                  <a:schemeClr val="tx1"/>
                </a:solidFill>
              </a:rPr>
              <a:t>гарячим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компактним</a:t>
            </a:r>
            <a:r>
              <a:rPr lang="ru-RU" sz="2800" dirty="0">
                <a:solidFill>
                  <a:schemeClr val="tx1"/>
                </a:solidFill>
              </a:rPr>
              <a:t> ядром та </a:t>
            </a:r>
            <a:r>
              <a:rPr lang="ru-RU" sz="2800" dirty="0" err="1">
                <a:solidFill>
                  <a:schemeClr val="tx1"/>
                </a:solidFill>
              </a:rPr>
              <a:t>протяжними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</a:rPr>
              <a:t>оболонками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належать до спектрального </a:t>
            </a:r>
            <a:r>
              <a:rPr lang="ru-RU" sz="2800" dirty="0" err="1">
                <a:solidFill>
                  <a:schemeClr val="tx1"/>
                </a:solidFill>
              </a:rPr>
              <a:t>класу</a:t>
            </a:r>
            <a:r>
              <a:rPr lang="ru-RU" sz="2800" dirty="0">
                <a:solidFill>
                  <a:schemeClr val="tx1"/>
                </a:solidFill>
              </a:rPr>
              <a:t> K </a:t>
            </a:r>
            <a:r>
              <a:rPr lang="ru-RU" sz="2800" dirty="0" err="1">
                <a:solidFill>
                  <a:schemeClr val="tx1"/>
                </a:solidFill>
              </a:rPr>
              <a:t>чи</a:t>
            </a:r>
            <a:r>
              <a:rPr lang="ru-RU" sz="2800" dirty="0">
                <a:solidFill>
                  <a:schemeClr val="tx1"/>
                </a:solidFill>
              </a:rPr>
              <a:t> M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0" y="1988840"/>
            <a:ext cx="8056984" cy="453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1362075"/>
          </a:xfrm>
        </p:spPr>
        <p:txBody>
          <a:bodyPr/>
          <a:lstStyle/>
          <a:p>
            <a:r>
              <a:rPr lang="ru-RU" dirty="0" err="1"/>
              <a:t>Наднові</a:t>
            </a:r>
            <a:r>
              <a:rPr lang="ru-RU" dirty="0"/>
              <a:t> </a:t>
            </a:r>
            <a:r>
              <a:rPr lang="ru-RU" dirty="0" err="1"/>
              <a:t>зорі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76672"/>
            <a:ext cx="9144000" cy="1500187"/>
          </a:xfrm>
        </p:spPr>
        <p:txBody>
          <a:bodyPr>
            <a:normAutofit/>
          </a:bodyPr>
          <a:lstStyle/>
          <a:p>
            <a:r>
              <a:rPr lang="vi-VN" sz="2000" dirty="0">
                <a:solidFill>
                  <a:schemeClr val="tx1"/>
                </a:solidFill>
              </a:rPr>
              <a:t>Наднова́ — це зоря, що раптово збільшує свою світність у мільярди раз (на 20 зоряних величин), а іноді й більше. У максимумі спалаху наднова випромінює стільки ж світла, скільки його випромінюють мільярди зір разом.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Картинки по запросу Наднові зор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2157"/>
            <a:ext cx="5184576" cy="40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952" y="0"/>
            <a:ext cx="7885113" cy="1362075"/>
          </a:xfrm>
        </p:spPr>
        <p:txBody>
          <a:bodyPr/>
          <a:lstStyle/>
          <a:p>
            <a:r>
              <a:rPr lang="ru-RU" dirty="0" err="1"/>
              <a:t>Нейтронні</a:t>
            </a:r>
            <a:r>
              <a:rPr lang="ru-RU" dirty="0"/>
              <a:t> </a:t>
            </a:r>
            <a:r>
              <a:rPr lang="ru-RU" dirty="0" err="1"/>
              <a:t>зорі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96" y="548680"/>
            <a:ext cx="7885113" cy="1500187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Нейтронна</a:t>
            </a:r>
            <a:r>
              <a:rPr lang="ru-RU" sz="2400" dirty="0">
                <a:solidFill>
                  <a:schemeClr val="tx1"/>
                </a:solidFill>
              </a:rPr>
              <a:t> зоря — </a:t>
            </a:r>
            <a:r>
              <a:rPr lang="ru-RU" sz="2400" dirty="0" err="1">
                <a:solidFill>
                  <a:schemeClr val="tx1"/>
                </a:solidFill>
              </a:rPr>
              <a:t>космічний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об'єкт</a:t>
            </a:r>
            <a:r>
              <a:rPr lang="ru-RU" sz="2400" dirty="0">
                <a:solidFill>
                  <a:schemeClr val="tx1"/>
                </a:solidFill>
              </a:rPr>
              <a:t>. Зоря на </a:t>
            </a:r>
            <a:r>
              <a:rPr lang="ru-RU" sz="2400" dirty="0" err="1">
                <a:solidFill>
                  <a:schemeClr val="tx1"/>
                </a:solidFill>
              </a:rPr>
              <a:t>певному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етапі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своєї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</a:rPr>
              <a:t>еволюції</a:t>
            </a:r>
            <a:r>
              <a:rPr lang="ru-RU" sz="2400" dirty="0">
                <a:solidFill>
                  <a:schemeClr val="tx1"/>
                </a:solidFill>
              </a:rPr>
              <a:t>. </a:t>
            </a:r>
            <a:r>
              <a:rPr lang="ru-RU" sz="2400" dirty="0" err="1">
                <a:solidFill>
                  <a:schemeClr val="tx1"/>
                </a:solidFill>
              </a:rPr>
              <a:t>Густина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</a:rPr>
              <a:t>даного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об'єкта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згідно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сучасними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</a:rPr>
              <a:t>астрофізичними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</a:rPr>
              <a:t>теоріями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співмірна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густиною</a:t>
            </a:r>
            <a:r>
              <a:rPr lang="ru-RU" sz="2400" dirty="0">
                <a:solidFill>
                  <a:schemeClr val="tx1"/>
                </a:solidFill>
              </a:rPr>
              <a:t> атомного ядра</a:t>
            </a:r>
          </a:p>
        </p:txBody>
      </p:sp>
      <p:pic>
        <p:nvPicPr>
          <p:cNvPr id="17410" name="Picture 2" descr="Картинки по запросу Нейтронні зор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8578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1362075"/>
          </a:xfrm>
        </p:spPr>
        <p:txBody>
          <a:bodyPr/>
          <a:lstStyle/>
          <a:p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" y="476672"/>
            <a:ext cx="9252520" cy="1500187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Чорна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діра</a:t>
            </a:r>
            <a:r>
              <a:rPr lang="ru-RU" sz="2800" dirty="0">
                <a:solidFill>
                  <a:schemeClr val="tx1"/>
                </a:solidFill>
              </a:rPr>
              <a:t> – </a:t>
            </a:r>
            <a:r>
              <a:rPr lang="ru-RU" sz="2800" dirty="0" err="1">
                <a:solidFill>
                  <a:schemeClr val="tx1"/>
                </a:solidFill>
              </a:rPr>
              <a:t>астрофізичний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об'єкт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який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створює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настільки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велику</a:t>
            </a:r>
            <a:r>
              <a:rPr lang="ru-RU" sz="2800" dirty="0">
                <a:solidFill>
                  <a:schemeClr val="tx1"/>
                </a:solidFill>
              </a:rPr>
              <a:t> силу </a:t>
            </a:r>
            <a:r>
              <a:rPr lang="ru-RU" sz="2800" dirty="0" err="1">
                <a:solidFill>
                  <a:schemeClr val="tx1"/>
                </a:solidFill>
              </a:rPr>
              <a:t>тяжіння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жодні</a:t>
            </a:r>
            <a:r>
              <a:rPr lang="ru-RU" sz="2800" dirty="0">
                <a:solidFill>
                  <a:schemeClr val="tx1"/>
                </a:solidFill>
              </a:rPr>
              <a:t>, як </a:t>
            </a:r>
            <a:r>
              <a:rPr lang="ru-RU" sz="2800" dirty="0" err="1">
                <a:solidFill>
                  <a:schemeClr val="tx1"/>
                </a:solidFill>
              </a:rPr>
              <a:t>завгодно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швидкі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частинки</a:t>
            </a:r>
            <a:r>
              <a:rPr lang="ru-RU" sz="2800" dirty="0">
                <a:solidFill>
                  <a:schemeClr val="tx1"/>
                </a:solidFill>
              </a:rPr>
              <a:t>, не </a:t>
            </a:r>
            <a:r>
              <a:rPr lang="ru-RU" sz="2800" dirty="0" err="1">
                <a:solidFill>
                  <a:schemeClr val="tx1"/>
                </a:solidFill>
              </a:rPr>
              <a:t>можуть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покинути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його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поверхню</a:t>
            </a:r>
            <a:r>
              <a:rPr lang="ru-RU" sz="2800" dirty="0">
                <a:solidFill>
                  <a:schemeClr val="tx1"/>
                </a:solidFill>
              </a:rPr>
              <a:t>, в тому </a:t>
            </a:r>
            <a:r>
              <a:rPr lang="ru-RU" sz="2800" dirty="0" err="1">
                <a:solidFill>
                  <a:schemeClr val="tx1"/>
                </a:solidFill>
              </a:rPr>
              <a:t>числі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світло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1122"/>
            <a:ext cx="3672408" cy="27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артинки по запросу Чорні ді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59" y="3377378"/>
            <a:ext cx="5148064" cy="34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1362075"/>
          </a:xfrm>
        </p:spPr>
        <p:txBody>
          <a:bodyPr/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179" y="530424"/>
            <a:ext cx="3591251" cy="616530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КЛАСИФІКАЦІЯ ЗІР</a:t>
            </a:r>
            <a:r>
              <a:rPr lang="ru-RU" sz="2000" dirty="0">
                <a:solidFill>
                  <a:schemeClr val="tx1"/>
                </a:solidFill>
              </a:rPr>
              <a:t> - за температурою, </a:t>
            </a:r>
            <a:r>
              <a:rPr lang="ru-RU" sz="2000" dirty="0" err="1">
                <a:solidFill>
                  <a:schemeClr val="tx1"/>
                </a:solidFill>
              </a:rPr>
              <a:t>кольором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розмірами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яскравістю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відстанню</a:t>
            </a:r>
            <a:r>
              <a:rPr lang="ru-RU" sz="2000" dirty="0">
                <a:solidFill>
                  <a:schemeClr val="tx1"/>
                </a:solidFill>
              </a:rPr>
              <a:t>, часом </a:t>
            </a:r>
            <a:r>
              <a:rPr lang="ru-RU" sz="2000" dirty="0" err="1">
                <a:solidFill>
                  <a:schemeClr val="tx1"/>
                </a:solidFill>
              </a:rPr>
              <a:t>свого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розвитку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розміщенням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іншими</a:t>
            </a:r>
            <a:r>
              <a:rPr lang="ru-RU" sz="2000" dirty="0">
                <a:solidFill>
                  <a:schemeClr val="tx1"/>
                </a:solidFill>
              </a:rPr>
              <a:t> характеристиками. 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За </a:t>
            </a:r>
            <a:r>
              <a:rPr lang="ru-RU" sz="2000" b="1" dirty="0" err="1">
                <a:solidFill>
                  <a:schemeClr val="tx1"/>
                </a:solidFill>
              </a:rPr>
              <a:t>розмірами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розрізняють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зорі-надгіганти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мають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найбільший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розмір</a:t>
            </a:r>
            <a:r>
              <a:rPr lang="ru-RU" sz="2000" dirty="0">
                <a:solidFill>
                  <a:schemeClr val="tx1"/>
                </a:solidFill>
              </a:rPr>
              <a:t>), </a:t>
            </a:r>
            <a:r>
              <a:rPr lang="ru-RU" sz="2000" dirty="0" err="1">
                <a:solidFill>
                  <a:schemeClr val="tx1"/>
                </a:solidFill>
              </a:rPr>
              <a:t>зорі-гіганти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зорі</a:t>
            </a:r>
            <a:r>
              <a:rPr lang="ru-RU" sz="2000" dirty="0">
                <a:solidFill>
                  <a:schemeClr val="tx1"/>
                </a:solidFill>
              </a:rPr>
              <a:t>-карлики (</a:t>
            </a:r>
            <a:r>
              <a:rPr lang="ru-RU" sz="2000" dirty="0" err="1">
                <a:solidFill>
                  <a:schemeClr val="tx1"/>
                </a:solidFill>
              </a:rPr>
              <a:t>Сонце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зоря-карлик), </a:t>
            </a:r>
            <a:r>
              <a:rPr lang="ru-RU" sz="2000" dirty="0" err="1">
                <a:solidFill>
                  <a:schemeClr val="tx1"/>
                </a:solidFill>
              </a:rPr>
              <a:t>нейтронні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зорі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зовсім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малі</a:t>
            </a:r>
            <a:r>
              <a:rPr lang="ru-RU" sz="2000" dirty="0">
                <a:solidFill>
                  <a:schemeClr val="tx1"/>
                </a:solidFill>
              </a:rPr>
              <a:t>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За </a:t>
            </a:r>
            <a:r>
              <a:rPr lang="ru-RU" sz="2000" b="1" dirty="0" err="1">
                <a:solidFill>
                  <a:schemeClr val="tx1"/>
                </a:solidFill>
              </a:rPr>
              <a:t>розташуванням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поодинокі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кратні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зв’язані</a:t>
            </a:r>
            <a:r>
              <a:rPr lang="ru-RU" sz="2000" dirty="0">
                <a:solidFill>
                  <a:schemeClr val="tx1"/>
                </a:solidFill>
              </a:rPr>
              <a:t> силами </a:t>
            </a:r>
            <a:r>
              <a:rPr lang="ru-RU" sz="2000" dirty="0" err="1">
                <a:solidFill>
                  <a:schemeClr val="tx1"/>
                </a:solidFill>
              </a:rPr>
              <a:t>тяжіння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подвійні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потрійні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тощо</a:t>
            </a:r>
            <a:r>
              <a:rPr lang="ru-RU" sz="2000" dirty="0">
                <a:solidFill>
                  <a:schemeClr val="tx1"/>
                </a:solidFill>
              </a:rPr>
              <a:t>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За часом </a:t>
            </a:r>
            <a:r>
              <a:rPr lang="ru-RU" sz="2000" b="1" dirty="0" err="1">
                <a:solidFill>
                  <a:schemeClr val="tx1"/>
                </a:solidFill>
              </a:rPr>
              <a:t>свого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розвитку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давні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молоді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08720"/>
            <a:ext cx="496855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115</TotalTime>
  <Words>223</Words>
  <Application>Microsoft Office PowerPoint</Application>
  <PresentationFormat>Екран (4:3)</PresentationFormat>
  <Paragraphs>44</Paragraphs>
  <Slides>16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Tahoma</vt:lpstr>
      <vt:lpstr>Горизонт</vt:lpstr>
      <vt:lpstr>  Еволюція зір.Білі карлики. Фізично- змінні зорі.Нейтронні зорі  .Чорні діри</vt:lpstr>
      <vt:lpstr>Презентація PowerPoint</vt:lpstr>
      <vt:lpstr>Змінні зорі</vt:lpstr>
      <vt:lpstr>Білі карлики</vt:lpstr>
      <vt:lpstr>Червоні гіганти</vt:lpstr>
      <vt:lpstr>Наднові зорі</vt:lpstr>
      <vt:lpstr>Нейтронні зорі</vt:lpstr>
      <vt:lpstr>Чорні діри</vt:lpstr>
      <vt:lpstr>Класифікація зір </vt:lpstr>
      <vt:lpstr>Презентація PowerPoint</vt:lpstr>
      <vt:lpstr>Еволюція зір</vt:lpstr>
      <vt:lpstr>Протозоря </vt:lpstr>
      <vt:lpstr>Змінні зорі типу T Тельця </vt:lpstr>
      <vt:lpstr>Головна послідовність </vt:lpstr>
      <vt:lpstr>Подальша еволюція </vt:lpstr>
      <vt:lpstr>Домашнє завдання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Зорі.  Еволюція зір</dc:title>
  <dc:creator>Admin</dc:creator>
  <cp:lastModifiedBy>RePack by Diakov</cp:lastModifiedBy>
  <cp:revision>12</cp:revision>
  <dcterms:created xsi:type="dcterms:W3CDTF">2019-11-28T18:23:22Z</dcterms:created>
  <dcterms:modified xsi:type="dcterms:W3CDTF">2022-04-18T10:08:45Z</dcterms:modified>
</cp:coreProperties>
</file>