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77301-6E13-4377-B363-EFF7775AC5A5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AA79F81D-DD50-47A1-BF09-7F49352BBD0A}">
      <dgm:prSet phldrT="[Текст]"/>
      <dgm:spPr/>
      <dgm:t>
        <a:bodyPr/>
        <a:lstStyle/>
        <a:p>
          <a:r>
            <a:rPr lang="uk-UA" dirty="0" smtClean="0"/>
            <a:t>Зорі-гіганти</a:t>
          </a:r>
          <a:endParaRPr lang="ru-RU" dirty="0"/>
        </a:p>
      </dgm:t>
    </dgm:pt>
    <dgm:pt modelId="{BAEE5DC0-B813-4389-B87D-A36410CD1220}" type="parTrans" cxnId="{07DF9095-90D2-413B-A65F-838203722537}">
      <dgm:prSet/>
      <dgm:spPr/>
      <dgm:t>
        <a:bodyPr/>
        <a:lstStyle/>
        <a:p>
          <a:endParaRPr lang="ru-RU"/>
        </a:p>
      </dgm:t>
    </dgm:pt>
    <dgm:pt modelId="{9B4D36D0-4059-470D-BCFF-DBBF82CA7FA9}" type="sibTrans" cxnId="{07DF9095-90D2-413B-A65F-838203722537}">
      <dgm:prSet/>
      <dgm:spPr/>
      <dgm:t>
        <a:bodyPr/>
        <a:lstStyle/>
        <a:p>
          <a:endParaRPr lang="ru-RU"/>
        </a:p>
      </dgm:t>
    </dgm:pt>
    <dgm:pt modelId="{B0D8A41F-D6F4-4E8B-B2FE-3C4F638239AF}">
      <dgm:prSet phldrT="[Текст]"/>
      <dgm:spPr/>
      <dgm:t>
        <a:bodyPr/>
        <a:lstStyle/>
        <a:p>
          <a:r>
            <a:rPr lang="uk-UA" dirty="0" smtClean="0"/>
            <a:t>Зорі-карлики</a:t>
          </a:r>
          <a:endParaRPr lang="ru-RU" dirty="0"/>
        </a:p>
      </dgm:t>
    </dgm:pt>
    <dgm:pt modelId="{5FC8A335-F182-455C-898B-E690317CA73C}" type="parTrans" cxnId="{8CDDCB73-D3EB-4F1D-841D-387D0E274471}">
      <dgm:prSet/>
      <dgm:spPr/>
      <dgm:t>
        <a:bodyPr/>
        <a:lstStyle/>
        <a:p>
          <a:endParaRPr lang="ru-RU"/>
        </a:p>
      </dgm:t>
    </dgm:pt>
    <dgm:pt modelId="{2C935A85-C82B-4E97-A9C1-4CA9DB78925C}" type="sibTrans" cxnId="{8CDDCB73-D3EB-4F1D-841D-387D0E274471}">
      <dgm:prSet/>
      <dgm:spPr/>
      <dgm:t>
        <a:bodyPr/>
        <a:lstStyle/>
        <a:p>
          <a:endParaRPr lang="ru-RU"/>
        </a:p>
      </dgm:t>
    </dgm:pt>
    <dgm:pt modelId="{1742DEB4-394D-422F-8C74-F367860C50C5}">
      <dgm:prSet phldrT="[Текст]"/>
      <dgm:spPr/>
      <dgm:t>
        <a:bodyPr/>
        <a:lstStyle/>
        <a:p>
          <a:r>
            <a:rPr lang="uk-UA" dirty="0" smtClean="0"/>
            <a:t>Нейтронні-зорі</a:t>
          </a:r>
          <a:endParaRPr lang="ru-RU" dirty="0"/>
        </a:p>
      </dgm:t>
    </dgm:pt>
    <dgm:pt modelId="{5144FC64-B385-4F4E-AFC6-E07E09255E6A}" type="parTrans" cxnId="{CE49966F-2F47-48F8-82A3-11579CC82A40}">
      <dgm:prSet/>
      <dgm:spPr/>
      <dgm:t>
        <a:bodyPr/>
        <a:lstStyle/>
        <a:p>
          <a:endParaRPr lang="ru-RU"/>
        </a:p>
      </dgm:t>
    </dgm:pt>
    <dgm:pt modelId="{E0DA8A41-7DEA-49C7-B151-422B8B7575F5}" type="sibTrans" cxnId="{CE49966F-2F47-48F8-82A3-11579CC82A40}">
      <dgm:prSet/>
      <dgm:spPr/>
      <dgm:t>
        <a:bodyPr/>
        <a:lstStyle/>
        <a:p>
          <a:endParaRPr lang="ru-RU"/>
        </a:p>
      </dgm:t>
    </dgm:pt>
    <dgm:pt modelId="{C8518B48-26DB-4831-889E-83BCC2B49DE6}" type="pres">
      <dgm:prSet presAssocID="{DAF77301-6E13-4377-B363-EFF7775AC5A5}" presName="compositeShape" presStyleCnt="0">
        <dgm:presLayoutVars>
          <dgm:dir/>
          <dgm:resizeHandles/>
        </dgm:presLayoutVars>
      </dgm:prSet>
      <dgm:spPr/>
    </dgm:pt>
    <dgm:pt modelId="{5CAD5327-0BD8-4640-AAF2-4AC4D034BE65}" type="pres">
      <dgm:prSet presAssocID="{DAF77301-6E13-4377-B363-EFF7775AC5A5}" presName="pyramid" presStyleLbl="node1" presStyleIdx="0" presStyleCnt="1" custLinFactNeighborX="-20461" custLinFactNeighborY="34375"/>
      <dgm:spPr/>
    </dgm:pt>
    <dgm:pt modelId="{BBC47435-5701-4ED3-8619-9B0A1A80035A}" type="pres">
      <dgm:prSet presAssocID="{DAF77301-6E13-4377-B363-EFF7775AC5A5}" presName="theList" presStyleCnt="0"/>
      <dgm:spPr/>
    </dgm:pt>
    <dgm:pt modelId="{FD35FD1B-49C9-4252-85E4-31ADF5BD74F0}" type="pres">
      <dgm:prSet presAssocID="{AA79F81D-DD50-47A1-BF09-7F49352BBD0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16470-519C-4EE1-8268-33446B22F4F3}" type="pres">
      <dgm:prSet presAssocID="{AA79F81D-DD50-47A1-BF09-7F49352BBD0A}" presName="aSpace" presStyleCnt="0"/>
      <dgm:spPr/>
    </dgm:pt>
    <dgm:pt modelId="{C102E499-4118-46E2-8849-B01642931BC4}" type="pres">
      <dgm:prSet presAssocID="{B0D8A41F-D6F4-4E8B-B2FE-3C4F638239A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7B604-7039-4A26-89FB-B3CEA33D16B5}" type="pres">
      <dgm:prSet presAssocID="{B0D8A41F-D6F4-4E8B-B2FE-3C4F638239AF}" presName="aSpace" presStyleCnt="0"/>
      <dgm:spPr/>
    </dgm:pt>
    <dgm:pt modelId="{38AE1DDE-BFC2-4637-956D-60D2527BAE80}" type="pres">
      <dgm:prSet presAssocID="{1742DEB4-394D-422F-8C74-F367860C50C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71B43-DA1B-40FF-8FF2-028E8469C500}" type="pres">
      <dgm:prSet presAssocID="{1742DEB4-394D-422F-8C74-F367860C50C5}" presName="aSpace" presStyleCnt="0"/>
      <dgm:spPr/>
    </dgm:pt>
  </dgm:ptLst>
  <dgm:cxnLst>
    <dgm:cxn modelId="{8CDDCB73-D3EB-4F1D-841D-387D0E274471}" srcId="{DAF77301-6E13-4377-B363-EFF7775AC5A5}" destId="{B0D8A41F-D6F4-4E8B-B2FE-3C4F638239AF}" srcOrd="1" destOrd="0" parTransId="{5FC8A335-F182-455C-898B-E690317CA73C}" sibTransId="{2C935A85-C82B-4E97-A9C1-4CA9DB78925C}"/>
    <dgm:cxn modelId="{A1059BF8-7418-4BE8-9F79-070AB0DA9652}" type="presOf" srcId="{AA79F81D-DD50-47A1-BF09-7F49352BBD0A}" destId="{FD35FD1B-49C9-4252-85E4-31ADF5BD74F0}" srcOrd="0" destOrd="0" presId="urn:microsoft.com/office/officeart/2005/8/layout/pyramid2"/>
    <dgm:cxn modelId="{07DF9095-90D2-413B-A65F-838203722537}" srcId="{DAF77301-6E13-4377-B363-EFF7775AC5A5}" destId="{AA79F81D-DD50-47A1-BF09-7F49352BBD0A}" srcOrd="0" destOrd="0" parTransId="{BAEE5DC0-B813-4389-B87D-A36410CD1220}" sibTransId="{9B4D36D0-4059-470D-BCFF-DBBF82CA7FA9}"/>
    <dgm:cxn modelId="{D2D37A32-71E6-4275-B9F8-AC048010471D}" type="presOf" srcId="{B0D8A41F-D6F4-4E8B-B2FE-3C4F638239AF}" destId="{C102E499-4118-46E2-8849-B01642931BC4}" srcOrd="0" destOrd="0" presId="urn:microsoft.com/office/officeart/2005/8/layout/pyramid2"/>
    <dgm:cxn modelId="{164F0BB8-795F-4031-963D-DD45A17450A9}" type="presOf" srcId="{1742DEB4-394D-422F-8C74-F367860C50C5}" destId="{38AE1DDE-BFC2-4637-956D-60D2527BAE80}" srcOrd="0" destOrd="0" presId="urn:microsoft.com/office/officeart/2005/8/layout/pyramid2"/>
    <dgm:cxn modelId="{74032515-A93E-4EA2-B847-8858FFA6E8C5}" type="presOf" srcId="{DAF77301-6E13-4377-B363-EFF7775AC5A5}" destId="{C8518B48-26DB-4831-889E-83BCC2B49DE6}" srcOrd="0" destOrd="0" presId="urn:microsoft.com/office/officeart/2005/8/layout/pyramid2"/>
    <dgm:cxn modelId="{CE49966F-2F47-48F8-82A3-11579CC82A40}" srcId="{DAF77301-6E13-4377-B363-EFF7775AC5A5}" destId="{1742DEB4-394D-422F-8C74-F367860C50C5}" srcOrd="2" destOrd="0" parTransId="{5144FC64-B385-4F4E-AFC6-E07E09255E6A}" sibTransId="{E0DA8A41-7DEA-49C7-B151-422B8B7575F5}"/>
    <dgm:cxn modelId="{BEA29B74-20F6-4486-89D9-1F611D38FDC3}" type="presParOf" srcId="{C8518B48-26DB-4831-889E-83BCC2B49DE6}" destId="{5CAD5327-0BD8-4640-AAF2-4AC4D034BE65}" srcOrd="0" destOrd="0" presId="urn:microsoft.com/office/officeart/2005/8/layout/pyramid2"/>
    <dgm:cxn modelId="{A3A75575-5250-4655-BA53-48D1A9C1AFAD}" type="presParOf" srcId="{C8518B48-26DB-4831-889E-83BCC2B49DE6}" destId="{BBC47435-5701-4ED3-8619-9B0A1A80035A}" srcOrd="1" destOrd="0" presId="urn:microsoft.com/office/officeart/2005/8/layout/pyramid2"/>
    <dgm:cxn modelId="{FA89EE8D-6B6E-41DA-8138-AFC5E67BF56E}" type="presParOf" srcId="{BBC47435-5701-4ED3-8619-9B0A1A80035A}" destId="{FD35FD1B-49C9-4252-85E4-31ADF5BD74F0}" srcOrd="0" destOrd="0" presId="urn:microsoft.com/office/officeart/2005/8/layout/pyramid2"/>
    <dgm:cxn modelId="{F9D6C505-8687-47D0-BD91-6E1A2F932C9E}" type="presParOf" srcId="{BBC47435-5701-4ED3-8619-9B0A1A80035A}" destId="{59316470-519C-4EE1-8268-33446B22F4F3}" srcOrd="1" destOrd="0" presId="urn:microsoft.com/office/officeart/2005/8/layout/pyramid2"/>
    <dgm:cxn modelId="{B8FB3F8D-F766-4C29-AADB-CD495B304C74}" type="presParOf" srcId="{BBC47435-5701-4ED3-8619-9B0A1A80035A}" destId="{C102E499-4118-46E2-8849-B01642931BC4}" srcOrd="2" destOrd="0" presId="urn:microsoft.com/office/officeart/2005/8/layout/pyramid2"/>
    <dgm:cxn modelId="{97EF8BBA-087D-4530-91DF-36FB5B8611BE}" type="presParOf" srcId="{BBC47435-5701-4ED3-8619-9B0A1A80035A}" destId="{D277B604-7039-4A26-89FB-B3CEA33D16B5}" srcOrd="3" destOrd="0" presId="urn:microsoft.com/office/officeart/2005/8/layout/pyramid2"/>
    <dgm:cxn modelId="{6A6B05ED-0EDC-4944-B81E-B3753E5129FE}" type="presParOf" srcId="{BBC47435-5701-4ED3-8619-9B0A1A80035A}" destId="{38AE1DDE-BFC2-4637-956D-60D2527BAE80}" srcOrd="4" destOrd="0" presId="urn:microsoft.com/office/officeart/2005/8/layout/pyramid2"/>
    <dgm:cxn modelId="{2DB7E9CB-3E3A-4D78-B087-B5B2A60526DB}" type="presParOf" srcId="{BBC47435-5701-4ED3-8619-9B0A1A80035A}" destId="{4E171B43-DA1B-40FF-8FF2-028E8469C50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4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2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6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3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3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6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573-7382-4993-91C8-8B75C5795EAA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7092-4BE8-47D4-B37E-C8002DCA435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47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 та їх класифікація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229200"/>
            <a:ext cx="5551646" cy="120168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Астрономія 111 клас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28.04.2022р.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54868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навчальних проектів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232248" cy="21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570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 ЗА РОЗМІРАМИ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5462"/>
            <a:ext cx="8928992" cy="59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70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 ЗА РОЗМІРАМИ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3" y="645964"/>
            <a:ext cx="8352928" cy="61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 ЗА РОЗАТАШУВАННЯМ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розташуванням розрізняють: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поодинокі та кратні (зв’язані силами тяжіння подвійні, потрійні тощо)</a:t>
            </a:r>
          </a:p>
          <a:p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Кратна зоря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невелика кількість зір (дві або більше), що з Землі спостерігаються близько одна до одної. Зоряна система являє собою невелику кількість зір пов'язаних силою тяжіння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42797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Зорі можуть бути поодинокими й кратними: подвійними, потрійними і більшої кратності. У разі, коли до системи належить більше десяти зір, її називають зоряним скупченням. Подвійні (кратні) зорі дуже поширені. За деякими оцінками, більше 70% зір у Галактиці кратні. Так, серед 32 найближчих до Сонця зір — 12 кратних, з яких 10 подвійних, зокрема й найяскравіша зоря, небосхилу —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Сіріус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околиці 20 парсек від Сонячної системи близько половини із більш, ніж 3000 зір, — подвійні зорі всіх типів.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60648"/>
            <a:ext cx="6961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 ЗА РОЗАТАШУВАННЯМ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98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702" y="299551"/>
            <a:ext cx="326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11676"/>
            <a:ext cx="3960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часом свого розвитку існують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давні та молоді зорі. Кульові зоряні скупчення є одними із найстаріших об'єктів Всесвіту, і NGC 6362 не може приховати свій вік на цьому зображенні. Багато його жовтуватих зірок вже пройшли більшу частину свого життя і стали червоними гігантами. Але кульові скупчення не є завмерлими реліктами із минулого: в цих зоряних поселеннях досі має місце деяка цікава зоряна активність.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56" y="1700808"/>
            <a:ext cx="4396818" cy="42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80848"/>
            <a:ext cx="326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875778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зірок народжуються не поодинці, а із багатьма "братами і сестрами", які утворені приблизно в той же час із одної хмари газу та пилу. NGC 3572, котре у південному сузір'ї Кіля, є одним з таких скупчень. Воно містить багато гарячих молодих біло-блакитних зірок, котрі яскраво світять та генерують потужні зоряні вітри, які поступово розвівають залишки газу і пилу зі свого оточення. Сяючі газові хмари та пов’язане з ними скупчення зірок є суб'єктами нової картини від Камери Широкого Поля на 2.2 м телескопі MPG/ESO в обсерваторії Ла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Сілла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ESO в Чилі.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31596"/>
            <a:ext cx="5256584" cy="34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Методичний коментар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Сьогоднішній урок- підсумок теми</a:t>
            </a:r>
          </a:p>
          <a:p>
            <a:r>
              <a:rPr lang="uk-UA" dirty="0" smtClean="0"/>
              <a:t>Перегляньте презентацію</a:t>
            </a:r>
          </a:p>
          <a:p>
            <a:r>
              <a:rPr lang="uk-UA" dirty="0" smtClean="0"/>
              <a:t>Свої проекти та повідомлення </a:t>
            </a:r>
            <a:r>
              <a:rPr lang="uk-UA" dirty="0" err="1" smtClean="0"/>
              <a:t>розмістіть</a:t>
            </a:r>
            <a:r>
              <a:rPr lang="uk-UA" dirty="0" smtClean="0"/>
              <a:t> у нашій </a:t>
            </a:r>
            <a:r>
              <a:rPr lang="uk-UA" dirty="0" err="1" smtClean="0"/>
              <a:t>вайбер</a:t>
            </a:r>
            <a:r>
              <a:rPr lang="uk-UA" dirty="0" smtClean="0"/>
              <a:t> –групі </a:t>
            </a:r>
          </a:p>
          <a:p>
            <a:r>
              <a:rPr lang="uk-UA" dirty="0" smtClean="0"/>
              <a:t>Проаналізуйте роботи однокласників</a:t>
            </a:r>
          </a:p>
          <a:p>
            <a:r>
              <a:rPr lang="uk-UA" dirty="0" smtClean="0"/>
              <a:t>Цікаві дані </a:t>
            </a:r>
            <a:r>
              <a:rPr lang="uk-UA" dirty="0" smtClean="0"/>
              <a:t>запишіть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Домашнє завдання </a:t>
            </a:r>
          </a:p>
          <a:p>
            <a:r>
              <a:rPr lang="uk-UA" dirty="0"/>
              <a:t>д</a:t>
            </a:r>
            <a:r>
              <a:rPr lang="uk-UA" dirty="0" smtClean="0"/>
              <a:t>оопрацювати проект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61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3" y="80628"/>
            <a:ext cx="4464496" cy="3348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03" y="3861048"/>
            <a:ext cx="759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великі розжарені небесні тіла кулястої форми, що випромінюють світло й тепло.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 між зорями заповнюють розріджений газ, пил, магнітні поля і космічні промені.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Неозброєним оком на небі можна порахувати близько 3000 зір.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Зорі здаються малими через велику віддаленість від Землі, вони допомагають людині орієнтуватися вночі. 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 (найближча до Землі зоря з відстанню 150 млрд. кілометрів), Полярна зірка, Сиріус.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541344"/>
            <a:ext cx="3745851" cy="2097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6264696" cy="35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4929922" cy="3521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011" y="332656"/>
            <a:ext cx="4798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давніх часів зорі допомагали людям: 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 орієнтуватися в подорожах;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 віщувати погоду;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 здійснювати відлік часу;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 шукати пояснення виникнення всесвіту;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 використовувати енергію зірки Сонце.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95" y="702107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Зорі класифікують за температурою, кольором, розмірами, яскравістю, відстанню, часом свого розвитку, розміщенням та іншими характеристиками. 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6" y="2276872"/>
            <a:ext cx="73448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кольором та температурою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зорі поділяють на</a:t>
            </a: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 блакитні (найбільш розжарені з температурою більше 30 000°С);</a:t>
            </a: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87256"/>
            <a:ext cx="6624736" cy="3281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116671"/>
            <a:ext cx="326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63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20" y="188640"/>
            <a:ext cx="895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 ЗА КОЛЬОРОМ ТА ТЕМПЕРАТУРОЮ 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4624" y="1124743"/>
            <a:ext cx="5319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 білі зорі (з температурою 10 000°С);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347" y="4437112"/>
            <a:ext cx="561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жовті (з температурою 6000°С, Сонце – жовта зоря);</a:t>
            </a:r>
          </a:p>
        </p:txBody>
      </p:sp>
    </p:spTree>
    <p:extLst>
      <p:ext uri="{BB962C8B-B14F-4D97-AF65-F5344CB8AC3E}">
        <p14:creationId xmlns:p14="http://schemas.microsoft.com/office/powerpoint/2010/main" val="37551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3" y="332656"/>
            <a:ext cx="895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 ЗА КОЛЬОРОМ ТА ТЕМПЕРАТУРОЮ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6485"/>
            <a:ext cx="604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червоні (найхолодніші з температурою близько 3000°С).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7" y="2132856"/>
            <a:ext cx="561662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570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ЗІР ЗА РОЗМІРАМИ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розрізняють: зорі-надгіганти (мають найбільший розмір), зорі-гіганти, зорі-карлики (Сонце – це зоря-карлик), нейтронні зорі (зовсім малі).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90222818"/>
              </p:ext>
            </p:extLst>
          </p:nvPr>
        </p:nvGraphicFramePr>
        <p:xfrm>
          <a:off x="2915816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7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503</Words>
  <Application>Microsoft Office PowerPoint</Application>
  <PresentationFormat>Екран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Зорі та їх класифікація</vt:lpstr>
      <vt:lpstr>Методичний коментар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Зорі та їх класифікації</dc:title>
  <dc:creator>Yurii Fedorov</dc:creator>
  <cp:lastModifiedBy>RePack by Diakov</cp:lastModifiedBy>
  <cp:revision>16</cp:revision>
  <dcterms:created xsi:type="dcterms:W3CDTF">2019-06-10T16:59:01Z</dcterms:created>
  <dcterms:modified xsi:type="dcterms:W3CDTF">2022-04-21T06:59:34Z</dcterms:modified>
</cp:coreProperties>
</file>