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6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AB2ED-B041-4176-BA5F-F071154020E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EFDC-A819-40B2-ADFF-0BC8002C6F8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335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AB2ED-B041-4176-BA5F-F071154020E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EFDC-A819-40B2-ADFF-0BC8002C6F8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377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AB2ED-B041-4176-BA5F-F071154020E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EFDC-A819-40B2-ADFF-0BC8002C6F8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746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AB2ED-B041-4176-BA5F-F071154020E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EFDC-A819-40B2-ADFF-0BC8002C6F8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662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AB2ED-B041-4176-BA5F-F071154020E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EFDC-A819-40B2-ADFF-0BC8002C6F8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732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AB2ED-B041-4176-BA5F-F071154020E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EFDC-A819-40B2-ADFF-0BC8002C6F8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778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AB2ED-B041-4176-BA5F-F071154020E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EFDC-A819-40B2-ADFF-0BC8002C6F8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522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AB2ED-B041-4176-BA5F-F071154020E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EFDC-A819-40B2-ADFF-0BC8002C6F8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274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AB2ED-B041-4176-BA5F-F071154020E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EFDC-A819-40B2-ADFF-0BC8002C6F8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149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AB2ED-B041-4176-BA5F-F071154020E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EFDC-A819-40B2-ADFF-0BC8002C6F8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486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AB2ED-B041-4176-BA5F-F071154020E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7EFDC-A819-40B2-ADFF-0BC8002C6F8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420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AB2ED-B041-4176-BA5F-F071154020E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7EFDC-A819-40B2-ADFF-0BC8002C6F8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00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Будова </a:t>
            </a:r>
            <a:r>
              <a:rPr lang="ru-RU" sz="4400" b="1" dirty="0" err="1" smtClean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сонячної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ru-RU" sz="4400" b="1" dirty="0" err="1" smtClean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атмосфери.Прояви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ru-RU" sz="4400" b="1" dirty="0" err="1" smtClean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сонячної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ru-RU" sz="4400" b="1" dirty="0" err="1" smtClean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актиності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 та </a:t>
            </a:r>
            <a:r>
              <a:rPr lang="ru-RU" sz="4400" b="1" dirty="0" err="1" smtClean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її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ru-RU" sz="4400" b="1" dirty="0" err="1" smtClean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вплив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 на Землю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                                </a:t>
            </a:r>
            <a:r>
              <a:rPr lang="ru-RU" dirty="0" err="1" smtClean="0"/>
              <a:t>Астрономія</a:t>
            </a:r>
            <a:r>
              <a:rPr lang="ru-RU" dirty="0" smtClean="0"/>
              <a:t> 11 </a:t>
            </a:r>
            <a:r>
              <a:rPr lang="ru-RU" dirty="0" err="1" smtClean="0"/>
              <a:t>клас</a:t>
            </a:r>
            <a:endParaRPr lang="ru-RU" dirty="0" smtClean="0"/>
          </a:p>
          <a:p>
            <a:r>
              <a:rPr lang="ru-RU" dirty="0" smtClean="0"/>
              <a:t>                                                                             24.03.2022р.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2303">
            <a:off x="262166" y="3130310"/>
            <a:ext cx="4300904" cy="3225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489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678" y="97238"/>
            <a:ext cx="10594208" cy="145952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err="1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Сонячна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ru-RU" sz="4000" b="1" dirty="0" err="1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активність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 і </a:t>
            </a:r>
            <a:r>
              <a:rPr lang="ru-RU" sz="4000" b="1" dirty="0" err="1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її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ru-RU" sz="4000" b="1" dirty="0" err="1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вплив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 на Землю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777" y="1715652"/>
            <a:ext cx="5424854" cy="4542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1"/>
          <p:cNvSpPr>
            <a:spLocks noGrp="1" noChangeArrowheads="1"/>
          </p:cNvSpPr>
          <p:nvPr>
            <p:ph sz="half" idx="1"/>
          </p:nvPr>
        </p:nvSpPr>
        <p:spPr bwMode="auto">
          <a:xfrm>
            <a:off x="246182" y="1869540"/>
            <a:ext cx="6620609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uk-UA" altLang="ru-RU" sz="2000" b="1" dirty="0" smtClean="0">
                <a:latin typeface="Century Schoolbook" panose="02040604050505020304" pitchFamily="18" charset="0"/>
              </a:rPr>
              <a:t>Сонячні плями.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altLang="ru-RU" sz="2000" dirty="0" smtClean="0">
                <a:latin typeface="Century Schoolbook" panose="02040604050505020304" pitchFamily="18" charset="0"/>
              </a:rPr>
              <a:t>У телескоп або на фотографіях Сонця можна побачити ділянки зі зниженою яскравістю - темні плями, які виникають в фотосфері.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altLang="ru-RU" sz="2000" dirty="0" smtClean="0">
                <a:latin typeface="Century Schoolbook" panose="02040604050505020304" pitchFamily="18" charset="0"/>
              </a:rPr>
              <a:t>Температура речовини в них менше, ніж у навколишніх ділянках фотосфери (приблизно 4500 К).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altLang="ru-RU" sz="2000" dirty="0" smtClean="0">
                <a:latin typeface="Century Schoolbook" panose="02040604050505020304" pitchFamily="18" charset="0"/>
              </a:rPr>
              <a:t>Розміри плям різноманітні і можуть досягати     180 000 км. На тлі яскравої фотосфери плями виглядають чорними, але їх істинний колір - червоний.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altLang="ru-RU" sz="2000" dirty="0" smtClean="0">
                <a:latin typeface="Century Schoolbook" panose="02040604050505020304" pitchFamily="18" charset="0"/>
              </a:rPr>
              <a:t>Сонячні плями - нестійкі утворення, їх форма і кількість постійно змінюється. Найчастіше плями виникають в екваторіальній зоні Сонця.</a:t>
            </a:r>
            <a:endParaRPr lang="uk-UA" altLang="ru-RU" sz="20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73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4885" y="142506"/>
            <a:ext cx="9725075" cy="145952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err="1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Сонячна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ru-RU" sz="4000" b="1" dirty="0" err="1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активність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 і </a:t>
            </a:r>
            <a:r>
              <a:rPr lang="ru-RU" sz="4000" b="1" dirty="0" err="1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її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ru-RU" sz="4000" b="1" dirty="0" err="1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вплив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 на Землю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1"/>
          <p:cNvSpPr>
            <a:spLocks noGrp="1" noChangeArrowheads="1"/>
          </p:cNvSpPr>
          <p:nvPr>
            <p:ph sz="half" idx="1"/>
          </p:nvPr>
        </p:nvSpPr>
        <p:spPr bwMode="auto">
          <a:xfrm>
            <a:off x="360485" y="1954579"/>
            <a:ext cx="5404337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altLang="ru-RU" sz="2000" b="1" dirty="0" smtClean="0">
                <a:latin typeface="Century Schoolbook" panose="02040604050505020304" pitchFamily="18" charset="0"/>
              </a:rPr>
              <a:t>Факели.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altLang="ru-RU" sz="2000" dirty="0" smtClean="0">
                <a:latin typeface="Century Schoolbook" panose="02040604050505020304" pitchFamily="18" charset="0"/>
              </a:rPr>
              <a:t>Поряд з плямами в фотосфері часто спостерігаються факели - світлі утворення, які мають складну волокнисту структуру.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altLang="ru-RU" sz="2000" dirty="0" smtClean="0">
                <a:latin typeface="Century Schoolbook" panose="02040604050505020304" pitchFamily="18" charset="0"/>
              </a:rPr>
              <a:t>Їх яскравість трохи переважає над яскравістю фотосфери, а температура лише на 200 - 300 К вище.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altLang="ru-RU" sz="2000" dirty="0" smtClean="0">
                <a:latin typeface="Century Schoolbook" panose="02040604050505020304" pitchFamily="18" charset="0"/>
              </a:rPr>
              <a:t>Факели є повсюдними супутниками плям. Оскільки в самій плямі потік енергії з надр Сонця менше, то ділянка поруч з плямою - факел - це місце, де її надходить більше.</a:t>
            </a:r>
            <a:endParaRPr lang="uk-UA" altLang="ru-RU" sz="20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83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687" y="70077"/>
            <a:ext cx="9598327" cy="145952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err="1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Сонячна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ru-RU" sz="4000" b="1" dirty="0" err="1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активність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 і </a:t>
            </a:r>
            <a:r>
              <a:rPr lang="ru-RU" sz="4000" b="1" dirty="0" err="1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її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ru-RU" sz="4000" b="1" dirty="0" err="1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вплив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 на Землю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70" y="1394310"/>
            <a:ext cx="4730261" cy="5295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1"/>
          <p:cNvSpPr>
            <a:spLocks noGrp="1" noChangeArrowheads="1"/>
          </p:cNvSpPr>
          <p:nvPr>
            <p:ph sz="half" idx="1"/>
          </p:nvPr>
        </p:nvSpPr>
        <p:spPr bwMode="auto">
          <a:xfrm>
            <a:off x="465992" y="1800691"/>
            <a:ext cx="5706208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altLang="ru-RU" sz="2000" b="1" dirty="0" smtClean="0">
                <a:latin typeface="Century Schoolbook" panose="02040604050505020304" pitchFamily="18" charset="0"/>
              </a:rPr>
              <a:t>Протуберанці.</a:t>
            </a:r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altLang="ru-RU" sz="2000" dirty="0" smtClean="0">
                <a:latin typeface="Century Schoolbook" panose="02040604050505020304" pitchFamily="18" charset="0"/>
              </a:rPr>
              <a:t>У внутрішніх шарах корони виникають величезні потоки плазми </a:t>
            </a:r>
            <a:r>
              <a:rPr lang="uk-UA" altLang="ru-RU" sz="2000" dirty="0" err="1" smtClean="0">
                <a:latin typeface="Century Schoolbook" panose="02040604050505020304" pitchFamily="18" charset="0"/>
              </a:rPr>
              <a:t>аркоподібної</a:t>
            </a:r>
            <a:r>
              <a:rPr lang="uk-UA" altLang="ru-RU" sz="2000" dirty="0" smtClean="0">
                <a:latin typeface="Century Schoolbook" panose="02040604050505020304" pitchFamily="18" charset="0"/>
              </a:rPr>
              <a:t> або </a:t>
            </a:r>
            <a:r>
              <a:rPr lang="uk-UA" altLang="ru-RU" sz="2000" dirty="0" err="1" smtClean="0">
                <a:latin typeface="Century Schoolbook" panose="02040604050505020304" pitchFamily="18" charset="0"/>
              </a:rPr>
              <a:t>фонтаноподібної</a:t>
            </a:r>
            <a:r>
              <a:rPr lang="uk-UA" altLang="ru-RU" sz="2000" dirty="0" smtClean="0">
                <a:latin typeface="Century Schoolbook" panose="02040604050505020304" pitchFamily="18" charset="0"/>
              </a:rPr>
              <a:t> форми - протуберанці.</a:t>
            </a:r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altLang="ru-RU" sz="2000" dirty="0" smtClean="0">
                <a:latin typeface="Century Schoolbook" panose="02040604050505020304" pitchFamily="18" charset="0"/>
              </a:rPr>
              <a:t>Протуберанці - це утворення, в яких речовина піднімається над сонячною поверхнею і утримується над нею завдяки магнітному полю.</a:t>
            </a:r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altLang="ru-RU" sz="2000" dirty="0" smtClean="0">
                <a:latin typeface="Century Schoolbook" panose="02040604050505020304" pitchFamily="18" charset="0"/>
              </a:rPr>
              <a:t>Температура речовини протуберанця в сотні разів менше температури навколишньої плазми, а щільність в стільки ж разів більше. Форма, розміри і розвиток протуберанців визначається магнітним полем.</a:t>
            </a:r>
            <a:endParaRPr lang="uk-UA" altLang="ru-RU" sz="20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66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4843" y="106291"/>
            <a:ext cx="9245242" cy="145952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err="1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Сонячна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ru-RU" sz="4000" b="1" dirty="0" err="1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активність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 і </a:t>
            </a:r>
            <a:r>
              <a:rPr lang="ru-RU" sz="4000" b="1" dirty="0" err="1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її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ru-RU" sz="4000" b="1" dirty="0" err="1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вплив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 на Землю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837" y="1730259"/>
            <a:ext cx="5909325" cy="4633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1"/>
          <p:cNvSpPr>
            <a:spLocks noGrp="1" noChangeArrowheads="1"/>
          </p:cNvSpPr>
          <p:nvPr>
            <p:ph sz="half" idx="1"/>
          </p:nvPr>
        </p:nvSpPr>
        <p:spPr bwMode="auto">
          <a:xfrm>
            <a:off x="360484" y="2308094"/>
            <a:ext cx="5521569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altLang="ru-RU" sz="2000" b="1" dirty="0" smtClean="0">
                <a:latin typeface="Century Schoolbook" panose="02040604050505020304" pitchFamily="18" charset="0"/>
              </a:rPr>
              <a:t>Сонячні спалахи - </a:t>
            </a:r>
            <a:r>
              <a:rPr lang="uk-UA" altLang="ru-RU" sz="2000" dirty="0" smtClean="0">
                <a:latin typeface="Century Schoolbook" panose="02040604050505020304" pitchFamily="18" charset="0"/>
              </a:rPr>
              <a:t>різкі збільшення яскравості незначних ділянок хромосфери над групами сонячних плям.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altLang="ru-RU" sz="2000" dirty="0" smtClean="0">
                <a:latin typeface="Century Schoolbook" panose="02040604050505020304" pitchFamily="18" charset="0"/>
              </a:rPr>
              <a:t>Тривалість спалахів від декількох хвилин до 7 годин.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altLang="ru-RU" sz="2000" dirty="0" smtClean="0">
                <a:latin typeface="Century Schoolbook" panose="02040604050505020304" pitchFamily="18" charset="0"/>
              </a:rPr>
              <a:t>Спалахи - це раптове виділення енергії, накопиченої в магнітному полі активної зони. При цьому виділяється до 10</a:t>
            </a:r>
            <a:r>
              <a:rPr lang="uk-UA" altLang="ru-RU" sz="2000" baseline="30000" dirty="0" smtClean="0">
                <a:latin typeface="Century Schoolbook" panose="02040604050505020304" pitchFamily="18" charset="0"/>
              </a:rPr>
              <a:t>25</a:t>
            </a:r>
            <a:r>
              <a:rPr lang="uk-UA" altLang="ru-RU" sz="2000" dirty="0" smtClean="0">
                <a:latin typeface="Century Schoolbook" panose="02040604050505020304" pitchFamily="18" charset="0"/>
              </a:rPr>
              <a:t> </a:t>
            </a:r>
            <a:r>
              <a:rPr lang="uk-UA" altLang="ru-RU" sz="2000" dirty="0" err="1" smtClean="0">
                <a:latin typeface="Century Schoolbook" panose="02040604050505020304" pitchFamily="18" charset="0"/>
              </a:rPr>
              <a:t>Дж</a:t>
            </a:r>
            <a:r>
              <a:rPr lang="uk-UA" altLang="ru-RU" sz="2000" dirty="0" smtClean="0">
                <a:latin typeface="Century Schoolbook" panose="02040604050505020304" pitchFamily="18" charset="0"/>
              </a:rPr>
              <a:t> енергії і в міжпланетний простір зі швидкістю до 30000 км/с викидаються мільярди тон речовини. </a:t>
            </a:r>
            <a:endParaRPr lang="uk-UA" altLang="ru-RU" sz="20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89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</a:t>
            </a:r>
            <a:r>
              <a:rPr lang="uk-UA" dirty="0" smtClean="0"/>
              <a:t>авдання</a:t>
            </a:r>
            <a:endParaRPr lang="uk-UA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Опрацюйте параграф 20 та 21</a:t>
            </a:r>
          </a:p>
          <a:p>
            <a:r>
              <a:rPr lang="uk-UA" dirty="0" smtClean="0"/>
              <a:t>Доповніть вивчене по презентації матеріалом підручника</a:t>
            </a:r>
          </a:p>
          <a:p>
            <a:r>
              <a:rPr lang="uk-UA" dirty="0" smtClean="0"/>
              <a:t>Знайдіть цікаві факти про вплив магнітних бур </a:t>
            </a:r>
            <a:r>
              <a:rPr lang="uk-UA" smtClean="0"/>
              <a:t>на </a:t>
            </a:r>
            <a:r>
              <a:rPr lang="uk-UA" smtClean="0"/>
              <a:t>самопочуття </a:t>
            </a:r>
            <a:r>
              <a:rPr lang="uk-UA" dirty="0" smtClean="0"/>
              <a:t>і </a:t>
            </a:r>
            <a:r>
              <a:rPr lang="uk-UA" dirty="0" err="1" smtClean="0"/>
              <a:t>здоров</a:t>
            </a:r>
            <a:r>
              <a:rPr lang="en-US" dirty="0" smtClean="0"/>
              <a:t>’</a:t>
            </a:r>
            <a:r>
              <a:rPr lang="uk-UA" dirty="0" smtClean="0"/>
              <a:t>я людини</a:t>
            </a:r>
          </a:p>
          <a:p>
            <a:r>
              <a:rPr lang="uk-UA" dirty="0" smtClean="0"/>
              <a:t>Прочитайте рубрику «Чи знаєте ви , що…» на сторінці 106 вашого підручника астрономії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3630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123092"/>
            <a:ext cx="10515600" cy="10550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err="1" smtClean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Згадаємо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ru-RU" sz="4000" b="1" dirty="0" err="1" smtClean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основні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 </a:t>
            </a:r>
            <a:r>
              <a:rPr lang="ru-RU" sz="4000" b="1" dirty="0" err="1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відомості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 про </a:t>
            </a:r>
            <a:r>
              <a:rPr lang="ru-RU" sz="4000" b="1" dirty="0" err="1" smtClean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Сонце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8" r="4714" b="7377"/>
          <a:stretch/>
        </p:blipFill>
        <p:spPr>
          <a:xfrm>
            <a:off x="8437365" y="1178170"/>
            <a:ext cx="3354833" cy="2849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1"/>
          <p:cNvSpPr>
            <a:spLocks noGrp="1" noChangeArrowheads="1"/>
          </p:cNvSpPr>
          <p:nvPr>
            <p:ph sz="half" idx="1"/>
          </p:nvPr>
        </p:nvSpPr>
        <p:spPr bwMode="auto">
          <a:xfrm>
            <a:off x="143435" y="1585247"/>
            <a:ext cx="7696866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ru-RU" sz="2200" b="1" dirty="0" smtClean="0">
                <a:latin typeface="Century Schoolbook" panose="02040604050505020304" pitchFamily="18" charset="0"/>
                <a:ea typeface="+mj-ea"/>
                <a:cs typeface="+mj-cs"/>
              </a:rPr>
              <a:t>Радіус </a:t>
            </a:r>
            <a:r>
              <a:rPr lang="uk-UA" altLang="ru-RU" sz="2200" dirty="0" smtClean="0">
                <a:latin typeface="Century Schoolbook" panose="02040604050505020304" pitchFamily="18" charset="0"/>
                <a:ea typeface="+mj-ea"/>
                <a:cs typeface="+mj-cs"/>
              </a:rPr>
              <a:t>R=700000 км.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ru-RU" sz="2200" b="1" dirty="0" smtClean="0">
                <a:latin typeface="Century Schoolbook" panose="02040604050505020304" pitchFamily="18" charset="0"/>
                <a:ea typeface="+mj-ea"/>
                <a:cs typeface="+mj-cs"/>
              </a:rPr>
              <a:t>Маса </a:t>
            </a:r>
            <a:r>
              <a:rPr lang="uk-UA" altLang="ru-RU" sz="2200" dirty="0" smtClean="0">
                <a:latin typeface="Century Schoolbook" panose="02040604050505020304" pitchFamily="18" charset="0"/>
                <a:ea typeface="+mj-ea"/>
                <a:cs typeface="+mj-cs"/>
              </a:rPr>
              <a:t>М=1,989 10</a:t>
            </a:r>
            <a:r>
              <a:rPr lang="uk-UA" altLang="ru-RU" sz="2200" baseline="30000" dirty="0" smtClean="0">
                <a:latin typeface="Century Schoolbook" panose="02040604050505020304" pitchFamily="18" charset="0"/>
                <a:ea typeface="+mj-ea"/>
                <a:cs typeface="+mj-cs"/>
              </a:rPr>
              <a:t>30</a:t>
            </a:r>
            <a:r>
              <a:rPr lang="uk-UA" altLang="ru-RU" sz="2200" dirty="0" smtClean="0">
                <a:latin typeface="Century Schoolbook" panose="02040604050505020304" pitchFamily="18" charset="0"/>
                <a:ea typeface="+mj-ea"/>
                <a:cs typeface="+mj-cs"/>
              </a:rPr>
              <a:t> кг.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ru-RU" sz="2200" b="1" dirty="0" smtClean="0">
                <a:latin typeface="Century Schoolbook" panose="02040604050505020304" pitchFamily="18" charset="0"/>
                <a:ea typeface="+mj-ea"/>
                <a:cs typeface="+mj-cs"/>
              </a:rPr>
              <a:t>Середня густина</a:t>
            </a:r>
            <a:r>
              <a:rPr lang="uk-UA" altLang="ru-RU" sz="2200" dirty="0" smtClean="0">
                <a:latin typeface="Century Schoolbook" panose="02040604050505020304" pitchFamily="18" charset="0"/>
                <a:ea typeface="+mj-ea"/>
                <a:cs typeface="+mj-cs"/>
              </a:rPr>
              <a:t> ρ=1,4 г/см</a:t>
            </a:r>
            <a:r>
              <a:rPr lang="uk-UA" altLang="ru-RU" sz="2200" baseline="30000" dirty="0" smtClean="0">
                <a:latin typeface="Century Schoolbook" panose="02040604050505020304" pitchFamily="18" charset="0"/>
                <a:ea typeface="+mj-ea"/>
                <a:cs typeface="+mj-cs"/>
              </a:rPr>
              <a:t>3</a:t>
            </a:r>
            <a:r>
              <a:rPr lang="uk-UA" altLang="ru-RU" sz="2200" dirty="0" smtClean="0">
                <a:latin typeface="Century Schoolbook" panose="02040604050505020304" pitchFamily="18" charset="0"/>
                <a:ea typeface="+mj-ea"/>
                <a:cs typeface="+mj-cs"/>
              </a:rPr>
              <a:t> (в центрі-152 т/м</a:t>
            </a:r>
            <a:r>
              <a:rPr lang="uk-UA" altLang="ru-RU" sz="2200" baseline="30000" dirty="0" smtClean="0">
                <a:latin typeface="Century Schoolbook" panose="02040604050505020304" pitchFamily="18" charset="0"/>
                <a:ea typeface="+mj-ea"/>
                <a:cs typeface="+mj-cs"/>
              </a:rPr>
              <a:t>3</a:t>
            </a:r>
            <a:r>
              <a:rPr lang="uk-UA" altLang="ru-RU" sz="2200" dirty="0" smtClean="0">
                <a:latin typeface="Century Schoolbook" panose="02040604050505020304" pitchFamily="18" charset="0"/>
                <a:ea typeface="+mj-ea"/>
                <a:cs typeface="+mj-cs"/>
              </a:rPr>
              <a:t>).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altLang="ru-RU" sz="2200" b="1" dirty="0" smtClean="0">
                <a:latin typeface="Century Schoolbook" panose="02040604050505020304" pitchFamily="18" charset="0"/>
                <a:ea typeface="+mj-ea"/>
                <a:cs typeface="+mj-cs"/>
              </a:rPr>
              <a:t>Сонце </a:t>
            </a:r>
            <a:r>
              <a:rPr lang="uk-UA" altLang="ru-RU" sz="2200" dirty="0" smtClean="0">
                <a:latin typeface="Century Schoolbook" panose="02040604050505020304" pitchFamily="18" charset="0"/>
                <a:ea typeface="+mj-ea"/>
                <a:cs typeface="+mj-cs"/>
              </a:rPr>
              <a:t>випромінює енергію у всьому діапазоні довжин електромагнітних хвиль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altLang="ru-RU" sz="2200" b="1" dirty="0" smtClean="0">
                <a:latin typeface="Century Schoolbook" panose="02040604050505020304" pitchFamily="18" charset="0"/>
                <a:ea typeface="+mj-ea"/>
                <a:cs typeface="+mj-cs"/>
              </a:rPr>
              <a:t>Світність </a:t>
            </a:r>
            <a:r>
              <a:rPr lang="uk-UA" altLang="ru-RU" sz="2200" dirty="0" smtClean="0">
                <a:latin typeface="Century Schoolbook" panose="02040604050505020304" pitchFamily="18" charset="0"/>
                <a:ea typeface="+mj-ea"/>
                <a:cs typeface="+mj-cs"/>
              </a:rPr>
              <a:t>(потужність випромінювання) L=3,85 10</a:t>
            </a:r>
            <a:r>
              <a:rPr lang="uk-UA" altLang="ru-RU" sz="2200" baseline="30000" dirty="0" smtClean="0">
                <a:latin typeface="Century Schoolbook" panose="02040604050505020304" pitchFamily="18" charset="0"/>
                <a:ea typeface="+mj-ea"/>
                <a:cs typeface="+mj-cs"/>
              </a:rPr>
              <a:t>26</a:t>
            </a:r>
            <a:r>
              <a:rPr lang="uk-UA" altLang="ru-RU" sz="2200" dirty="0" smtClean="0">
                <a:latin typeface="Century Schoolbook" panose="02040604050505020304" pitchFamily="18" charset="0"/>
                <a:ea typeface="+mj-ea"/>
                <a:cs typeface="+mj-cs"/>
              </a:rPr>
              <a:t>Вт.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ru-RU" sz="2200" b="1" dirty="0" smtClean="0">
                <a:latin typeface="Century Schoolbook" panose="02040604050505020304" pitchFamily="18" charset="0"/>
                <a:ea typeface="+mj-ea"/>
                <a:cs typeface="+mj-cs"/>
              </a:rPr>
              <a:t>Температура </a:t>
            </a:r>
            <a:r>
              <a:rPr lang="uk-UA" altLang="ru-RU" sz="2200" dirty="0" smtClean="0">
                <a:latin typeface="Century Schoolbook" panose="02040604050505020304" pitchFamily="18" charset="0"/>
                <a:ea typeface="+mj-ea"/>
                <a:cs typeface="+mj-cs"/>
              </a:rPr>
              <a:t>в середньому 6 000 К.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altLang="ru-RU" sz="2200" b="1" dirty="0" smtClean="0">
                <a:latin typeface="Century Schoolbook" panose="02040604050505020304" pitchFamily="18" charset="0"/>
                <a:ea typeface="+mj-ea"/>
                <a:cs typeface="+mj-cs"/>
              </a:rPr>
              <a:t>Хімічний склад </a:t>
            </a:r>
            <a:r>
              <a:rPr lang="uk-UA" altLang="ru-RU" sz="2200" dirty="0" smtClean="0">
                <a:latin typeface="Century Schoolbook" panose="02040604050505020304" pitchFamily="18" charset="0"/>
                <a:ea typeface="+mj-ea"/>
                <a:cs typeface="+mj-cs"/>
              </a:rPr>
              <a:t>70% маси водень, 28% - гелій, інших елементів не більше 2%.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altLang="ru-RU" sz="2200" b="1" dirty="0" smtClean="0">
                <a:latin typeface="Century Schoolbook" panose="02040604050505020304" pitchFamily="18" charset="0"/>
                <a:ea typeface="+mj-ea"/>
                <a:cs typeface="+mj-cs"/>
              </a:rPr>
              <a:t>Обертання. </a:t>
            </a:r>
            <a:r>
              <a:rPr lang="uk-UA" altLang="ru-RU" sz="2200" dirty="0" smtClean="0">
                <a:latin typeface="Century Schoolbook" panose="02040604050505020304" pitchFamily="18" charset="0"/>
                <a:ea typeface="+mj-ea"/>
                <a:cs typeface="+mj-cs"/>
              </a:rPr>
              <a:t>Сонце обертається навколо своєї осі в тому ж напрямку, що і планети навколо нього.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altLang="ru-RU" sz="2200" dirty="0" smtClean="0">
                <a:latin typeface="Century Schoolbook" panose="02040604050505020304" pitchFamily="18" charset="0"/>
                <a:ea typeface="+mj-ea"/>
                <a:cs typeface="+mj-cs"/>
              </a:rPr>
              <a:t>Кутова швидкість його обертання зменшується з віддаленням від екватора. Період обертання Сонця на екваторі - 25 діб, а біля полюсів - 30 діб.</a:t>
            </a:r>
            <a:endParaRPr lang="uk-UA" altLang="ru-RU" sz="2200" dirty="0">
              <a:latin typeface="Century Schoolbook" panose="020406040505050203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950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Будова </a:t>
            </a:r>
            <a:r>
              <a:rPr lang="ru-RU" sz="4000" b="1" dirty="0" err="1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Сонця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8600" y="1825625"/>
            <a:ext cx="5791200" cy="472464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Century Schoolbook" panose="02040604050505020304" pitchFamily="18" charset="0"/>
                <a:ea typeface="+mj-ea"/>
                <a:cs typeface="+mj-cs"/>
              </a:rPr>
              <a:t>    </a:t>
            </a:r>
            <a:r>
              <a:rPr lang="uk-UA" sz="2200" dirty="0" smtClean="0">
                <a:latin typeface="Century Schoolbook" panose="02040604050505020304" pitchFamily="18" charset="0"/>
                <a:ea typeface="+mj-ea"/>
                <a:cs typeface="+mj-cs"/>
              </a:rPr>
              <a:t>У внутрішній структурі Сонця умовно виділяють: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uk-UA" sz="2200" dirty="0" smtClean="0">
                <a:latin typeface="Century Schoolbook" panose="02040604050505020304" pitchFamily="18" charset="0"/>
                <a:ea typeface="+mj-ea"/>
                <a:cs typeface="+mj-cs"/>
              </a:rPr>
              <a:t>ядро;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uk-UA" sz="2200" dirty="0" smtClean="0">
                <a:latin typeface="Century Schoolbook" panose="02040604050505020304" pitchFamily="18" charset="0"/>
                <a:ea typeface="+mj-ea"/>
                <a:cs typeface="+mj-cs"/>
              </a:rPr>
              <a:t>зону променистої рівноваги;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uk-UA" sz="2200" dirty="0" err="1" smtClean="0">
                <a:latin typeface="Century Schoolbook" panose="02040604050505020304" pitchFamily="18" charset="0"/>
                <a:ea typeface="+mj-ea"/>
                <a:cs typeface="+mj-cs"/>
              </a:rPr>
              <a:t>конвективну</a:t>
            </a:r>
            <a:r>
              <a:rPr lang="uk-UA" sz="2200" dirty="0" smtClean="0">
                <a:latin typeface="Century Schoolbook" panose="02040604050505020304" pitchFamily="18" charset="0"/>
                <a:ea typeface="+mj-ea"/>
                <a:cs typeface="+mj-cs"/>
              </a:rPr>
              <a:t> зону;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uk-UA" sz="2200" dirty="0" smtClean="0">
                <a:latin typeface="Century Schoolbook" panose="02040604050505020304" pitchFamily="18" charset="0"/>
                <a:ea typeface="+mj-ea"/>
                <a:cs typeface="+mj-cs"/>
              </a:rPr>
              <a:t>атмосферу, що складається з фотосфери, хромосфери і корони.</a:t>
            </a:r>
            <a:endParaRPr lang="uk-UA" sz="2200" dirty="0">
              <a:latin typeface="Century Schoolbook" panose="02040604050505020304" pitchFamily="18" charset="0"/>
              <a:ea typeface="+mj-ea"/>
              <a:cs typeface="+mj-cs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0" y="1825625"/>
            <a:ext cx="6207370" cy="4888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598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4079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Будова </a:t>
            </a:r>
            <a:r>
              <a:rPr lang="ru-RU" sz="4000" b="1" dirty="0" err="1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Сонця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8263" y="1352297"/>
            <a:ext cx="5618842" cy="5285895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uk-UA" sz="4200" b="1" dirty="0" smtClean="0">
                <a:latin typeface="Century Schoolbook" panose="02040604050505020304" pitchFamily="18" charset="0"/>
                <a:ea typeface="+mj-ea"/>
                <a:cs typeface="+mj-cs"/>
              </a:rPr>
              <a:t>Ядро - </a:t>
            </a:r>
            <a:r>
              <a:rPr lang="uk-UA" sz="4200" dirty="0" smtClean="0">
                <a:latin typeface="Century Schoolbook" panose="02040604050505020304" pitchFamily="18" charset="0"/>
                <a:ea typeface="+mj-ea"/>
                <a:cs typeface="+mj-cs"/>
              </a:rPr>
              <a:t>центральна область Сонця (R = 0,33Rc), в якій через надвисокий тиск і температуру 15 </a:t>
            </a:r>
            <a:r>
              <a:rPr lang="uk-UA" sz="4200" dirty="0" err="1" smtClean="0">
                <a:latin typeface="Century Schoolbook" panose="02040604050505020304" pitchFamily="18" charset="0"/>
                <a:ea typeface="+mj-ea"/>
                <a:cs typeface="+mj-cs"/>
              </a:rPr>
              <a:t>млнК</a:t>
            </a:r>
            <a:r>
              <a:rPr lang="uk-UA" sz="4200" dirty="0" smtClean="0">
                <a:latin typeface="Century Schoolbook" panose="02040604050505020304" pitchFamily="18" charset="0"/>
                <a:ea typeface="+mj-ea"/>
                <a:cs typeface="+mj-cs"/>
              </a:rPr>
              <a:t> відбуваються термоядерні реакції.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uk-UA" sz="4200" dirty="0" smtClean="0">
                <a:latin typeface="Century Schoolbook" panose="02040604050505020304" pitchFamily="18" charset="0"/>
                <a:ea typeface="+mj-ea"/>
                <a:cs typeface="+mj-cs"/>
              </a:rPr>
              <a:t>Ядро - зона, де зосереджена половина сонячної маси і виділяється практично вся енергія, яка змушує його світитися.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uk-UA" sz="4200" dirty="0" smtClean="0">
                <a:latin typeface="Century Schoolbook" panose="02040604050505020304" pitchFamily="18" charset="0"/>
                <a:ea typeface="+mj-ea"/>
                <a:cs typeface="+mj-cs"/>
              </a:rPr>
              <a:t>З віддаленням від центру Сонця температура поступово зменшується і, нарешті, стає недостатньою для протікання термоядерних реакцій. Так визначають межі ядра.</a:t>
            </a:r>
            <a:endParaRPr lang="uk-UA" dirty="0" smtClean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105" y="1229204"/>
            <a:ext cx="6003122" cy="2432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106" y="3662109"/>
            <a:ext cx="6003122" cy="3072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800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Будова </a:t>
            </a:r>
            <a:r>
              <a:rPr lang="ru-RU" sz="4000" b="1" dirty="0" err="1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Сонця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9615" y="1380392"/>
            <a:ext cx="7447085" cy="4796571"/>
          </a:xfrm>
        </p:spPr>
        <p:txBody>
          <a:bodyPr>
            <a:noAutofit/>
          </a:bodyPr>
          <a:lstStyle/>
          <a:p>
            <a:pPr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latin typeface="Century Schoolbook" panose="02040604050505020304" pitchFamily="18" charset="0"/>
                <a:ea typeface="+mj-ea"/>
                <a:cs typeface="+mj-cs"/>
              </a:rPr>
              <a:t>Енергія, яка виділяється в сонячному ядрі, переноситься назовні двома способами: </a:t>
            </a:r>
            <a:r>
              <a:rPr lang="uk-UA" sz="2000" b="1" dirty="0" smtClean="0">
                <a:latin typeface="Century Schoolbook" panose="02040604050505020304" pitchFamily="18" charset="0"/>
                <a:ea typeface="+mj-ea"/>
                <a:cs typeface="+mj-cs"/>
              </a:rPr>
              <a:t>променевим і </a:t>
            </a:r>
            <a:r>
              <a:rPr lang="uk-UA" sz="2000" b="1" dirty="0" err="1" smtClean="0">
                <a:latin typeface="Century Schoolbook" panose="02040604050505020304" pitchFamily="18" charset="0"/>
                <a:ea typeface="+mj-ea"/>
                <a:cs typeface="+mj-cs"/>
              </a:rPr>
              <a:t>конвективним</a:t>
            </a:r>
            <a:r>
              <a:rPr lang="uk-UA" sz="2000" dirty="0" smtClean="0">
                <a:latin typeface="Century Schoolbook" panose="02040604050505020304" pitchFamily="18" charset="0"/>
                <a:ea typeface="+mj-ea"/>
                <a:cs typeface="+mj-cs"/>
              </a:rPr>
              <a:t>.</a:t>
            </a:r>
          </a:p>
          <a:p>
            <a:pPr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latin typeface="Century Schoolbook" panose="02040604050505020304" pitchFamily="18" charset="0"/>
                <a:ea typeface="+mj-ea"/>
                <a:cs typeface="+mj-cs"/>
              </a:rPr>
              <a:t>Зона, в якій енергія переноситься шляхом поглинання випромінювання і подальшого його </a:t>
            </a:r>
            <a:r>
              <a:rPr lang="uk-UA" sz="2000" dirty="0" err="1" smtClean="0">
                <a:latin typeface="Century Schoolbook" panose="02040604050505020304" pitchFamily="18" charset="0"/>
                <a:ea typeface="+mj-ea"/>
                <a:cs typeface="+mj-cs"/>
              </a:rPr>
              <a:t>перевипромінювання</a:t>
            </a:r>
            <a:r>
              <a:rPr lang="uk-UA" sz="2000" dirty="0" smtClean="0">
                <a:latin typeface="Century Schoolbook" panose="02040604050505020304" pitchFamily="18" charset="0"/>
                <a:ea typeface="+mj-ea"/>
                <a:cs typeface="+mj-cs"/>
              </a:rPr>
              <a:t>, називається </a:t>
            </a:r>
            <a:r>
              <a:rPr lang="uk-UA" sz="2000" b="1" dirty="0" smtClean="0">
                <a:latin typeface="Century Schoolbook" panose="02040604050505020304" pitchFamily="18" charset="0"/>
                <a:ea typeface="+mj-ea"/>
                <a:cs typeface="+mj-cs"/>
              </a:rPr>
              <a:t>зоною променистої рівноваги.</a:t>
            </a:r>
          </a:p>
          <a:p>
            <a:pPr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latin typeface="Century Schoolbook" panose="02040604050505020304" pitchFamily="18" charset="0"/>
                <a:ea typeface="+mj-ea"/>
                <a:cs typeface="+mj-cs"/>
              </a:rPr>
              <a:t>Вище цього рівня знаходиться </a:t>
            </a:r>
            <a:r>
              <a:rPr lang="uk-UA" sz="2000" b="1" dirty="0" err="1" smtClean="0">
                <a:latin typeface="Century Schoolbook" panose="02040604050505020304" pitchFamily="18" charset="0"/>
                <a:ea typeface="+mj-ea"/>
                <a:cs typeface="+mj-cs"/>
              </a:rPr>
              <a:t>конвективна</a:t>
            </a:r>
            <a:r>
              <a:rPr lang="uk-UA" sz="2000" b="1" dirty="0" smtClean="0">
                <a:latin typeface="Century Schoolbook" panose="02040604050505020304" pitchFamily="18" charset="0"/>
                <a:ea typeface="+mj-ea"/>
                <a:cs typeface="+mj-cs"/>
              </a:rPr>
              <a:t> зона</a:t>
            </a:r>
            <a:r>
              <a:rPr lang="uk-UA" sz="2000" dirty="0" smtClean="0">
                <a:latin typeface="Century Schoolbook" panose="02040604050505020304" pitchFamily="18" charset="0"/>
                <a:ea typeface="+mj-ea"/>
                <a:cs typeface="+mj-cs"/>
              </a:rPr>
              <a:t>. Енергія з глибини вгору переноситься в основному за допомогою конвекції, хоча променеве перенесення теж має місце.</a:t>
            </a:r>
          </a:p>
          <a:p>
            <a:pPr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latin typeface="Century Schoolbook" panose="02040604050505020304" pitchFamily="18" charset="0"/>
                <a:ea typeface="+mj-ea"/>
                <a:cs typeface="+mj-cs"/>
              </a:rPr>
              <a:t>Процес передачі енергії від центральних областей до фотосфери дуже повільний і триває мільйони років.</a:t>
            </a:r>
            <a:endParaRPr lang="uk-UA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608" y="1538654"/>
            <a:ext cx="4542692" cy="4202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971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130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Атмосфера </a:t>
            </a:r>
            <a:r>
              <a:rPr lang="ru-RU" sz="4000" b="1" dirty="0" err="1" smtClean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Сонця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414" y="1825625"/>
            <a:ext cx="5131171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1"/>
          <p:cNvSpPr>
            <a:spLocks noGrp="1" noChangeArrowheads="1"/>
          </p:cNvSpPr>
          <p:nvPr>
            <p:ph sz="half" idx="1"/>
          </p:nvPr>
        </p:nvSpPr>
        <p:spPr bwMode="auto">
          <a:xfrm>
            <a:off x="237393" y="2105805"/>
            <a:ext cx="5791200" cy="334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altLang="ru-RU" sz="2400" dirty="0" smtClean="0">
                <a:latin typeface="Century Schoolbook" panose="02040604050505020304" pitchFamily="18" charset="0"/>
                <a:ea typeface="+mj-ea"/>
                <a:cs typeface="+mj-cs"/>
              </a:rPr>
              <a:t>Зовнішній шар Сонця називається атмосферою і умовно поділяється на три концентричні оболонки: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altLang="ru-RU" sz="2400" dirty="0" smtClean="0">
                <a:latin typeface="Century Schoolbook" panose="02040604050505020304" pitchFamily="18" charset="0"/>
                <a:ea typeface="+mj-ea"/>
                <a:cs typeface="+mj-cs"/>
              </a:rPr>
              <a:t>фотосферу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altLang="ru-RU" sz="2400" dirty="0" smtClean="0">
                <a:latin typeface="Century Schoolbook" panose="02040604050505020304" pitchFamily="18" charset="0"/>
                <a:ea typeface="+mj-ea"/>
                <a:cs typeface="+mj-cs"/>
              </a:rPr>
              <a:t>хромосферу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altLang="ru-RU" sz="2400" dirty="0" smtClean="0">
                <a:latin typeface="Century Schoolbook" panose="02040604050505020304" pitchFamily="18" charset="0"/>
                <a:ea typeface="+mj-ea"/>
                <a:cs typeface="+mj-cs"/>
              </a:rPr>
              <a:t>корону.</a:t>
            </a:r>
            <a:endParaRPr lang="uk-UA" altLang="ru-RU" sz="2000" dirty="0">
              <a:latin typeface="Century Schoolbook" panose="020406040505050203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46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Атмосфера </a:t>
            </a:r>
            <a:r>
              <a:rPr lang="ru-RU" sz="4000" b="1" dirty="0" err="1" smtClean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Сонця</a:t>
            </a:r>
            <a:endParaRPr lang="ru-RU" sz="4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1825625"/>
            <a:ext cx="5181600" cy="4275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90500" y="1825625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b="1" dirty="0" smtClean="0">
                <a:latin typeface="Century Schoolbook" panose="02040604050505020304" pitchFamily="18" charset="0"/>
              </a:rPr>
              <a:t>Фотосфера </a:t>
            </a:r>
            <a:r>
              <a:rPr lang="uk-UA" altLang="ru-RU" dirty="0" smtClean="0">
                <a:latin typeface="Century Schoolbook" panose="02040604050505020304" pitchFamily="18" charset="0"/>
              </a:rPr>
              <a:t>(«сфера світла») - найнижчий і найщільніший шар атмосфери</a:t>
            </a:r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altLang="ru-RU" dirty="0" smtClean="0">
                <a:latin typeface="Century Schoolbook" panose="02040604050505020304" pitchFamily="18" charset="0"/>
              </a:rPr>
              <a:t>товщина 300 км</a:t>
            </a:r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altLang="ru-RU" dirty="0" smtClean="0">
                <a:latin typeface="Century Schoolbook" panose="02040604050505020304" pitchFamily="18" charset="0"/>
              </a:rPr>
              <a:t>температура в середньому 6000 К</a:t>
            </a:r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uk-UA" altLang="ru-RU" dirty="0" smtClean="0">
                <a:latin typeface="Century Schoolbook" panose="02040604050505020304" pitchFamily="18" charset="0"/>
              </a:rPr>
              <a:t>має зернисту структуру, яку називають грануляцією (від лат. зернятко). Одночасно в фотосфері близько 3 млн. гранул. Середній діаметр 700 км і існує вона до 10 хв.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dirty="0" smtClean="0">
                <a:latin typeface="Century Schoolbook" panose="02040604050505020304" pitchFamily="18" charset="0"/>
              </a:rPr>
              <a:t>Картина грануляції схожа на кипіння окропу. </a:t>
            </a:r>
            <a:r>
              <a:rPr lang="uk-UA" altLang="ru-RU" dirty="0" err="1" smtClean="0">
                <a:latin typeface="Century Schoolbook" panose="02040604050505020304" pitchFamily="18" charset="0"/>
              </a:rPr>
              <a:t>Конвективні</a:t>
            </a:r>
            <a:r>
              <a:rPr lang="uk-UA" altLang="ru-RU" dirty="0" smtClean="0">
                <a:latin typeface="Century Schoolbook" panose="02040604050505020304" pitchFamily="18" charset="0"/>
              </a:rPr>
              <a:t> потоки зі швидкістю 1 км/с піднімають з надр фотосфери гарячу плазму, і місця, де вона виходить на поверхню, світліші. Темні проміжки - місця, де опускається вниз охолоджена плазма.</a:t>
            </a:r>
            <a:endParaRPr lang="uk-UA" altLang="ru-RU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90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Атмосфера </a:t>
            </a:r>
            <a:r>
              <a:rPr lang="ru-RU" sz="4000" b="1" dirty="0" err="1" smtClean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Сонця</a:t>
            </a:r>
            <a:endParaRPr lang="ru-RU" sz="4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6" t="7130" r="6605" b="15838"/>
          <a:stretch/>
        </p:blipFill>
        <p:spPr>
          <a:xfrm>
            <a:off x="6831622" y="1690688"/>
            <a:ext cx="4642339" cy="4695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1"/>
          <p:cNvSpPr>
            <a:spLocks noGrp="1" noChangeArrowheads="1"/>
          </p:cNvSpPr>
          <p:nvPr>
            <p:ph sz="half" idx="1"/>
          </p:nvPr>
        </p:nvSpPr>
        <p:spPr bwMode="auto">
          <a:xfrm>
            <a:off x="272561" y="1910870"/>
            <a:ext cx="6268915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altLang="ru-RU" sz="2000" dirty="0" smtClean="0">
                <a:latin typeface="Century Schoolbook" panose="02040604050505020304" pitchFamily="18" charset="0"/>
              </a:rPr>
              <a:t>Шар атмосфери, розташований над фотосферою, називається </a:t>
            </a:r>
            <a:r>
              <a:rPr lang="uk-UA" altLang="ru-RU" sz="2000" b="1" dirty="0" smtClean="0">
                <a:latin typeface="Century Schoolbook" panose="02040604050505020304" pitchFamily="18" charset="0"/>
              </a:rPr>
              <a:t>хромосферою</a:t>
            </a:r>
            <a:r>
              <a:rPr lang="uk-UA" altLang="ru-RU" sz="2000" dirty="0" smtClean="0">
                <a:latin typeface="Century Schoolbook" panose="02040604050505020304" pitchFamily="18" charset="0"/>
              </a:rPr>
              <a:t> («колір»).</a:t>
            </a:r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altLang="ru-RU" sz="2000" dirty="0" smtClean="0">
                <a:latin typeface="Century Schoolbook" panose="02040604050505020304" pitchFamily="18" charset="0"/>
              </a:rPr>
              <a:t>товщина понад 12000 км</a:t>
            </a:r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altLang="ru-RU" sz="2000" dirty="0" smtClean="0">
                <a:latin typeface="Century Schoolbook" panose="02040604050505020304" pitchFamily="18" charset="0"/>
              </a:rPr>
              <a:t>температура зростає від 4500 К до 100000 К. Під час повних затемнень Сонця хромосферу видно у вигляді тонкого рожево - червоного кільця, яке оточує диск Місяця.</a:t>
            </a:r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altLang="ru-RU" sz="2000" dirty="0" smtClean="0">
                <a:latin typeface="Century Schoolbook" panose="02040604050505020304" pitchFamily="18" charset="0"/>
              </a:rPr>
              <a:t>пронизана величезною кількістю спікул (від лат. вістрі, кінчик) - тонких колоноподібних утворень з відносно холодної речовини, оточених значно більш гарячою плазмою.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altLang="ru-RU" sz="2000" dirty="0" smtClean="0">
                <a:latin typeface="Century Schoolbook" panose="02040604050505020304" pitchFamily="18" charset="0"/>
              </a:rPr>
              <a:t>Одночасно може бути близько 30000 спікул, кожна з яких існує 2-5 хв.</a:t>
            </a:r>
            <a:endParaRPr lang="uk-UA" altLang="ru-RU" sz="20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9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579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Атмосфера </a:t>
            </a:r>
            <a:r>
              <a:rPr lang="ru-RU" sz="4000" b="1" dirty="0" err="1" smtClean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Сонця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0485" y="1318846"/>
            <a:ext cx="6611815" cy="485811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000" dirty="0" smtClean="0">
                <a:latin typeface="Century Schoolbook" panose="02040604050505020304" pitchFamily="18" charset="0"/>
              </a:rPr>
              <a:t>Зовнішній дуже розріджений шар атмосфери Сонця називається </a:t>
            </a:r>
            <a:r>
              <a:rPr lang="uk-UA" sz="2000" b="1" dirty="0" smtClean="0">
                <a:latin typeface="Century Schoolbook" panose="02040604050505020304" pitchFamily="18" charset="0"/>
              </a:rPr>
              <a:t>короною.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uk-UA" sz="2000" dirty="0" smtClean="0">
                <a:latin typeface="Century Schoolbook" panose="02040604050505020304" pitchFamily="18" charset="0"/>
              </a:rPr>
              <a:t>відстань - понад 10 радіусів Сонця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uk-UA" sz="2000" dirty="0" smtClean="0">
                <a:latin typeface="Century Schoolbook" panose="02040604050505020304" pitchFamily="18" charset="0"/>
              </a:rPr>
              <a:t>температура підвищується до 2 </a:t>
            </a:r>
            <a:r>
              <a:rPr lang="uk-UA" sz="2000" dirty="0" err="1" smtClean="0">
                <a:latin typeface="Century Schoolbook" panose="02040604050505020304" pitchFamily="18" charset="0"/>
              </a:rPr>
              <a:t>млнК</a:t>
            </a:r>
            <a:r>
              <a:rPr lang="uk-UA" sz="2000" dirty="0" smtClean="0">
                <a:latin typeface="Century Schoolbook" panose="02040604050505020304" pitchFamily="18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uk-UA" sz="2000" dirty="0" smtClean="0">
                <a:latin typeface="Century Schoolbook" panose="02040604050505020304" pitchFamily="18" charset="0"/>
              </a:rPr>
              <a:t>яскравість сонячної корони приблизно така ж, як і в повний місяць, тому побачити її на тлі яскравої фотосфери неможливо.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uk-UA" sz="2000" dirty="0" smtClean="0">
                <a:latin typeface="Century Schoolbook" panose="02040604050505020304" pitchFamily="18" charset="0"/>
              </a:rPr>
              <a:t>постійно поповнюється речовиною з хромосфери, і одночасно з неї в міжпланетний простір випливає безперервний потік частинок, який називають сонячним вітром.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uk-UA" sz="2000" dirty="0" smtClean="0">
                <a:latin typeface="Century Schoolbook" panose="02040604050505020304" pitchFamily="18" charset="0"/>
              </a:rPr>
              <a:t>У внутрішніх шарах корони виникають величезні потоки плазми - протуберанці.</a:t>
            </a:r>
            <a:endParaRPr lang="uk-UA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584" y="1424354"/>
            <a:ext cx="5386533" cy="4088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238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</TotalTime>
  <Words>935</Words>
  <Application>Microsoft Office PowerPoint</Application>
  <PresentationFormat>Широкий екран</PresentationFormat>
  <Paragraphs>77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Century Schoolbook</vt:lpstr>
      <vt:lpstr>Office Theme</vt:lpstr>
      <vt:lpstr>Будова сонячної атмосфери.Прояви сонячної актиності та її вплив на Землю</vt:lpstr>
      <vt:lpstr>Згадаємо основні відомості про Сонце</vt:lpstr>
      <vt:lpstr>Будова Сонця</vt:lpstr>
      <vt:lpstr>Будова Сонця</vt:lpstr>
      <vt:lpstr>Будова Сонця</vt:lpstr>
      <vt:lpstr>Атмосфера Сонця</vt:lpstr>
      <vt:lpstr>Атмосфера Сонця</vt:lpstr>
      <vt:lpstr>Атмосфера Сонця</vt:lpstr>
      <vt:lpstr>Атмосфера Сонця</vt:lpstr>
      <vt:lpstr>Сонячна активність і її вплив на Землю</vt:lpstr>
      <vt:lpstr>Сонячна активність і її вплив на Землю</vt:lpstr>
      <vt:lpstr>Сонячна активність і її вплив на Землю</vt:lpstr>
      <vt:lpstr>Сонячна активність і її вплив на Землю</vt:lpstr>
      <vt:lpstr>Завдання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Солнце - ближайшая звезда </dc:title>
  <dc:creator>Пользователь</dc:creator>
  <cp:lastModifiedBy>RePack by Diakov</cp:lastModifiedBy>
  <cp:revision>18</cp:revision>
  <dcterms:created xsi:type="dcterms:W3CDTF">2018-04-09T13:37:02Z</dcterms:created>
  <dcterms:modified xsi:type="dcterms:W3CDTF">2022-03-23T16:59:44Z</dcterms:modified>
</cp:coreProperties>
</file>