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0" r:id="rId2"/>
    <p:sldId id="281" r:id="rId3"/>
    <p:sldId id="257" r:id="rId4"/>
    <p:sldId id="259" r:id="rId5"/>
    <p:sldId id="262" r:id="rId6"/>
    <p:sldId id="263" r:id="rId7"/>
    <p:sldId id="266" r:id="rId8"/>
    <p:sldId id="267" r:id="rId9"/>
    <p:sldId id="270" r:id="rId10"/>
    <p:sldId id="271" r:id="rId11"/>
    <p:sldId id="282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42D6FC-4875-4794-A8E3-447D8EFF2CB6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22C95B-51F0-4160-9E14-9CD132E471BF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Астрономія 11 клас 31.03.2022р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1">
                    <a:lumMod val="90000"/>
                  </a:schemeClr>
                </a:solidFill>
                <a:latin typeface="Arial Black" panose="020B0A04020102020204" pitchFamily="34" charset="0"/>
              </a:rPr>
              <a:t>Практична робота №2  «Візуально- телескопічні спостереження Сонця»</a:t>
            </a:r>
            <a:endParaRPr lang="uk-UA" sz="4000" dirty="0">
              <a:solidFill>
                <a:schemeClr val="accent1">
                  <a:lumMod val="9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66856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n_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865096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23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Внутрішній склад Сонця</a:t>
            </a:r>
            <a:endParaRPr lang="uk-UA" sz="28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Домашнє завдання</a:t>
            </a:r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FF00"/>
                </a:solidFill>
              </a:rPr>
              <a:t>Підготуйте проект про Сонце</a:t>
            </a:r>
            <a:endParaRPr lang="uk-UA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9388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Методичний коментар</a:t>
            </a:r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Перегляньте презентацію , щоб дізнатися , як можна визначати активність Сонця за допомогою інтернет- ресурсів</a:t>
            </a:r>
          </a:p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Опрацюйте матеріал підручника (ст. 107)</a:t>
            </a:r>
          </a:p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Виконайте візуальні спостереження Сонця(ТЕХНІКА БЕЗПЕКИ !)</a:t>
            </a:r>
          </a:p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Письмово дайте відповіді на контрольні запитання (ст.108)</a:t>
            </a:r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06084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04856" cy="112474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Дослідження  </a:t>
            </a:r>
            <a:r>
              <a:rPr lang="uk-UA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uk-UA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Сонця  на  різні  дати</a:t>
            </a:r>
            <a:endParaRPr lang="uk-UA" dirty="0"/>
          </a:p>
        </p:txBody>
      </p:sp>
      <p:pic>
        <p:nvPicPr>
          <p:cNvPr id="4" name="Содержимое 3" descr="20150222_1200_hmiigr_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5661248" cy="5661248"/>
          </a:xfrm>
        </p:spPr>
      </p:pic>
      <p:sp>
        <p:nvSpPr>
          <p:cNvPr id="5" name="TextBox 4"/>
          <p:cNvSpPr txBox="1"/>
          <p:nvPr/>
        </p:nvSpPr>
        <p:spPr>
          <a:xfrm>
            <a:off x="4067944" y="648866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22.02.2015   12:00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268760"/>
            <a:ext cx="3563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Радіус Сонця</a:t>
            </a: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=</a:t>
            </a:r>
            <a:r>
              <a:rPr lang="uk-UA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696000 км</a:t>
            </a:r>
          </a:p>
          <a:p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Виміри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на </a:t>
            </a:r>
            <a:r>
              <a:rPr lang="ru-RU" sz="2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малюнку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: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D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(діаметр)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= 9,5 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см = 95 мм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R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(радіус)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= 47,5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мм</a:t>
            </a:r>
          </a:p>
          <a:p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Пляма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№1 = 2 мм</a:t>
            </a:r>
          </a:p>
          <a:p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696000 км – 47,5 мм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Х км – 2 мм</a:t>
            </a:r>
          </a:p>
          <a:p>
            <a:pPr marL="108000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Х = (69600</a:t>
            </a: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*2)</a:t>
            </a: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/47,5 = 1392000 / 47,5 =</a:t>
            </a:r>
            <a:r>
              <a:rPr lang="uk-UA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  <a:r>
              <a:rPr lang="en-US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29305 </a:t>
            </a:r>
            <a:r>
              <a:rPr lang="ru-RU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км</a:t>
            </a:r>
          </a:p>
          <a:p>
            <a:pPr marL="108000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</a:t>
            </a:r>
          </a:p>
          <a:p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Пляма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№2 = 1 мм</a:t>
            </a:r>
            <a:endParaRPr lang="en-US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696000 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км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– 47,5 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мм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X 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км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– 1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мм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X =</a:t>
            </a:r>
            <a:r>
              <a:rPr lang="uk-UA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(696000 * 1 )</a:t>
            </a: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/47,5 =</a:t>
            </a:r>
            <a:r>
              <a:rPr lang="uk-UA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14652 </a:t>
            </a:r>
            <a:r>
              <a:rPr lang="ru-RU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км</a:t>
            </a:r>
            <a:endParaRPr lang="en-US" i="1" u="sng" dirty="0" smtClean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sz="1400" dirty="0" smtClean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475656" y="206084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+mj-lt"/>
              </a:rPr>
              <a:t>Пляма №1</a:t>
            </a:r>
            <a:endParaRPr lang="uk-UA" sz="1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2348880"/>
            <a:ext cx="1368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+mj-lt"/>
              </a:rPr>
              <a:t>Пляма № 2</a:t>
            </a:r>
            <a:endParaRPr lang="uk-UA" sz="1600" dirty="0">
              <a:latin typeface="+mj-lt"/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1547664" y="2708920"/>
            <a:ext cx="576064" cy="432048"/>
          </a:xfrm>
          <a:prstGeom prst="donu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3635896" y="2924944"/>
            <a:ext cx="720080" cy="432048"/>
          </a:xfrm>
          <a:prstGeom prst="donu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Групи плям</a:t>
            </a:r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15" idx="0"/>
          </p:cNvCxnSpPr>
          <p:nvPr/>
        </p:nvCxnSpPr>
        <p:spPr>
          <a:xfrm flipH="1" flipV="1">
            <a:off x="2123728" y="3068960"/>
            <a:ext cx="684076" cy="36004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0"/>
          </p:cNvCxnSpPr>
          <p:nvPr/>
        </p:nvCxnSpPr>
        <p:spPr>
          <a:xfrm flipV="1">
            <a:off x="2807804" y="3212976"/>
            <a:ext cx="684076" cy="216024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2"/>
          </p:cNvCxnSpPr>
          <p:nvPr/>
        </p:nvCxnSpPr>
        <p:spPr>
          <a:xfrm flipH="1">
            <a:off x="1835696" y="2399402"/>
            <a:ext cx="252028" cy="45353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2"/>
          </p:cNvCxnSpPr>
          <p:nvPr/>
        </p:nvCxnSpPr>
        <p:spPr>
          <a:xfrm flipH="1">
            <a:off x="3995936" y="2687434"/>
            <a:ext cx="36005" cy="3815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560" y="23488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+mj-lt"/>
              </a:rPr>
              <a:t>Пляма №3</a:t>
            </a:r>
            <a:endParaRPr lang="uk-UA" sz="1400" dirty="0">
              <a:latin typeface="+mj-lt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115616" y="2564904"/>
            <a:ext cx="504056" cy="28803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499176" cy="6480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Визначення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числа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Вольфа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solar-cycle-sunspot-numb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255" y="1700808"/>
            <a:ext cx="6374173" cy="4869160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623720" y="1671226"/>
            <a:ext cx="23407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2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Сонячні спалахи</a:t>
            </a:r>
            <a:r>
              <a:rPr kumimoji="0" lang="uk-UA" altLang="ko-K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uk-UA" altLang="ko-KR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один з найпотужніших проявів сонячної активності. Виникають у нейтральних зонах між плямами, що мають протилежні полярності.</a:t>
            </a:r>
            <a:endParaRPr kumimoji="0" lang="uk-UA" altLang="ko-KR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2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Число  Вольфа</a:t>
            </a:r>
            <a:r>
              <a:rPr kumimoji="0" lang="uk-UA" altLang="ko-K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uk-UA" altLang="ko-KR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характеризує відносне число сонячних плям.</a:t>
            </a:r>
            <a:endParaRPr kumimoji="0" lang="uk-UA" altLang="ko-KR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126876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Графік зміни чисел  Вольфа за останні роки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04088"/>
            <a:ext cx="7211144" cy="49266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Індекс магнітного поля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swx-overview-small  kp index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5172709" cy="5253533"/>
          </a:xfr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24128" y="1372706"/>
            <a:ext cx="3168352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Якісний стан магнітного поля в залежності від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Кp-індекса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&lt;= 2 — спокійне;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2, 3 —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слабкозбурене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 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4 — збурене; 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5, 6 — магнітна буря; 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&gt;= 7 — сильна магнітна буря.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724128" y="3003222"/>
            <a:ext cx="3419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K-індекс — це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планетарний індекс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відхилення магнітного поля Землі від норми протягом трьохгодинного </a:t>
            </a:r>
            <a:r>
              <a:rPr lang="uk-UA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нтервалу.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149080"/>
            <a:ext cx="3491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Якісний стан магнітного поля вказує, що Сонце перебуває у спокійному стані на період з 20 по 23 лютого 2015 року.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96136" y="5629743"/>
            <a:ext cx="30243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uk-UA" sz="1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рафіки потоку радіації і протонів</a:t>
            </a:r>
            <a:r>
              <a:rPr kumimoji="0" lang="uk-UA" sz="1400" i="0" u="none" strike="noStrike" cap="none" normalizeH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також вказують на спокійну активність Сонця на даний момент</a:t>
            </a:r>
            <a:r>
              <a:rPr kumimoji="0" lang="uk-UA" sz="1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499176" cy="5040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Активність полярних сяйв 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latest aurora foreca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990" y="1340768"/>
            <a:ext cx="5328592" cy="5328592"/>
          </a:xfrm>
        </p:spPr>
      </p:pic>
      <p:sp>
        <p:nvSpPr>
          <p:cNvPr id="5" name="TextBox 4"/>
          <p:cNvSpPr txBox="1"/>
          <p:nvPr/>
        </p:nvSpPr>
        <p:spPr>
          <a:xfrm>
            <a:off x="5796136" y="1700808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Найбільша вірогідність побачити полярне сяйво станом на  22 лютого 2015 р. спостерігається у північній області Євразії, особливо у районі Скандинавських країн (Норвегія, Швеція, Фінляндія).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427168" cy="5040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Зображення корони Сонця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latest (1) SOHO EIT 304 Latest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33872"/>
            <a:ext cx="5724128" cy="5724128"/>
          </a:xfrm>
        </p:spPr>
      </p:pic>
      <p:sp>
        <p:nvSpPr>
          <p:cNvPr id="5" name="Кольцо 4"/>
          <p:cNvSpPr/>
          <p:nvPr/>
        </p:nvSpPr>
        <p:spPr>
          <a:xfrm>
            <a:off x="1259632" y="3789040"/>
            <a:ext cx="936104" cy="1224136"/>
          </a:xfrm>
          <a:prstGeom prst="donut">
            <a:avLst>
              <a:gd name="adj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412032" y="2852936"/>
            <a:ext cx="1431776" cy="576064"/>
          </a:xfrm>
          <a:prstGeom prst="donut">
            <a:avLst>
              <a:gd name="adj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4860032" y="3861048"/>
            <a:ext cx="216024" cy="576064"/>
          </a:xfrm>
          <a:prstGeom prst="donut">
            <a:avLst>
              <a:gd name="adj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3275856" y="2996952"/>
            <a:ext cx="576064" cy="504056"/>
          </a:xfrm>
          <a:prstGeom prst="donut">
            <a:avLst>
              <a:gd name="adj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4860032" y="1556792"/>
            <a:ext cx="864096" cy="864096"/>
          </a:xfrm>
          <a:prstGeom prst="donut">
            <a:avLst>
              <a:gd name="adj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1556792"/>
            <a:ext cx="334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ймовірні ділянки викиду сонячної речовини (корональні діри)</a:t>
            </a:r>
            <a:endParaRPr lang="uk-UA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437112"/>
            <a:ext cx="3240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Області корональних дір співпадають з місцями розташування сонячних плям.</a:t>
            </a: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508104" y="2924944"/>
            <a:ext cx="3456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Корональні діри утворюються в короні і є джерелом швидких потоків речовини у сонячному вітрі.</a:t>
            </a:r>
            <a:endParaRPr kumimoji="0" lang="uk-UA" altLang="ko-KR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15200" cy="64807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Яскравість випромінювання корони Сонця</a:t>
            </a:r>
            <a:endParaRPr lang="uk-UA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la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5881"/>
            <a:ext cx="5652120" cy="5652120"/>
          </a:xfrm>
        </p:spPr>
      </p:pic>
      <p:sp>
        <p:nvSpPr>
          <p:cNvPr id="5" name="TextBox 4"/>
          <p:cNvSpPr txBox="1"/>
          <p:nvPr/>
        </p:nvSpPr>
        <p:spPr>
          <a:xfrm>
            <a:off x="5940152" y="1340768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Найбільша яскравість випромінювання корони співпадає з місцями потужного викиду сонячної речовини.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492664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Корона Сонця у </a:t>
            </a:r>
            <a:r>
              <a:rPr lang="uk-UA" sz="4000" dirty="0" smtClean="0">
                <a:solidFill>
                  <a:srgbClr val="FFC000"/>
                </a:solidFill>
              </a:rPr>
              <a:t>жовтому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000" dirty="0" err="1" smtClean="0">
                <a:solidFill>
                  <a:schemeClr val="accent2">
                    <a:lumMod val="75000"/>
                  </a:schemeClr>
                </a:solidFill>
              </a:rPr>
              <a:t>фотофільтрі</a:t>
            </a: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latest (1) SOHO EIT 284 Latest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5733256" cy="5733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312" y="1124744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EIT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284</a:t>
            </a:r>
            <a:endParaRPr lang="uk-UA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rgbClr val="3E3E3E"/>
      </a:lt1>
      <a:dk2>
        <a:srgbClr val="000000"/>
      </a:dk2>
      <a:lt2>
        <a:srgbClr val="3F3F3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358</Words>
  <Application>Microsoft Office PowerPoint</Application>
  <PresentationFormat>Екран (4:3)</PresentationFormat>
  <Paragraphs>52</Paragraphs>
  <Slides>11</Slides>
  <Notes>0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Batang</vt:lpstr>
      <vt:lpstr>Calibri</vt:lpstr>
      <vt:lpstr>Constantia</vt:lpstr>
      <vt:lpstr>HY신명조</vt:lpstr>
      <vt:lpstr>Times New Roman</vt:lpstr>
      <vt:lpstr>Wingdings 2</vt:lpstr>
      <vt:lpstr>Поток</vt:lpstr>
      <vt:lpstr>Астрономія 11 клас 31.03.2022р.</vt:lpstr>
      <vt:lpstr>Методичний коментар</vt:lpstr>
      <vt:lpstr> Дослідження  зображення  Сонця  на  різні  дати</vt:lpstr>
      <vt:lpstr>Визначення числа Вольфа</vt:lpstr>
      <vt:lpstr>Індекс магнітного поля</vt:lpstr>
      <vt:lpstr>Активність полярних сяйв </vt:lpstr>
      <vt:lpstr>Зображення корони Сонця</vt:lpstr>
      <vt:lpstr>Яскравість випромінювання корони Сонця</vt:lpstr>
      <vt:lpstr>Корона Сонця у жовтому фотофільтрі</vt:lpstr>
      <vt:lpstr>Презентація PowerPoint</vt:lpstr>
      <vt:lpstr>Домашнє завдання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активності Сонця за допомогою інтернет-ресурсів</dc:title>
  <dc:subject>Астрономія. Сонце</dc:subject>
  <dc:creator>Сергійчук Вікторія Валеріївна</dc:creator>
  <cp:keywords>сонце</cp:keywords>
  <cp:lastModifiedBy>RePack by Diakov</cp:lastModifiedBy>
  <cp:revision>7</cp:revision>
  <dcterms:created xsi:type="dcterms:W3CDTF">2015-02-22T18:08:30Z</dcterms:created>
  <dcterms:modified xsi:type="dcterms:W3CDTF">2022-03-30T11:09:15Z</dcterms:modified>
  <cp:category>Астрономія</cp:category>
</cp:coreProperties>
</file>