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0" r:id="rId3"/>
    <p:sldId id="299" r:id="rId4"/>
    <p:sldId id="312" r:id="rId5"/>
    <p:sldId id="262" r:id="rId6"/>
    <p:sldId id="301" r:id="rId7"/>
    <p:sldId id="302" r:id="rId8"/>
    <p:sldId id="259" r:id="rId9"/>
    <p:sldId id="313" r:id="rId10"/>
    <p:sldId id="303" r:id="rId11"/>
    <p:sldId id="271" r:id="rId12"/>
    <p:sldId id="293" r:id="rId13"/>
    <p:sldId id="297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89"/>
    <a:srgbClr val="5568B5"/>
    <a:srgbClr val="FE7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0617" autoAdjust="0"/>
  </p:normalViewPr>
  <p:slideViewPr>
    <p:cSldViewPr snapToGrid="0">
      <p:cViewPr varScale="1">
        <p:scale>
          <a:sx n="78" d="100"/>
          <a:sy n="78" d="100"/>
        </p:scale>
        <p:origin x="3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76517-9132-41F5-AE03-CC2170C4CCC6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50B98-5908-49E1-8460-3476E5AF77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50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0B98-5908-49E1-8460-3476E5AF7724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35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D5F9-8C2C-48E3-A450-AE7F793E18A6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83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398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01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61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52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26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42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38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81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1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15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E7E3-8630-45CB-89E8-B6A8A46BFDD3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524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9E7E3-8630-45CB-89E8-B6A8A46BFDD3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60DAC-86A1-4A5E-87DA-3C8D355B4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360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ÐÐ°ÑÑÐ¸Ð½ÐºÐ¸ Ð¿Ð¾ Ð·Ð°Ð¿ÑÐ¾ÑÑ Ð°ÑÑÑÐ¾Ð½Ð¾Ð¼Ñ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353968" y="1703096"/>
            <a:ext cx="5373858" cy="377351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Планети-гіганти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супутники</a:t>
            </a:r>
            <a:endParaRPr lang="uk-U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3"/>
          <p:cNvSpPr txBox="1">
            <a:spLocks/>
          </p:cNvSpPr>
          <p:nvPr/>
        </p:nvSpPr>
        <p:spPr>
          <a:xfrm>
            <a:off x="3478950" y="293182"/>
            <a:ext cx="7320855" cy="79093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Астрономія 11 клас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27.01.2022р.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Картинки по запросу планеты гиганты обо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51" y="1703096"/>
            <a:ext cx="6054668" cy="377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ÐÐ°ÑÑÐ¸Ð½ÐºÐ¸ Ð¿Ð¾ Ð·Ð°Ð¿ÑÐ¾ÑÑ Ð°ÑÑÑÐ¾Ð½Ð¾Ð¼ÑÑ 11 ÐºÐ»Ð°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ÐÐ°ÑÑÐ¸Ð½ÐºÐ¸ Ð¿Ð¾ Ð·Ð°Ð¿ÑÐ¾ÑÑ Ð°ÑÑÑÐ¾Ð½Ð¾Ð¼ÑÑ 11 ÐºÐ»Ð°Ñ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ÐÐ°ÑÑÐ¸Ð½ÐºÐ¸ Ð¿Ð¾ Ð·Ð°Ð¿ÑÐ¾ÑÑ Ð°ÑÑÑÐ¾Ð½Ð¾Ð¼ÑÑ 11 ÐºÐ»Ð°Ñ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ÐÐ°ÑÑÐ¸Ð½ÐºÐ¸ Ð¿Ð¾ Ð·Ð°Ð¿ÑÐ¾ÑÑ Ð°ÑÑÑÐ¾Ð½Ð¾Ð¼ÑÑ 11 ÐºÐ»Ð°Ñ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819" y="4486275"/>
            <a:ext cx="14287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5891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Нептун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Neptu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" y="1294532"/>
            <a:ext cx="3070225" cy="309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31334" r="64453" b="16000"/>
          <a:stretch/>
        </p:blipFill>
        <p:spPr bwMode="auto">
          <a:xfrm>
            <a:off x="3371848" y="1294532"/>
            <a:ext cx="2389646" cy="30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739774" y="4549510"/>
            <a:ext cx="6057900" cy="1035799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Відкритий 23.09.1846р. математичними розрахунками</a:t>
            </a:r>
            <a:endParaRPr lang="uk-UA" sz="3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Місце для вмісту 3"/>
          <p:cNvSpPr txBox="1">
            <a:spLocks/>
          </p:cNvSpPr>
          <p:nvPr/>
        </p:nvSpPr>
        <p:spPr>
          <a:xfrm>
            <a:off x="739774" y="5585309"/>
            <a:ext cx="6057900" cy="100965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планеті бушують найсильніші вітри серед усіх планет 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5" name="Picture 5" descr="https://upload.wikimedia.org/wikipedia/commons/thumb/a/a1/Neptune_rings_PIA02224.jpg/250px-Neptune_rings_PIA022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60" y="1294532"/>
            <a:ext cx="2952790" cy="504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Місце для вмісту 3"/>
          <p:cNvSpPr txBox="1">
            <a:spLocks/>
          </p:cNvSpPr>
          <p:nvPr/>
        </p:nvSpPr>
        <p:spPr>
          <a:xfrm>
            <a:off x="8753435" y="6084211"/>
            <a:ext cx="1752640" cy="507373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Кільця </a:t>
            </a:r>
            <a:r>
              <a:rPr lang="uk-UA" sz="2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uk-UA" sz="2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ептуна</a:t>
            </a:r>
            <a:endParaRPr lang="uk-UA" sz="2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027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5.Супутники Нептуна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Місце для вмісту 3"/>
          <p:cNvSpPr txBox="1">
            <a:spLocks/>
          </p:cNvSpPr>
          <p:nvPr/>
        </p:nvSpPr>
        <p:spPr>
          <a:xfrm>
            <a:off x="228600" y="1338884"/>
            <a:ext cx="4876800" cy="73756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Має</a:t>
            </a:r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14 </a:t>
            </a:r>
            <a:r>
              <a:rPr lang="ru-RU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супутників</a:t>
            </a:r>
            <a:endParaRPr lang="uk-UA" sz="32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7" descr="https://upload.wikimedia.org/wikipedia/commons/thumb/a/a6/Triton_moon_mosaic_Voyager_2_%28large%29.jpg/220px-Triton_moon_mosaic_Voyager_2_%28large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26666"/>
            <a:ext cx="3390900" cy="33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Місце для вмісту 3"/>
          <p:cNvSpPr txBox="1">
            <a:spLocks/>
          </p:cNvSpPr>
          <p:nvPr/>
        </p:nvSpPr>
        <p:spPr>
          <a:xfrm>
            <a:off x="228600" y="2220568"/>
            <a:ext cx="4876800" cy="153766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Названі</a:t>
            </a:r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іменами</a:t>
            </a:r>
            <a:r>
              <a:rPr lang="ru-R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морських</a:t>
            </a:r>
            <a:r>
              <a:rPr lang="ru-R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 божеств в </a:t>
            </a:r>
            <a:r>
              <a:rPr lang="ru-RU" sz="3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грецькій</a:t>
            </a:r>
            <a:r>
              <a:rPr lang="ru-R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міфології</a:t>
            </a:r>
            <a:endParaRPr lang="uk-UA" sz="32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Місце для вмісту 3"/>
          <p:cNvSpPr txBox="1">
            <a:spLocks/>
          </p:cNvSpPr>
          <p:nvPr/>
        </p:nvSpPr>
        <p:spPr>
          <a:xfrm>
            <a:off x="5643542" y="4710736"/>
            <a:ext cx="2771816" cy="106708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Зображення </a:t>
            </a:r>
            <a:r>
              <a:rPr lang="uk-UA" sz="20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Тритона</a:t>
            </a:r>
            <a:r>
              <a:rPr lang="uk-UA" sz="2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зроблене АМС «Вояджер-2»</a:t>
            </a:r>
            <a:endParaRPr lang="uk-UA" sz="2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 descr="Nereid-Voyager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t="19359" r="16166" b="22641"/>
          <a:stretch/>
        </p:blipFill>
        <p:spPr bwMode="auto">
          <a:xfrm>
            <a:off x="8947617" y="1338884"/>
            <a:ext cx="3063078" cy="277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9681427" y="3925646"/>
            <a:ext cx="1595458" cy="37830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Нереїда</a:t>
            </a:r>
            <a:endParaRPr lang="uk-UA" sz="2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Місце для вмісту 3"/>
          <p:cNvSpPr txBox="1">
            <a:spLocks/>
          </p:cNvSpPr>
          <p:nvPr/>
        </p:nvSpPr>
        <p:spPr>
          <a:xfrm>
            <a:off x="228600" y="3914662"/>
            <a:ext cx="4876800" cy="2809988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Тритон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рухається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навколо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планети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у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зворотньому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напрямку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в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порівнянні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з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обертанням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Нептуна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навколо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своєї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осі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  <a:endParaRPr lang="uk-UA" sz="3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Місце для вмісту 3"/>
          <p:cNvSpPr txBox="1">
            <a:spLocks/>
          </p:cNvSpPr>
          <p:nvPr/>
        </p:nvSpPr>
        <p:spPr>
          <a:xfrm>
            <a:off x="7305345" y="5669801"/>
            <a:ext cx="4876800" cy="1054849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Всі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інші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відкриті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АМС «Вояджер-2» 1989р.</a:t>
            </a:r>
            <a:endParaRPr lang="uk-UA" sz="3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730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Ð°ÑÑÐ¸Ð½ÐºÐ¸ Ð¿Ð¾ Ð·Ð°Ð¿ÑÐ¾ÑÑ Ð°ÑÑÑÐ¾Ð½Ð¾Ð¼Ñ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Підсумки уроку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Місце для вмісту 3"/>
          <p:cNvSpPr txBox="1">
            <a:spLocks noGrp="1"/>
          </p:cNvSpPr>
          <p:nvPr>
            <p:ph idx="1"/>
          </p:nvPr>
        </p:nvSpPr>
        <p:spPr>
          <a:xfrm>
            <a:off x="647700" y="1382405"/>
            <a:ext cx="11125199" cy="82739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планети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відносяться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планет-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гігантів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Місце для вмісту 3"/>
          <p:cNvSpPr txBox="1">
            <a:spLocks/>
          </p:cNvSpPr>
          <p:nvPr/>
        </p:nvSpPr>
        <p:spPr>
          <a:xfrm>
            <a:off x="647699" y="2413335"/>
            <a:ext cx="11163299" cy="82516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особливості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планети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Юпітер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36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647700" y="3430005"/>
            <a:ext cx="11163299" cy="85023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особливості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планети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Сатурн?</a:t>
            </a:r>
            <a:endParaRPr lang="uk-UA" sz="36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647700" y="4470735"/>
            <a:ext cx="11163299" cy="78706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особливості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планети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Уран?</a:t>
            </a:r>
            <a:endParaRPr lang="uk-UA" sz="36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647700" y="5423235"/>
            <a:ext cx="11163299" cy="78706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особливості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планети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Нептун?</a:t>
            </a:r>
            <a:endParaRPr lang="uk-UA" sz="36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2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°ÑÑÑÐ¾Ð½Ð¾Ð¼Ñ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Домашнє завдання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66635" y="2899252"/>
            <a:ext cx="11858729" cy="229631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uk-UA" sz="4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Опрацювати § </a:t>
            </a:r>
            <a:r>
              <a:rPr lang="uk-UA" sz="4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14,15</a:t>
            </a:r>
            <a:r>
              <a:rPr lang="uk-UA" sz="4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  </a:t>
            </a:r>
            <a:endParaRPr lang="uk-UA" sz="44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0" lvl="0" indent="0" algn="ctr">
              <a:buNone/>
            </a:pPr>
            <a:r>
              <a:rPr lang="uk-UA" sz="4400" smtClean="0">
                <a:solidFill>
                  <a:srgbClr val="FFFFFF"/>
                </a:solidFill>
                <a:latin typeface="Trebuchet MS" panose="020B0603020202020204" pitchFamily="34" charset="0"/>
              </a:rPr>
              <a:t>Задачі 3.9 та 3.11</a:t>
            </a:r>
            <a:endParaRPr lang="uk-UA" sz="44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349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0" y="1211065"/>
            <a:ext cx="12192000" cy="145994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err="1" smtClean="0">
                <a:solidFill>
                  <a:schemeClr val="bg1"/>
                </a:solidFill>
              </a:rPr>
              <a:t>Пригадаємо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планети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Сонячної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системи</a:t>
            </a:r>
            <a:r>
              <a:rPr lang="ru-RU" sz="2800" dirty="0">
                <a:solidFill>
                  <a:schemeClr val="bg1"/>
                </a:solidFill>
              </a:rPr>
              <a:t> за </a:t>
            </a:r>
            <a:r>
              <a:rPr lang="ru-RU" sz="2800" dirty="0" err="1">
                <a:solidFill>
                  <a:schemeClr val="bg1"/>
                </a:solidFill>
              </a:rPr>
              <a:t>розмірами</a:t>
            </a:r>
            <a:r>
              <a:rPr lang="ru-RU" sz="2800" dirty="0">
                <a:solidFill>
                  <a:schemeClr val="bg1"/>
                </a:solidFill>
              </a:rPr>
              <a:t> і </a:t>
            </a:r>
            <a:r>
              <a:rPr lang="ru-RU" sz="2800" dirty="0" err="1">
                <a:solidFill>
                  <a:schemeClr val="bg1"/>
                </a:solidFill>
              </a:rPr>
              <a:t>будовою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діляться</a:t>
            </a:r>
            <a:r>
              <a:rPr lang="ru-RU" sz="2800" dirty="0">
                <a:solidFill>
                  <a:schemeClr val="bg1"/>
                </a:solidFill>
              </a:rPr>
              <a:t> на </a:t>
            </a:r>
            <a:r>
              <a:rPr lang="ru-RU" sz="2800" dirty="0" err="1">
                <a:solidFill>
                  <a:schemeClr val="bg1"/>
                </a:solidFill>
              </a:rPr>
              <a:t>дві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групи</a:t>
            </a:r>
            <a:r>
              <a:rPr lang="ru-RU" sz="2800" dirty="0">
                <a:solidFill>
                  <a:schemeClr val="bg1"/>
                </a:solidFill>
              </a:rPr>
              <a:t> — </a:t>
            </a:r>
            <a:r>
              <a:rPr lang="ru-RU" sz="2800" b="1" dirty="0" err="1">
                <a:solidFill>
                  <a:srgbClr val="FFFF00"/>
                </a:solidFill>
              </a:rPr>
              <a:t>планети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земної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групи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(</a:t>
            </a:r>
            <a:r>
              <a:rPr lang="ru-RU" sz="2800" dirty="0" err="1">
                <a:solidFill>
                  <a:schemeClr val="bg1"/>
                </a:solidFill>
              </a:rPr>
              <a:t>Меркурій</a:t>
            </a:r>
            <a:r>
              <a:rPr lang="ru-RU" sz="2800" dirty="0">
                <a:solidFill>
                  <a:schemeClr val="bg1"/>
                </a:solidFill>
              </a:rPr>
              <a:t>, Венера, Земля, Марс) та </a:t>
            </a:r>
            <a:r>
              <a:rPr lang="ru-RU" sz="2800" b="1" dirty="0" err="1" smtClean="0">
                <a:solidFill>
                  <a:srgbClr val="FFFF00"/>
                </a:solidFill>
              </a:rPr>
              <a:t>планети-гіганти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(</a:t>
            </a:r>
            <a:r>
              <a:rPr lang="ru-RU" sz="2800" dirty="0" err="1" smtClean="0">
                <a:solidFill>
                  <a:schemeClr val="bg1"/>
                </a:solidFill>
              </a:rPr>
              <a:t>Юпітер</a:t>
            </a:r>
            <a:r>
              <a:rPr lang="ru-RU" sz="2800" dirty="0">
                <a:solidFill>
                  <a:schemeClr val="bg1"/>
                </a:solidFill>
              </a:rPr>
              <a:t>, Сатурн, Уран, Нептун).</a:t>
            </a:r>
            <a:r>
              <a:rPr lang="ru-RU" sz="4000" dirty="0">
                <a:solidFill>
                  <a:schemeClr val="bg1"/>
                </a:solidFill>
              </a:rPr>
              <a:t> </a:t>
            </a:r>
            <a:endParaRPr lang="uk-UA" sz="4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sz="4400" dirty="0" err="1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Планети-гіганти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8" t="57368" r="23932" b="12316"/>
          <a:stretch/>
        </p:blipFill>
        <p:spPr bwMode="auto">
          <a:xfrm>
            <a:off x="2460456" y="2866481"/>
            <a:ext cx="7271087" cy="358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8129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Юпітер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7535778" y="1424141"/>
            <a:ext cx="4539916" cy="80471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Найбільша планета Сонячної системи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7535778" y="2403708"/>
            <a:ext cx="4539916" cy="124607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Названий на честь наймогутнішого бога римської міфології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Jupiter and its shrunken Great Red Sp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8" y="1298840"/>
            <a:ext cx="3838910" cy="383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628021" y="4930286"/>
            <a:ext cx="3279025" cy="723728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Знімок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космічного</a:t>
            </a:r>
            <a:r>
              <a:rPr lang="ru-RU" dirty="0" smtClean="0">
                <a:solidFill>
                  <a:schemeClr val="bg1"/>
                </a:solidFill>
              </a:rPr>
              <a:t> телескопа  «</a:t>
            </a:r>
            <a:r>
              <a:rPr lang="ru-RU" dirty="0" err="1" smtClean="0">
                <a:solidFill>
                  <a:schemeClr val="bg1"/>
                </a:solidFill>
              </a:rPr>
              <a:t>Габбл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uk-UA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33552" r="64392" b="12736"/>
          <a:stretch/>
        </p:blipFill>
        <p:spPr bwMode="auto">
          <a:xfrm>
            <a:off x="4572000" y="1298840"/>
            <a:ext cx="2829304" cy="379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7535778" y="3835218"/>
            <a:ext cx="4539916" cy="95894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Можливість існування життя  у хмарах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7535778" y="4930286"/>
            <a:ext cx="4539916" cy="175626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b="1" dirty="0">
                <a:solidFill>
                  <a:schemeClr val="bg1"/>
                </a:solidFill>
                <a:latin typeface="Trebuchet MS" panose="020B0603020202020204" pitchFamily="34" charset="0"/>
              </a:rPr>
              <a:t>З </a:t>
            </a:r>
            <a:r>
              <a:rPr lang="ru-RU" sz="2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1970-х </a:t>
            </a:r>
            <a:r>
              <a:rPr lang="ru-RU" sz="25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років</a:t>
            </a:r>
            <a:r>
              <a:rPr lang="ru-RU" sz="2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rebuchet MS" panose="020B0603020202020204" pitchFamily="34" charset="0"/>
              </a:rPr>
              <a:t>до </a:t>
            </a:r>
            <a:r>
              <a:rPr lang="ru-RU" sz="25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планети</a:t>
            </a:r>
            <a:r>
              <a:rPr lang="ru-RU" sz="25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було</a:t>
            </a:r>
            <a:r>
              <a:rPr lang="ru-RU" sz="25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відправлено</a:t>
            </a:r>
            <a:r>
              <a:rPr lang="ru-RU" sz="2500" b="1" dirty="0">
                <a:solidFill>
                  <a:schemeClr val="bg1"/>
                </a:solidFill>
                <a:latin typeface="Trebuchet MS" panose="020B0603020202020204" pitchFamily="34" charset="0"/>
              </a:rPr>
              <a:t> 8 </a:t>
            </a:r>
            <a:r>
              <a:rPr lang="ru-RU" sz="25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міжпланетних</a:t>
            </a:r>
            <a:r>
              <a:rPr lang="ru-RU" sz="25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апаратів</a:t>
            </a:r>
            <a:r>
              <a:rPr lang="ru-RU" sz="2500" b="1" dirty="0">
                <a:solidFill>
                  <a:schemeClr val="bg1"/>
                </a:solidFill>
                <a:latin typeface="Trebuchet MS" panose="020B0603020202020204" pitchFamily="34" charset="0"/>
              </a:rPr>
              <a:t> НАСА</a:t>
            </a:r>
            <a:endParaRPr lang="uk-UA" sz="25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348077" y="5727609"/>
            <a:ext cx="7053227" cy="95894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b="1" dirty="0">
                <a:solidFill>
                  <a:schemeClr val="bg1"/>
                </a:solidFill>
                <a:latin typeface="Trebuchet MS" panose="020B0603020202020204" pitchFamily="34" charset="0"/>
              </a:rPr>
              <a:t>У 2011 </a:t>
            </a:r>
            <a:r>
              <a:rPr lang="ru-RU" sz="23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р. </a:t>
            </a:r>
            <a:r>
              <a:rPr lang="ru-RU" sz="23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було</a:t>
            </a:r>
            <a:r>
              <a:rPr lang="ru-RU" sz="2300" b="1" dirty="0">
                <a:solidFill>
                  <a:schemeClr val="bg1"/>
                </a:solidFill>
                <a:latin typeface="Trebuchet MS" panose="020B0603020202020204" pitchFamily="34" charset="0"/>
              </a:rPr>
              <a:t> запущено </a:t>
            </a:r>
            <a:r>
              <a:rPr lang="ru-RU" sz="23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АМС</a:t>
            </a:r>
            <a:r>
              <a:rPr lang="ru-RU" sz="2300" b="1" dirty="0">
                <a:solidFill>
                  <a:schemeClr val="bg1"/>
                </a:solidFill>
                <a:latin typeface="Trebuchet MS" panose="020B0603020202020204" pitchFamily="34" charset="0"/>
              </a:rPr>
              <a:t> </a:t>
            </a:r>
            <a:r>
              <a:rPr lang="ru-RU" sz="23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Юнона</a:t>
            </a:r>
            <a:r>
              <a:rPr lang="ru-RU" sz="23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  <a:r>
              <a:rPr lang="ru-RU" sz="23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яка</a:t>
            </a:r>
            <a:r>
              <a:rPr lang="ru-RU" sz="23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розпочала</a:t>
            </a:r>
            <a:r>
              <a:rPr lang="ru-RU" sz="23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детальні</a:t>
            </a:r>
            <a:r>
              <a:rPr lang="ru-RU" sz="23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дослідження</a:t>
            </a:r>
            <a:r>
              <a:rPr lang="ru-RU" sz="23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Юпітера</a:t>
            </a:r>
            <a:r>
              <a:rPr lang="ru-RU" sz="23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endParaRPr lang="ru-RU" sz="23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4.07 2016 р.</a:t>
            </a:r>
            <a:endParaRPr lang="uk-UA" sz="23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818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7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Юпітер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https://upload.wikimedia.org/wikipedia/commons/thumb/d/dd/Jupiter%27s_Great_Red_Spot_-_GPN-2003-000003.jpg/250px-Jupiter%27s_Great_Red_Spot_-_GPN-2003-00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9" y="1347536"/>
            <a:ext cx="4392363" cy="351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вмісту 3"/>
          <p:cNvSpPr txBox="1">
            <a:spLocks/>
          </p:cNvSpPr>
          <p:nvPr/>
        </p:nvSpPr>
        <p:spPr>
          <a:xfrm>
            <a:off x="976936" y="4832782"/>
            <a:ext cx="3279025" cy="53397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Велика </a:t>
            </a:r>
            <a:r>
              <a:rPr lang="ru-RU" dirty="0" err="1" smtClean="0">
                <a:solidFill>
                  <a:schemeClr val="bg1"/>
                </a:solidFill>
              </a:rPr>
              <a:t>Червона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Пляма</a:t>
            </a:r>
            <a:endParaRPr lang="uk-UA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5149517" y="1424140"/>
            <a:ext cx="6809872" cy="885923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Відкрита</a:t>
            </a:r>
            <a:r>
              <a:rPr lang="ru-R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 </a:t>
            </a:r>
            <a:r>
              <a:rPr lang="ru-RU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Джованні</a:t>
            </a:r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Кассіні</a:t>
            </a:r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1665</a:t>
            </a:r>
            <a:r>
              <a:rPr lang="ru-R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 року</a:t>
            </a:r>
            <a:endParaRPr lang="uk-UA" sz="32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5149517" y="2476812"/>
            <a:ext cx="6809872" cy="112655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Станом на 2000 </a:t>
            </a:r>
            <a:r>
              <a:rPr lang="ru-RU" sz="3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рік</a:t>
            </a:r>
            <a:r>
              <a:rPr lang="ru-R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 «</a:t>
            </a:r>
            <a:r>
              <a:rPr lang="ru-RU" sz="3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пляма</a:t>
            </a:r>
            <a:r>
              <a:rPr lang="ru-R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» мала </a:t>
            </a:r>
            <a:r>
              <a:rPr lang="ru-RU" sz="3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розміри</a:t>
            </a:r>
            <a:r>
              <a:rPr lang="ru-R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 15х30 тис. км</a:t>
            </a:r>
            <a:endParaRPr lang="uk-UA" sz="32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6" name="Picture 4" descr="https://upload.wikimedia.org/wikipedia/commons/thumb/a/ad/Pioneer_10_jup.jpg/200px-Pioneer_10_j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96" y="3667758"/>
            <a:ext cx="2687054" cy="30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9620250" y="4517254"/>
            <a:ext cx="2339139" cy="1337378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solidFill>
                  <a:schemeClr val="bg1"/>
                </a:solidFill>
              </a:rPr>
              <a:t>Знімок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Юпітера</a:t>
            </a:r>
            <a:r>
              <a:rPr lang="ru-RU" dirty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Піонером-10» у 1974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endParaRPr lang="uk-UA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420269" y="5411670"/>
            <a:ext cx="6247231" cy="1292459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Система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слабких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кілець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, шириною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близько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1000 км і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товщиною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не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більш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30 км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003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Супутники Юпітера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64974" y="1278005"/>
            <a:ext cx="4159376" cy="63433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Має</a:t>
            </a:r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69 </a:t>
            </a:r>
            <a:r>
              <a:rPr lang="ru-RU" sz="3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супутників</a:t>
            </a:r>
            <a:endParaRPr lang="uk-UA" sz="32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164973" y="2116894"/>
            <a:ext cx="4159377" cy="145523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Найбільші супутники – </a:t>
            </a:r>
            <a:r>
              <a:rPr lang="uk-UA" sz="28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Іо</a:t>
            </a: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Європа,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Ганімед</a:t>
            </a: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uk-UA" sz="28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Каллісто</a:t>
            </a: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4" descr="Картинки по запросу галілеєві супут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36" y="1278005"/>
            <a:ext cx="2264382" cy="226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4599645" y="3535696"/>
            <a:ext cx="1804363" cy="47946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Європа</a:t>
            </a:r>
            <a:endParaRPr lang="uk-UA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Місце для вмісту 3"/>
          <p:cNvSpPr txBox="1">
            <a:spLocks/>
          </p:cNvSpPr>
          <p:nvPr/>
        </p:nvSpPr>
        <p:spPr>
          <a:xfrm>
            <a:off x="6634018" y="1278005"/>
            <a:ext cx="2533650" cy="249742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Має</a:t>
            </a: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глобальний</a:t>
            </a:r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 океан, в </a:t>
            </a:r>
            <a:r>
              <a:rPr lang="ru-RU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якому</a:t>
            </a:r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 не </a:t>
            </a:r>
            <a:r>
              <a:rPr lang="ru-RU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виключена</a:t>
            </a:r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можливість</a:t>
            </a:r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існування</a:t>
            </a:r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життя</a:t>
            </a:r>
            <a:endParaRPr lang="uk-UA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2" name="Picture 6" descr="Картинки по запросу іо супутник юпіт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" y="4066777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Місце для вмісту 3"/>
          <p:cNvSpPr txBox="1">
            <a:spLocks/>
          </p:cNvSpPr>
          <p:nvPr/>
        </p:nvSpPr>
        <p:spPr>
          <a:xfrm>
            <a:off x="477230" y="5964201"/>
            <a:ext cx="1261437" cy="46366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Іо</a:t>
            </a:r>
            <a:endParaRPr lang="uk-UA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Місце для вмісту 3"/>
          <p:cNvSpPr txBox="1">
            <a:spLocks/>
          </p:cNvSpPr>
          <p:nvPr/>
        </p:nvSpPr>
        <p:spPr>
          <a:xfrm>
            <a:off x="2050923" y="4270144"/>
            <a:ext cx="1971194" cy="147921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Наявність</a:t>
            </a: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  <a:r>
              <a:rPr lang="ru-RU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потужних</a:t>
            </a:r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діючих</a:t>
            </a:r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вулканів</a:t>
            </a:r>
            <a:endParaRPr lang="uk-UA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4" name="Picture 8" descr="Картинки по запросу ганіме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68" y="406677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Місце для вмісту 3"/>
          <p:cNvSpPr txBox="1">
            <a:spLocks/>
          </p:cNvSpPr>
          <p:nvPr/>
        </p:nvSpPr>
        <p:spPr>
          <a:xfrm>
            <a:off x="4541211" y="6338434"/>
            <a:ext cx="1804363" cy="47946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Ганімед</a:t>
            </a:r>
            <a:endParaRPr lang="uk-UA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6634018" y="4266801"/>
            <a:ext cx="2033732" cy="198120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Найбільший</a:t>
            </a: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супутник</a:t>
            </a: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Сонячної</a:t>
            </a: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системи</a:t>
            </a:r>
            <a:endParaRPr lang="uk-UA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6" name="Picture 10" descr="Картинки по запросу калісто супутн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75" y="1278005"/>
            <a:ext cx="2667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Місце для вмісту 3"/>
          <p:cNvSpPr txBox="1">
            <a:spLocks/>
          </p:cNvSpPr>
          <p:nvPr/>
        </p:nvSpPr>
        <p:spPr>
          <a:xfrm>
            <a:off x="9768993" y="3927827"/>
            <a:ext cx="1804363" cy="47946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Каллісто</a:t>
            </a:r>
            <a:endParaRPr lang="uk-UA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Місце для вмісту 3"/>
          <p:cNvSpPr txBox="1">
            <a:spLocks/>
          </p:cNvSpPr>
          <p:nvPr/>
        </p:nvSpPr>
        <p:spPr>
          <a:xfrm>
            <a:off x="9654308" y="4539415"/>
            <a:ext cx="2033732" cy="198120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Ймовірно</a:t>
            </a: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є </a:t>
            </a:r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океан </a:t>
            </a:r>
            <a:r>
              <a:rPr lang="ru-RU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під</a:t>
            </a:r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поверхнею</a:t>
            </a:r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супутника</a:t>
            </a:r>
            <a:endParaRPr lang="uk-UA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256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Сатурн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Картинки по запросу 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3" y="1209376"/>
            <a:ext cx="5385904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1667" r="65234" b="25666"/>
          <a:stretch/>
        </p:blipFill>
        <p:spPr bwMode="auto">
          <a:xfrm>
            <a:off x="5923726" y="1209376"/>
            <a:ext cx="2756449" cy="36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190983" y="4010332"/>
            <a:ext cx="5385904" cy="80471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Названий на честь батька головного бога Юпітера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190983" y="4986491"/>
            <a:ext cx="5385904" cy="80471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Кільця складаються з частинок криги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90983" y="5881842"/>
            <a:ext cx="5385904" cy="80471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Дуже сильні вітри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6344133" y="5479487"/>
            <a:ext cx="5385904" cy="80471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АМС «</a:t>
            </a:r>
            <a:r>
              <a:rPr lang="uk-UA" sz="28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Кассіні</a:t>
            </a:r>
            <a:r>
              <a:rPr 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uk-UA" sz="28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7" y="235743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1840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-12823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ru-RU" sz="4400" dirty="0" err="1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Супутники</a:t>
            </a:r>
            <a:r>
              <a:rPr lang="ru-RU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Сатурна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164974" y="1278005"/>
            <a:ext cx="4159376" cy="63433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Має</a:t>
            </a:r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62 </a:t>
            </a:r>
            <a:r>
              <a:rPr lang="ru-RU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супутники</a:t>
            </a:r>
            <a:endParaRPr lang="uk-UA" sz="32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64974" y="2010244"/>
            <a:ext cx="4159376" cy="63433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Найбільший</a:t>
            </a:r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- Титан</a:t>
            </a:r>
            <a:endParaRPr lang="uk-UA" sz="32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Titan in natural color Cass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9" y="2892423"/>
            <a:ext cx="3578225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4870324" y="1278005"/>
            <a:ext cx="6997826" cy="89369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Другий</a:t>
            </a:r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за </a:t>
            </a:r>
            <a:r>
              <a:rPr lang="ru-RU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розміром</a:t>
            </a:r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у </a:t>
            </a:r>
            <a:r>
              <a:rPr lang="ru-RU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Сонячній</a:t>
            </a:r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системі</a:t>
            </a:r>
            <a:endParaRPr lang="uk-UA" sz="32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2" name="Picture 4" descr="https://upload.wikimedia.org/wikipedia/commons/thumb/1/15/Titan_poster_uk.svg/800px-Titan_poster_u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29" y="2892423"/>
            <a:ext cx="6541215" cy="34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408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Уран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5943600" y="1345451"/>
            <a:ext cx="6057900" cy="72765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Названий на честь бога неба</a:t>
            </a:r>
            <a:endParaRPr lang="uk-UA" sz="32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5943600" y="2248635"/>
            <a:ext cx="6057900" cy="700139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Блакитна планета</a:t>
            </a:r>
            <a:endParaRPr lang="uk-UA" sz="32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Ura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7" y="1300180"/>
            <a:ext cx="312102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8" t="20334" r="8789" b="25667"/>
          <a:stretch/>
        </p:blipFill>
        <p:spPr bwMode="auto">
          <a:xfrm>
            <a:off x="3448050" y="1296204"/>
            <a:ext cx="2331136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5943600" y="6078911"/>
            <a:ext cx="6057900" cy="700139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Має систему </a:t>
            </a:r>
            <a:r>
              <a:rPr lang="uk-UA" sz="32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кілець</a:t>
            </a:r>
            <a:endParaRPr lang="uk-UA" sz="32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5943596" y="4067159"/>
            <a:ext cx="6057904" cy="700139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«Лежить» на боку</a:t>
            </a:r>
            <a:endParaRPr lang="uk-UA" sz="32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5943595" y="4949681"/>
            <a:ext cx="6057905" cy="95082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і Венера, обертається у </a:t>
            </a:r>
            <a:r>
              <a:rPr lang="uk-UA" sz="30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зворотньому</a:t>
            </a:r>
            <a:r>
              <a:rPr lang="uk-UA" sz="3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напрямку</a:t>
            </a:r>
            <a:endParaRPr lang="uk-UA" sz="3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7" name="Picture 5" descr="https://upload.wikimedia.org/wikipedia/commons/thumb/2/2a/Uranus%2C_Earth_size_comparison.jpg/220px-Uranus%2C_Earth_size_compari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80" y="4421205"/>
            <a:ext cx="2743543" cy="200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Місце для вмісту 3"/>
          <p:cNvSpPr txBox="1">
            <a:spLocks/>
          </p:cNvSpPr>
          <p:nvPr/>
        </p:nvSpPr>
        <p:spPr>
          <a:xfrm>
            <a:off x="1930738" y="6157861"/>
            <a:ext cx="2435226" cy="700139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Зіставлення розмірів Землі та Урану</a:t>
            </a:r>
            <a:endParaRPr lang="uk-UA" sz="1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Місце для вмісту 3"/>
          <p:cNvSpPr txBox="1">
            <a:spLocks/>
          </p:cNvSpPr>
          <p:nvPr/>
        </p:nvSpPr>
        <p:spPr>
          <a:xfrm>
            <a:off x="5943594" y="3152759"/>
            <a:ext cx="6057906" cy="700139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Відкрита В. </a:t>
            </a:r>
            <a:r>
              <a:rPr lang="uk-UA" sz="3000" b="1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Гершелем</a:t>
            </a:r>
            <a:r>
              <a:rPr lang="uk-UA" sz="3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1781р.</a:t>
            </a:r>
            <a:endParaRPr lang="uk-UA" sz="3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744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ru-RU" sz="4400" dirty="0" err="1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Супутники</a:t>
            </a:r>
            <a:r>
              <a:rPr lang="ru-RU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Урана</a:t>
            </a:r>
            <a:endParaRPr lang="uk-UA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76637" y="1345451"/>
            <a:ext cx="4852563" cy="72765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Має</a:t>
            </a:r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27 </a:t>
            </a:r>
            <a:r>
              <a:rPr lang="ru-RU" sz="3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супутників</a:t>
            </a:r>
            <a:endParaRPr lang="uk-UA" sz="32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176637" y="2225506"/>
            <a:ext cx="4852563" cy="187024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Всі</a:t>
            </a:r>
            <a:r>
              <a:rPr lang="ru-RU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супутники</a:t>
            </a:r>
            <a:r>
              <a:rPr lang="ru-RU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отримали</a:t>
            </a:r>
            <a:r>
              <a:rPr lang="ru-RU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назви</a:t>
            </a:r>
            <a:r>
              <a:rPr lang="ru-RU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 на честь </a:t>
            </a:r>
            <a:r>
              <a:rPr lang="ru-RU" sz="30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персонажів</a:t>
            </a:r>
            <a:r>
              <a:rPr lang="ru-RU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 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творів</a:t>
            </a:r>
            <a:r>
              <a:rPr lang="ru-RU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 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Шекспіра</a:t>
            </a:r>
            <a:r>
              <a:rPr lang="ru-RU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 та 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Поупа</a:t>
            </a:r>
            <a:endParaRPr lang="uk-UA" sz="3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Місце для вмісту 3"/>
          <p:cNvSpPr txBox="1">
            <a:spLocks/>
          </p:cNvSpPr>
          <p:nvPr/>
        </p:nvSpPr>
        <p:spPr>
          <a:xfrm>
            <a:off x="176637" y="4298201"/>
            <a:ext cx="4852563" cy="1054849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5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супутників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відкриті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за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допомогою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телескопів</a:t>
            </a:r>
            <a:endParaRPr lang="uk-UA" sz="3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Tit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9" y="1382157"/>
            <a:ext cx="1778471" cy="17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oyager 2 picture of Obe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1345451"/>
            <a:ext cx="1815177" cy="181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mbriel (moon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157" y="1382157"/>
            <a:ext cx="1711243" cy="17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Місце для вмісту 3"/>
          <p:cNvSpPr txBox="1">
            <a:spLocks/>
          </p:cNvSpPr>
          <p:nvPr/>
        </p:nvSpPr>
        <p:spPr>
          <a:xfrm>
            <a:off x="5656662" y="3160628"/>
            <a:ext cx="1514143" cy="31272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Титанія</a:t>
            </a:r>
            <a:endParaRPr lang="uk-UA" sz="2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Місце для вмісту 3"/>
          <p:cNvSpPr txBox="1">
            <a:spLocks/>
          </p:cNvSpPr>
          <p:nvPr/>
        </p:nvSpPr>
        <p:spPr>
          <a:xfrm>
            <a:off x="7846714" y="3160628"/>
            <a:ext cx="1514143" cy="31272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Оберон</a:t>
            </a:r>
            <a:endParaRPr lang="uk-UA" sz="2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Місце для вмісту 3"/>
          <p:cNvSpPr txBox="1">
            <a:spLocks/>
          </p:cNvSpPr>
          <p:nvPr/>
        </p:nvSpPr>
        <p:spPr>
          <a:xfrm>
            <a:off x="9969706" y="3160628"/>
            <a:ext cx="1514143" cy="31272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Умбріель</a:t>
            </a:r>
            <a:endParaRPr lang="uk-UA" sz="2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4" name="Picture 8" descr="Ariel (moon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9" y="3574578"/>
            <a:ext cx="1778471" cy="17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Місце для вмісту 3"/>
          <p:cNvSpPr txBox="1">
            <a:spLocks/>
          </p:cNvSpPr>
          <p:nvPr/>
        </p:nvSpPr>
        <p:spPr>
          <a:xfrm>
            <a:off x="6704412" y="5353049"/>
            <a:ext cx="1514143" cy="31272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Аріель</a:t>
            </a:r>
            <a:endParaRPr lang="uk-UA" sz="2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6" name="Picture 10" descr="Miran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35" y="3574578"/>
            <a:ext cx="1772142" cy="17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Місце для вмісту 3"/>
          <p:cNvSpPr txBox="1">
            <a:spLocks/>
          </p:cNvSpPr>
          <p:nvPr/>
        </p:nvSpPr>
        <p:spPr>
          <a:xfrm>
            <a:off x="9083634" y="5349088"/>
            <a:ext cx="1514143" cy="31272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Міранда</a:t>
            </a:r>
            <a:endParaRPr lang="uk-UA" sz="2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Місце для вмісту 3"/>
          <p:cNvSpPr txBox="1">
            <a:spLocks/>
          </p:cNvSpPr>
          <p:nvPr/>
        </p:nvSpPr>
        <p:spPr>
          <a:xfrm>
            <a:off x="176636" y="5509409"/>
            <a:ext cx="4852563" cy="1054849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Всі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інші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відкриті</a:t>
            </a:r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АМС «Вояджер-2»</a:t>
            </a:r>
            <a:endParaRPr lang="uk-UA" sz="300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404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337</Words>
  <Application>Microsoft Office PowerPoint</Application>
  <PresentationFormat>Широкий екран</PresentationFormat>
  <Paragraphs>81</Paragraphs>
  <Slides>13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Verdana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Підсумки уроку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Serhii</dc:creator>
  <cp:lastModifiedBy>RePack by Diakov</cp:lastModifiedBy>
  <cp:revision>165</cp:revision>
  <dcterms:created xsi:type="dcterms:W3CDTF">2017-01-12T15:49:54Z</dcterms:created>
  <dcterms:modified xsi:type="dcterms:W3CDTF">2022-01-25T16:42:35Z</dcterms:modified>
</cp:coreProperties>
</file>