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79"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4" d="100"/>
          <a:sy n="34" d="100"/>
        </p:scale>
        <p:origin x="24"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CBD69849-57ED-48D6-A49F-01249DE02D93}" type="datetimeFigureOut">
              <a:rPr lang="ru-RU" smtClean="0"/>
              <a:t>03.03.2021</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196003AB-C564-4B7E-B7EE-4DD5ED22562B}"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BD69849-57ED-48D6-A49F-01249DE02D93}" type="datetimeFigureOut">
              <a:rPr lang="ru-RU" smtClean="0"/>
              <a:t>03.03.2021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6003AB-C564-4B7E-B7EE-4DD5ED22562B}"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BD69849-57ED-48D6-A49F-01249DE02D93}" type="datetimeFigureOut">
              <a:rPr lang="ru-RU" smtClean="0"/>
              <a:t>03.03.2021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6003AB-C564-4B7E-B7EE-4DD5ED22562B}"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BD69849-57ED-48D6-A49F-01249DE02D93}" type="datetimeFigureOut">
              <a:rPr lang="ru-RU" smtClean="0"/>
              <a:t>03.03.2021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6003AB-C564-4B7E-B7EE-4DD5ED22562B}"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CBD69849-57ED-48D6-A49F-01249DE02D93}" type="datetimeFigureOut">
              <a:rPr lang="ru-RU" smtClean="0"/>
              <a:t>03.03.2021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196003AB-C564-4B7E-B7EE-4DD5ED22562B}"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BD69849-57ED-48D6-A49F-01249DE02D93}" type="datetimeFigureOut">
              <a:rPr lang="ru-RU" smtClean="0"/>
              <a:t>03.03.2021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96003AB-C564-4B7E-B7EE-4DD5ED22562B}"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CBD69849-57ED-48D6-A49F-01249DE02D93}" type="datetimeFigureOut">
              <a:rPr lang="ru-RU" smtClean="0"/>
              <a:t>03.03.2021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96003AB-C564-4B7E-B7EE-4DD5ED22562B}"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CBD69849-57ED-48D6-A49F-01249DE02D93}" type="datetimeFigureOut">
              <a:rPr lang="ru-RU" smtClean="0"/>
              <a:t>03.03.2021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96003AB-C564-4B7E-B7EE-4DD5ED22562B}"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BD69849-57ED-48D6-A49F-01249DE02D93}" type="datetimeFigureOut">
              <a:rPr lang="ru-RU" smtClean="0"/>
              <a:t>03.03.2021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96003AB-C564-4B7E-B7EE-4DD5ED22562B}"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BD69849-57ED-48D6-A49F-01249DE02D93}" type="datetimeFigureOut">
              <a:rPr lang="ru-RU" smtClean="0"/>
              <a:t>03.03.2021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96003AB-C564-4B7E-B7EE-4DD5ED22562B}"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CBD69849-57ED-48D6-A49F-01249DE02D93}" type="datetimeFigureOut">
              <a:rPr lang="ru-RU" smtClean="0"/>
              <a:t>03.03.2021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96003AB-C564-4B7E-B7EE-4DD5ED22562B}"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CBD69849-57ED-48D6-A49F-01249DE02D93}" type="datetimeFigureOut">
              <a:rPr lang="ru-RU" smtClean="0"/>
              <a:t>03.03.2021</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96003AB-C564-4B7E-B7EE-4DD5ED22562B}"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900592" y="1700808"/>
            <a:ext cx="7772400" cy="1780108"/>
          </a:xfrm>
        </p:spPr>
        <p:txBody>
          <a:bodyPr/>
          <a:lstStyle/>
          <a:p>
            <a:r>
              <a:rPr lang="uk-UA" dirty="0" smtClean="0"/>
              <a:t>                                                    </a:t>
            </a:r>
            <a:endParaRPr lang="ru-RU" dirty="0"/>
          </a:p>
        </p:txBody>
      </p:sp>
      <p:sp>
        <p:nvSpPr>
          <p:cNvPr id="3" name="Подзаголовок 2"/>
          <p:cNvSpPr>
            <a:spLocks noGrp="1"/>
          </p:cNvSpPr>
          <p:nvPr>
            <p:ph type="subTitle" idx="1"/>
          </p:nvPr>
        </p:nvSpPr>
        <p:spPr>
          <a:xfrm>
            <a:off x="251520" y="260648"/>
            <a:ext cx="8640960" cy="6597352"/>
          </a:xfrm>
        </p:spPr>
        <p:txBody>
          <a:bodyPr>
            <a:normAutofit fontScale="92500" lnSpcReduction="10000"/>
          </a:bodyPr>
          <a:lstStyle/>
          <a:p>
            <a:endParaRPr lang="uk-UA" sz="5400" dirty="0" smtClean="0">
              <a:solidFill>
                <a:schemeClr val="tx1"/>
              </a:solidFill>
            </a:endParaRPr>
          </a:p>
          <a:p>
            <a:endParaRPr lang="uk-UA" sz="5400" dirty="0">
              <a:solidFill>
                <a:schemeClr val="tx1"/>
              </a:solidFill>
            </a:endParaRPr>
          </a:p>
          <a:p>
            <a:r>
              <a:rPr lang="uk-UA" sz="5400" dirty="0" smtClean="0"/>
              <a:t>Фізичні характеристики Сонця. Будова Сонця та джерела його енергії. </a:t>
            </a:r>
            <a:r>
              <a:rPr lang="uk-UA" sz="5400" dirty="0" err="1" smtClean="0"/>
              <a:t>Реєстраія</a:t>
            </a:r>
            <a:r>
              <a:rPr lang="uk-UA" sz="5400" dirty="0" smtClean="0"/>
              <a:t> сонячних </a:t>
            </a:r>
            <a:r>
              <a:rPr lang="uk-UA" sz="5400" dirty="0" err="1" smtClean="0"/>
              <a:t>нейтрино</a:t>
            </a:r>
            <a:r>
              <a:rPr lang="uk-UA" sz="5400" dirty="0" smtClean="0"/>
              <a:t>.</a:t>
            </a:r>
          </a:p>
          <a:p>
            <a:r>
              <a:rPr lang="uk-UA" sz="5400" dirty="0" smtClean="0">
                <a:solidFill>
                  <a:schemeClr val="tx1"/>
                </a:solidFill>
              </a:rPr>
              <a:t>Астрономія 11 клас 05.03.22021</a:t>
            </a:r>
            <a:endParaRPr lang="ru-RU" sz="5400" dirty="0">
              <a:solidFill>
                <a:schemeClr val="tx1"/>
              </a:solidFill>
            </a:endParaRPr>
          </a:p>
        </p:txBody>
      </p:sp>
    </p:spTree>
    <p:extLst>
      <p:ext uri="{BB962C8B-B14F-4D97-AF65-F5344CB8AC3E}">
        <p14:creationId xmlns:p14="http://schemas.microsoft.com/office/powerpoint/2010/main" val="64573783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00592" y="260648"/>
            <a:ext cx="7473008" cy="1143000"/>
          </a:xfrm>
        </p:spPr>
        <p:txBody>
          <a:bodyPr/>
          <a:lstStyle/>
          <a:p>
            <a:endParaRPr lang="ru-RU"/>
          </a:p>
        </p:txBody>
      </p:sp>
      <p:sp>
        <p:nvSpPr>
          <p:cNvPr id="3" name="Объект 2"/>
          <p:cNvSpPr>
            <a:spLocks noGrp="1"/>
          </p:cNvSpPr>
          <p:nvPr>
            <p:ph idx="1"/>
          </p:nvPr>
        </p:nvSpPr>
        <p:spPr>
          <a:xfrm>
            <a:off x="0" y="0"/>
            <a:ext cx="9144000" cy="6858000"/>
          </a:xfrm>
        </p:spPr>
        <p:txBody>
          <a:bodyPr/>
          <a:lstStyle/>
          <a:p>
            <a:pPr marL="25400" marR="152400" indent="0">
              <a:lnSpc>
                <a:spcPts val="1390"/>
              </a:lnSpc>
              <a:spcBef>
                <a:spcPts val="1500"/>
              </a:spcBef>
              <a:spcAft>
                <a:spcPts val="300"/>
              </a:spcAft>
              <a:buNone/>
            </a:pPr>
            <a:r>
              <a:rPr lang="uk-UA" dirty="0"/>
              <a:t> </a:t>
            </a:r>
            <a:r>
              <a:rPr lang="uk-UA" dirty="0" smtClean="0"/>
              <a:t>      </a:t>
            </a:r>
            <a:r>
              <a:rPr lang="uk-UA" sz="1700" spc="50" dirty="0">
                <a:ea typeface="Times New Roman"/>
              </a:rPr>
              <a:t>Сонячна хромосфера дуже неоднорідна: в ній є довгасті, схожі на язики полум'я утворення - так звані спікули. Тому хромосфера нагадує траву, що горить. Час життя окремої спікули - до 5 хв. діаметр біля основи - від 500 до 3 000 км, температура у 2-3 рази вища, а густина менша, ніж у фотосфері. Речовина спікул піднімається із хромосфери в корону і розчиняється в ній. Таким чином, через спікули відбувається обмін речовини хромосфери з короною, яка лежить вище.</a:t>
            </a:r>
            <a:endParaRPr lang="ru-RU" sz="1700" spc="50" dirty="0">
              <a:ea typeface="Times New Roman"/>
            </a:endParaRPr>
          </a:p>
          <a:p>
            <a:pPr marL="25400" marR="152400" indent="0">
              <a:lnSpc>
                <a:spcPts val="1390"/>
              </a:lnSpc>
              <a:spcBef>
                <a:spcPts val="1500"/>
              </a:spcBef>
              <a:spcAft>
                <a:spcPts val="320"/>
              </a:spcAft>
              <a:buNone/>
            </a:pPr>
            <a:r>
              <a:rPr lang="uk-UA" sz="1700" spc="50" dirty="0">
                <a:ea typeface="Times New Roman"/>
              </a:rPr>
              <a:t> </a:t>
            </a:r>
            <a:r>
              <a:rPr lang="uk-UA" sz="1700" spc="50" dirty="0" smtClean="0">
                <a:ea typeface="Times New Roman"/>
              </a:rPr>
              <a:t>   Над </a:t>
            </a:r>
            <a:r>
              <a:rPr lang="uk-UA" sz="1700" spc="50" dirty="0">
                <a:ea typeface="Times New Roman"/>
              </a:rPr>
              <a:t>хромосферою знаходиться </a:t>
            </a:r>
            <a:r>
              <a:rPr lang="uk-UA" sz="1700" spc="50" dirty="0" err="1">
                <a:ea typeface="Times New Roman"/>
              </a:rPr>
              <a:t>найпротяжніший</a:t>
            </a:r>
            <a:r>
              <a:rPr lang="uk-UA" sz="1700" spc="50" dirty="0">
                <a:ea typeface="Times New Roman"/>
              </a:rPr>
              <a:t> шар сонячної атмосфери - </a:t>
            </a:r>
            <a:r>
              <a:rPr lang="uk-UA" sz="2400" spc="50" dirty="0">
                <a:ea typeface="Times New Roman"/>
              </a:rPr>
              <a:t>сонячна корона</a:t>
            </a:r>
            <a:r>
              <a:rPr lang="uk-UA" sz="1700" spc="50" dirty="0">
                <a:ea typeface="Times New Roman"/>
              </a:rPr>
              <a:t>. Вона має сріблясто-білий колір і простягається на висоту в кілька сонячних радіусів, поступово переходячи у міжпланетний простір. Температура її на межі з хромосферою становить 100 000 К. а далі зростає до 2 000 000 К.</a:t>
            </a:r>
            <a:endParaRPr lang="ru-RU" sz="1700" spc="50" dirty="0">
              <a:ea typeface="Times New Roman"/>
            </a:endParaRPr>
          </a:p>
          <a:p>
            <a:pPr marL="25400" marR="152400" indent="0">
              <a:lnSpc>
                <a:spcPts val="1370"/>
              </a:lnSpc>
              <a:spcBef>
                <a:spcPts val="1500"/>
              </a:spcBef>
              <a:spcAft>
                <a:spcPts val="245"/>
              </a:spcAft>
              <a:buNone/>
            </a:pPr>
            <a:r>
              <a:rPr lang="uk-UA" sz="1700" spc="50" dirty="0" smtClean="0">
                <a:ea typeface="Times New Roman"/>
              </a:rPr>
              <a:t>   Корона </a:t>
            </a:r>
            <a:r>
              <a:rPr lang="uk-UA" sz="1700" spc="50" dirty="0">
                <a:ea typeface="Times New Roman"/>
              </a:rPr>
              <a:t>у мільйон разів менш яскрава, ніж фотосфера, і не перевищує яскравості Місяця у повні а тому спостерігається лише під час повної фази сонячного затемнення чи за допомогою спеціальних телескопів. Корона не має чітких обрисів. її неправильна форма змінюється з часом.</a:t>
            </a:r>
            <a:endParaRPr lang="ru-RU" sz="1700" spc="50" dirty="0">
              <a:ea typeface="Times New Roman"/>
            </a:endParaRPr>
          </a:p>
          <a:p>
            <a:pPr marL="25400" marR="152400" indent="0">
              <a:lnSpc>
                <a:spcPts val="1440"/>
              </a:lnSpc>
              <a:spcBef>
                <a:spcPts val="1500"/>
              </a:spcBef>
              <a:spcAft>
                <a:spcPts val="0"/>
              </a:spcAft>
              <a:buNone/>
            </a:pPr>
            <a:r>
              <a:rPr lang="uk-UA" sz="1700" spc="50" dirty="0" smtClean="0">
                <a:ea typeface="Times New Roman"/>
              </a:rPr>
              <a:t>    Найвіддаленіші </a:t>
            </a:r>
            <a:r>
              <a:rPr lang="uk-UA" sz="1700" spc="50" dirty="0">
                <a:ea typeface="Times New Roman"/>
              </a:rPr>
              <a:t>частини корони не утримуються сонячним тяжінням, і тому речовина корони </a:t>
            </a:r>
            <a:r>
              <a:rPr lang="uk-UA" sz="1700" spc="50" dirty="0" err="1">
                <a:ea typeface="Times New Roman"/>
              </a:rPr>
              <a:t>неперервно</a:t>
            </a:r>
            <a:r>
              <a:rPr lang="uk-UA" sz="1700" spc="50" dirty="0">
                <a:ea typeface="Times New Roman"/>
              </a:rPr>
              <a:t> витікає в міжпланетне середовище, формуючи явище сонячного вітру. Речовина сонячного вітру складається в основному з ядер водню (протонів) і гелію (а- частинок). Біля основи корони швидкості частинок не перевищують 0,3 км/с. Але на відстані орбіти Землі їхні швидкості досягають 500 км/с за концентрації частинок 1-10 в 1 </a:t>
            </a:r>
            <a:r>
              <a:rPr lang="uk-UA" sz="1700" spc="50" dirty="0" err="1">
                <a:ea typeface="Times New Roman"/>
              </a:rPr>
              <a:t>см'\</a:t>
            </a:r>
            <a:endParaRPr lang="ru-RU" sz="1700" spc="50" dirty="0">
              <a:ea typeface="Times New Roman"/>
            </a:endParaRPr>
          </a:p>
          <a:p>
            <a:pPr marL="137160" indent="0">
              <a:buNone/>
            </a:pPr>
            <a:endParaRPr lang="ru-RU" dirty="0"/>
          </a:p>
        </p:txBody>
      </p:sp>
      <p:pic>
        <p:nvPicPr>
          <p:cNvPr id="8194" name="Picture 2" descr="C:\Users\Sasha\Desktop\Новая папка\1352630716_123-650x3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65104"/>
            <a:ext cx="9143999" cy="2492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68659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468544" y="332656"/>
            <a:ext cx="8229600" cy="1143000"/>
          </a:xfrm>
        </p:spPr>
        <p:txBody>
          <a:bodyPr/>
          <a:lstStyle/>
          <a:p>
            <a:endParaRPr lang="ru-RU"/>
          </a:p>
        </p:txBody>
      </p:sp>
      <p:sp>
        <p:nvSpPr>
          <p:cNvPr id="3" name="Объект 2"/>
          <p:cNvSpPr>
            <a:spLocks noGrp="1"/>
          </p:cNvSpPr>
          <p:nvPr>
            <p:ph idx="1"/>
          </p:nvPr>
        </p:nvSpPr>
        <p:spPr>
          <a:xfrm>
            <a:off x="0" y="0"/>
            <a:ext cx="9144000" cy="6858000"/>
          </a:xfrm>
        </p:spPr>
        <p:txBody>
          <a:bodyPr>
            <a:normAutofit/>
          </a:bodyPr>
          <a:lstStyle/>
          <a:p>
            <a:pPr marL="0" marR="254000" indent="0">
              <a:lnSpc>
                <a:spcPts val="1370"/>
              </a:lnSpc>
              <a:spcAft>
                <a:spcPts val="300"/>
              </a:spcAft>
              <a:buNone/>
            </a:pPr>
            <a:r>
              <a:rPr lang="uk-UA" sz="1700" dirty="0" smtClean="0">
                <a:solidFill>
                  <a:srgbClr val="FF0000"/>
                </a:solidFill>
              </a:rPr>
              <a:t>      </a:t>
            </a:r>
            <a:r>
              <a:rPr lang="uk-UA" sz="1700" spc="50" dirty="0">
                <a:latin typeface="Palatino Linotype"/>
                <a:ea typeface="Palatino Linotype"/>
                <a:cs typeface="Palatino Linotype"/>
              </a:rPr>
              <a:t>Поширюючись на величезну відстань, аж за орбіту Сатурна, сонячний вітер утворює велетенську </a:t>
            </a:r>
            <a:r>
              <a:rPr lang="uk-UA" sz="2400" spc="50" dirty="0" err="1">
                <a:latin typeface="Palatino Linotype"/>
                <a:ea typeface="Palatino Linotype"/>
                <a:cs typeface="Palatino Linotype"/>
              </a:rPr>
              <a:t>геліосферу</a:t>
            </a:r>
            <a:r>
              <a:rPr lang="uk-UA" sz="2400" spc="50" dirty="0">
                <a:latin typeface="Palatino Linotype"/>
                <a:ea typeface="Palatino Linotype"/>
                <a:cs typeface="Palatino Linotype"/>
              </a:rPr>
              <a:t>, </a:t>
            </a:r>
            <a:r>
              <a:rPr lang="uk-UA" sz="1700" spc="50" dirty="0">
                <a:latin typeface="Palatino Linotype"/>
                <a:ea typeface="Palatino Linotype"/>
                <a:cs typeface="Palatino Linotype"/>
              </a:rPr>
              <a:t>яка межує зі ще більш розрідженим міжзоряним середовищем.</a:t>
            </a:r>
            <a:endParaRPr lang="ru-RU" sz="1700" spc="50" dirty="0">
              <a:latin typeface="Palatino Linotype"/>
              <a:ea typeface="Palatino Linotype"/>
              <a:cs typeface="Palatino Linotype"/>
            </a:endParaRPr>
          </a:p>
          <a:p>
            <a:pPr marL="0" marR="254000" lvl="0" indent="0">
              <a:lnSpc>
                <a:spcPts val="1370"/>
              </a:lnSpc>
              <a:spcAft>
                <a:spcPts val="635"/>
              </a:spcAft>
              <a:buClr>
                <a:srgbClr val="000000"/>
              </a:buClr>
              <a:buSzPts val="950"/>
              <a:buNone/>
              <a:tabLst>
                <a:tab pos="367030" algn="l"/>
              </a:tabLst>
            </a:pPr>
            <a:r>
              <a:rPr lang="uk-UA" sz="1700" spc="50" dirty="0">
                <a:latin typeface="Palatino Linotype"/>
                <a:ea typeface="Palatino Linotype"/>
                <a:cs typeface="Palatino Linotype"/>
              </a:rPr>
              <a:t>Радіус, маса і світність Сонця. Уявлення про фотосферу, хромосферу і корону Сонця складались безпосередньо зі спостережень, зокрема під час повних сонячних затемнень. Але про такі параметри Сонця як радіус, маса чи світність, можна було отримати певні дані лише після того, як вдалося встановити відстань до нього, тобто з другої половини XVII ст. Знаючи відстань Земля-Сонце (1а. о. — 150 </a:t>
            </a:r>
            <a:r>
              <a:rPr lang="uk-UA" sz="1700" spc="50" dirty="0" err="1">
                <a:latin typeface="Palatino Linotype"/>
                <a:ea typeface="Palatino Linotype"/>
                <a:cs typeface="Palatino Linotype"/>
              </a:rPr>
              <a:t>млн</a:t>
            </a:r>
            <a:r>
              <a:rPr lang="uk-UA" sz="1700" spc="50" dirty="0">
                <a:latin typeface="Palatino Linotype"/>
                <a:ea typeface="Palatino Linotype"/>
                <a:cs typeface="Palatino Linotype"/>
              </a:rPr>
              <a:t> км) і кутовий радіус Сонця г = 16'. можна знайти</a:t>
            </a:r>
            <a:endParaRPr lang="ru-RU" sz="1700" spc="50" dirty="0">
              <a:latin typeface="Palatino Linotype"/>
              <a:ea typeface="Palatino Linotype"/>
              <a:cs typeface="Palatino Linotype"/>
            </a:endParaRPr>
          </a:p>
          <a:p>
            <a:pPr marL="0" indent="0">
              <a:lnSpc>
                <a:spcPts val="950"/>
              </a:lnSpc>
              <a:spcAft>
                <a:spcPts val="1140"/>
              </a:spcAft>
              <a:buNone/>
            </a:pPr>
            <a:r>
              <a:rPr lang="uk-UA" sz="1700" spc="50" dirty="0">
                <a:latin typeface="Palatino Linotype"/>
                <a:ea typeface="Palatino Linotype"/>
                <a:cs typeface="Palatino Linotype"/>
              </a:rPr>
              <a:t>його лінійний радіус г = 700 000 км = 109 г</a:t>
            </a:r>
            <a:endParaRPr lang="ru-RU" sz="1700" spc="50" dirty="0">
              <a:latin typeface="Palatino Linotype"/>
              <a:ea typeface="Palatino Linotype"/>
              <a:cs typeface="Palatino Linotype"/>
            </a:endParaRPr>
          </a:p>
          <a:p>
            <a:pPr marL="0" indent="0">
              <a:lnSpc>
                <a:spcPts val="950"/>
              </a:lnSpc>
              <a:spcAft>
                <a:spcPts val="655"/>
              </a:spcAft>
              <a:buNone/>
            </a:pPr>
            <a:r>
              <a:rPr lang="uk-UA" sz="1700" spc="50" dirty="0" err="1">
                <a:latin typeface="Palatino Linotype"/>
                <a:ea typeface="Palatino Linotype"/>
                <a:cs typeface="Palatino Linotype"/>
              </a:rPr>
              <a:t>.Маса</a:t>
            </a:r>
            <a:r>
              <a:rPr lang="uk-UA" sz="1700" spc="50" dirty="0">
                <a:latin typeface="Palatino Linotype"/>
                <a:ea typeface="Palatino Linotype"/>
                <a:cs typeface="Palatino Linotype"/>
              </a:rPr>
              <a:t> Сонця визначається за третім узагальненим законом </a:t>
            </a:r>
            <a:r>
              <a:rPr lang="uk-UA" sz="1700" spc="50" dirty="0" err="1">
                <a:latin typeface="Palatino Linotype"/>
                <a:ea typeface="Palatino Linotype"/>
                <a:cs typeface="Palatino Linotype"/>
              </a:rPr>
              <a:t>Кеплера</a:t>
            </a:r>
            <a:r>
              <a:rPr lang="uk-UA" sz="1700" spc="50" dirty="0">
                <a:latin typeface="Palatino Linotype"/>
                <a:ea typeface="Palatino Linotype"/>
                <a:cs typeface="Palatino Linotype"/>
              </a:rPr>
              <a:t> </a:t>
            </a:r>
            <a:r>
              <a:rPr lang="uk-UA" sz="1700" spc="50" dirty="0" err="1" smtClean="0">
                <a:latin typeface="Palatino Linotype"/>
                <a:ea typeface="Palatino Linotype"/>
                <a:cs typeface="Palatino Linotype"/>
              </a:rPr>
              <a:t>.Відповідно</a:t>
            </a:r>
            <a:r>
              <a:rPr lang="uk-UA" sz="1700" spc="50" dirty="0" smtClean="0">
                <a:latin typeface="Palatino Linotype"/>
                <a:ea typeface="Palatino Linotype"/>
                <a:cs typeface="Palatino Linotype"/>
              </a:rPr>
              <a:t> </a:t>
            </a:r>
          </a:p>
          <a:p>
            <a:pPr marL="0" indent="0">
              <a:lnSpc>
                <a:spcPts val="950"/>
              </a:lnSpc>
              <a:spcAft>
                <a:spcPts val="655"/>
              </a:spcAft>
              <a:buNone/>
            </a:pPr>
            <a:r>
              <a:rPr lang="uk-UA" sz="1700" spc="50" dirty="0" smtClean="0">
                <a:latin typeface="Palatino Linotype"/>
                <a:ea typeface="Palatino Linotype"/>
                <a:cs typeface="Palatino Linotype"/>
              </a:rPr>
              <a:t>середня </a:t>
            </a:r>
            <a:r>
              <a:rPr lang="uk-UA" sz="1700" spc="50" dirty="0">
                <a:latin typeface="Palatino Linotype"/>
                <a:ea typeface="Palatino Linotype"/>
                <a:cs typeface="Palatino Linotype"/>
              </a:rPr>
              <a:t>густина Сонця = 1.4 г/см , що в 4 рази менше від середньої густини Землі.</a:t>
            </a:r>
            <a:endParaRPr lang="ru-RU" sz="1700" spc="50" dirty="0">
              <a:latin typeface="Palatino Linotype"/>
              <a:ea typeface="Palatino Linotype"/>
              <a:cs typeface="Palatino Linotype"/>
            </a:endParaRPr>
          </a:p>
          <a:p>
            <a:pPr marL="25400" marR="254000">
              <a:lnSpc>
                <a:spcPts val="1585"/>
              </a:lnSpc>
              <a:spcAft>
                <a:spcPts val="0"/>
              </a:spcAft>
            </a:pPr>
            <a:r>
              <a:rPr lang="uk-UA" sz="1700" dirty="0">
                <a:latin typeface="Courier New"/>
                <a:ea typeface="Courier New"/>
              </a:rPr>
              <a:t>Вимірявши сонячну сталу - енергію, що надходить від Сонця на одиницю поверхні Землі за одиницю часу (з урахуванням поглинання в земній атмосфері</a:t>
            </a:r>
            <a:r>
              <a:rPr lang="uk-UA" sz="1700" dirty="0" smtClean="0">
                <a:latin typeface="Courier New"/>
                <a:ea typeface="Courier New"/>
              </a:rPr>
              <a:t>)</a:t>
            </a:r>
            <a:r>
              <a:rPr lang="uk-UA" sz="1700" spc="50" dirty="0" smtClean="0">
                <a:latin typeface="Palatino Linotype"/>
                <a:ea typeface="Palatino Linotype"/>
                <a:cs typeface="Palatino Linotype"/>
              </a:rPr>
              <a:t>, </a:t>
            </a:r>
            <a:r>
              <a:rPr lang="uk-UA" sz="1700" spc="50" dirty="0">
                <a:latin typeface="Palatino Linotype"/>
                <a:ea typeface="Palatino Linotype"/>
                <a:cs typeface="Palatino Linotype"/>
              </a:rPr>
              <a:t>можна знайти повну енергію, яка проходить через сферу радіуса </a:t>
            </a:r>
            <a:r>
              <a:rPr lang="uk-UA" sz="1700" spc="50" dirty="0" smtClean="0">
                <a:latin typeface="Palatino Linotype"/>
                <a:ea typeface="Palatino Linotype"/>
                <a:cs typeface="Palatino Linotype"/>
              </a:rPr>
              <a:t>Розрахунки </a:t>
            </a:r>
            <a:r>
              <a:rPr lang="uk-UA" sz="1700" spc="50" dirty="0">
                <a:latin typeface="Palatino Linotype"/>
                <a:ea typeface="Palatino Linotype"/>
                <a:cs typeface="Palatino Linotype"/>
              </a:rPr>
              <a:t>показують, що Земля отримує лише одну двохмільярдну частку цієї енергії.</a:t>
            </a:r>
            <a:endParaRPr lang="ru-RU" sz="1700" spc="50" dirty="0">
              <a:latin typeface="Palatino Linotype"/>
              <a:ea typeface="Palatino Linotype"/>
              <a:cs typeface="Palatino Linotype"/>
            </a:endParaRPr>
          </a:p>
          <a:p>
            <a:pPr marL="137160" indent="0">
              <a:buNone/>
            </a:pPr>
            <a:endParaRPr lang="ru-RU" sz="1700" dirty="0">
              <a:solidFill>
                <a:srgbClr val="FF0000"/>
              </a:solidFill>
            </a:endParaRPr>
          </a:p>
        </p:txBody>
      </p:sp>
      <p:pic>
        <p:nvPicPr>
          <p:cNvPr id="1026" name="Picture 2" descr="C:\Users\Sasha\Desktop\ur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8171" y="4005064"/>
            <a:ext cx="6480720" cy="2332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68715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72600" y="0"/>
            <a:ext cx="8229600" cy="1143000"/>
          </a:xfrm>
        </p:spPr>
        <p:txBody>
          <a:bodyPr/>
          <a:lstStyle/>
          <a:p>
            <a:endParaRPr lang="ru-RU"/>
          </a:p>
        </p:txBody>
      </p:sp>
      <p:sp>
        <p:nvSpPr>
          <p:cNvPr id="3" name="Объект 2"/>
          <p:cNvSpPr>
            <a:spLocks noGrp="1"/>
          </p:cNvSpPr>
          <p:nvPr>
            <p:ph idx="1"/>
          </p:nvPr>
        </p:nvSpPr>
        <p:spPr>
          <a:xfrm>
            <a:off x="0" y="0"/>
            <a:ext cx="9144000" cy="6858000"/>
          </a:xfrm>
        </p:spPr>
        <p:txBody>
          <a:bodyPr>
            <a:normAutofit/>
          </a:bodyPr>
          <a:lstStyle/>
          <a:p>
            <a:pPr marL="0" marR="254000" lvl="0" indent="0">
              <a:lnSpc>
                <a:spcPts val="1825"/>
              </a:lnSpc>
              <a:spcAft>
                <a:spcPts val="1000"/>
              </a:spcAft>
              <a:buClr>
                <a:srgbClr val="000000"/>
              </a:buClr>
              <a:buSzPts val="950"/>
              <a:buNone/>
              <a:tabLst>
                <a:tab pos="187960" algn="l"/>
              </a:tabLst>
            </a:pPr>
            <a:r>
              <a:rPr lang="uk-UA" dirty="0" smtClean="0"/>
              <a:t>   </a:t>
            </a:r>
            <a:r>
              <a:rPr lang="uk-UA" sz="1700" spc="50" dirty="0">
                <a:latin typeface="Palatino Linotype"/>
                <a:ea typeface="Palatino Linotype"/>
                <a:cs typeface="Palatino Linotype"/>
              </a:rPr>
              <a:t>Температура і спектр Сонця. Якщо радіус Сонця г і його світність І відомі, то можна знайти кількість енергії.*яку Сонце випромінює з одиниці своєї поверхні за секунду:</a:t>
            </a:r>
            <a:endParaRPr lang="ru-RU" sz="1700" spc="50" dirty="0">
              <a:latin typeface="Palatino Linotype"/>
              <a:ea typeface="Palatino Linotype"/>
              <a:cs typeface="Palatino Linotype"/>
            </a:endParaRPr>
          </a:p>
          <a:p>
            <a:pPr marL="0" indent="0" algn="just">
              <a:lnSpc>
                <a:spcPts val="950"/>
              </a:lnSpc>
              <a:spcAft>
                <a:spcPts val="0"/>
              </a:spcAft>
              <a:buNone/>
            </a:pPr>
            <a:r>
              <a:rPr lang="uk-UA" sz="1700" spc="50" dirty="0">
                <a:latin typeface="Palatino Linotype"/>
                <a:ea typeface="Palatino Linotype"/>
                <a:cs typeface="Palatino Linotype"/>
              </a:rPr>
              <a:t>Е = = 6,3 • 10</a:t>
            </a:r>
            <a:r>
              <a:rPr lang="uk-UA" sz="1700" spc="50" baseline="30000" dirty="0">
                <a:latin typeface="Palatino Linotype"/>
                <a:ea typeface="Palatino Linotype"/>
                <a:cs typeface="Palatino Linotype"/>
              </a:rPr>
              <a:t>7</a:t>
            </a:r>
            <a:r>
              <a:rPr lang="uk-UA" sz="1700" spc="50" dirty="0">
                <a:latin typeface="Palatino Linotype"/>
                <a:ea typeface="Palatino Linotype"/>
                <a:cs typeface="Palatino Linotype"/>
              </a:rPr>
              <a:t> Вт/м</a:t>
            </a:r>
            <a:r>
              <a:rPr lang="uk-UA" sz="1700" spc="50" baseline="30000" dirty="0">
                <a:latin typeface="Palatino Linotype"/>
                <a:ea typeface="Palatino Linotype"/>
                <a:cs typeface="Palatino Linotype"/>
              </a:rPr>
              <a:t>2</a:t>
            </a:r>
            <a:r>
              <a:rPr lang="uk-UA" sz="1700" spc="50" dirty="0">
                <a:latin typeface="Palatino Linotype"/>
                <a:ea typeface="Palatino Linotype"/>
                <a:cs typeface="Palatino Linotype"/>
              </a:rPr>
              <a:t> .</a:t>
            </a:r>
            <a:endParaRPr lang="ru-RU" sz="1700" spc="50" dirty="0">
              <a:latin typeface="Palatino Linotype"/>
              <a:ea typeface="Palatino Linotype"/>
              <a:cs typeface="Palatino Linotype"/>
            </a:endParaRPr>
          </a:p>
          <a:p>
            <a:pPr marL="0" marR="254000" indent="0">
              <a:lnSpc>
                <a:spcPts val="1370"/>
              </a:lnSpc>
              <a:spcAft>
                <a:spcPts val="280"/>
              </a:spcAft>
              <a:buNone/>
            </a:pPr>
            <a:r>
              <a:rPr lang="uk-UA" sz="1700" spc="50" dirty="0" smtClean="0">
                <a:latin typeface="Palatino Linotype"/>
                <a:ea typeface="Palatino Linotype"/>
                <a:cs typeface="Palatino Linotype"/>
              </a:rPr>
              <a:t>Знаючи </a:t>
            </a:r>
            <a:r>
              <a:rPr lang="uk-UA" sz="1700" spc="50" dirty="0">
                <a:latin typeface="Palatino Linotype"/>
                <a:ea typeface="Palatino Linotype"/>
                <a:cs typeface="Palatino Linotype"/>
              </a:rPr>
              <a:t>кількість енергії, яку випромінює тіло, і враховуючи відомі залежності між температурою і енергією, можна знайти температуру сонячної поверхні. Вона виявилася рівною 5 770 К. Проте ця температура має нерівномірний розподіл по поверхні Сонця. Встановлено, що в окремих спектральних діапазонах температура сонячної поверхні досягає 6 500 К, але в середньому її можна приймати рівною б 000 К.</a:t>
            </a:r>
            <a:endParaRPr lang="ru-RU" sz="1700" spc="50" dirty="0">
              <a:latin typeface="Palatino Linotype"/>
              <a:ea typeface="Palatino Linotype"/>
              <a:cs typeface="Palatino Linotype"/>
            </a:endParaRPr>
          </a:p>
          <a:p>
            <a:pPr marL="0" marR="254000" indent="0">
              <a:lnSpc>
                <a:spcPts val="1390"/>
              </a:lnSpc>
              <a:spcAft>
                <a:spcPts val="0"/>
              </a:spcAft>
              <a:buNone/>
            </a:pPr>
            <a:r>
              <a:rPr lang="uk-UA" sz="1700" spc="50" dirty="0">
                <a:latin typeface="Palatino Linotype"/>
                <a:ea typeface="Palatino Linotype"/>
                <a:cs typeface="Palatino Linotype"/>
              </a:rPr>
              <a:t>Неперервний спектр Сонця містить понад 10 000 ліній поглинання, які називаються </a:t>
            </a:r>
            <a:r>
              <a:rPr lang="uk-UA" sz="1700" spc="50" dirty="0" err="1">
                <a:latin typeface="Palatino Linotype"/>
                <a:ea typeface="Palatino Linotype"/>
                <a:cs typeface="Palatino Linotype"/>
              </a:rPr>
              <a:t>фран</a:t>
            </a:r>
            <a:r>
              <a:rPr lang="uk-UA" sz="1700" spc="50" dirty="0">
                <a:latin typeface="Palatino Linotype"/>
                <a:ea typeface="Palatino Linotype"/>
                <a:cs typeface="Palatino Linotype"/>
              </a:rPr>
              <a:t> </a:t>
            </a:r>
            <a:r>
              <a:rPr lang="uk-UA" sz="1700" spc="50" dirty="0" err="1">
                <a:latin typeface="Palatino Linotype"/>
                <a:ea typeface="Palatino Linotype"/>
                <a:cs typeface="Palatino Linotype"/>
              </a:rPr>
              <a:t>гоферовими</a:t>
            </a:r>
            <a:r>
              <a:rPr lang="uk-UA" sz="1700" spc="50" dirty="0">
                <a:latin typeface="Palatino Linotype"/>
                <a:ea typeface="Palatino Linotype"/>
                <a:cs typeface="Palatino Linotype"/>
              </a:rPr>
              <a:t>. Як виявилося, фраунгоферові лінії відповідають вузьким ділянкам спектра, які сильно поглинаються атомами різних речовин. Загальна кількість ліній становить близько ЗО</a:t>
            </a:r>
            <a:endParaRPr lang="ru-RU" sz="1700" spc="50" dirty="0">
              <a:latin typeface="Palatino Linotype"/>
              <a:ea typeface="Palatino Linotype"/>
              <a:cs typeface="Palatino Linotype"/>
            </a:endParaRPr>
          </a:p>
          <a:p>
            <a:pPr marL="137160" indent="0">
              <a:buNone/>
            </a:pPr>
            <a:r>
              <a:rPr lang="uk-UA" sz="1700" dirty="0">
                <a:latin typeface="Courier New"/>
                <a:ea typeface="Courier New"/>
              </a:rPr>
              <a:t>Але значна їх частина, особливо в інфрачервоній ділянці спектра. - це лінії телуричні (від лат. «</a:t>
            </a:r>
            <a:r>
              <a:rPr lang="uk-UA" sz="1700" dirty="0" err="1">
                <a:latin typeface="Courier New"/>
                <a:ea typeface="Courier New"/>
              </a:rPr>
              <a:t>телус</a:t>
            </a:r>
            <a:r>
              <a:rPr lang="uk-UA" sz="1700" dirty="0">
                <a:latin typeface="Courier New"/>
                <a:ea typeface="Courier New"/>
              </a:rPr>
              <a:t>» - «земний»). Вони утворюються внаслідок поглинання світла Сонця молекулами газів земної атмосфери.</a:t>
            </a:r>
            <a:endParaRPr lang="ru-RU" sz="1700" dirty="0"/>
          </a:p>
        </p:txBody>
      </p:sp>
      <p:pic>
        <p:nvPicPr>
          <p:cNvPr id="9219" name="Picture 3" descr="C:\Users\Sasha\Desktop\Новая папка\sun2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4062189"/>
            <a:ext cx="4572000" cy="2780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90112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836696" y="548680"/>
            <a:ext cx="8229600" cy="1143000"/>
          </a:xfrm>
        </p:spPr>
        <p:txBody>
          <a:bodyPr/>
          <a:lstStyle/>
          <a:p>
            <a:endParaRPr lang="ru-RU"/>
          </a:p>
        </p:txBody>
      </p:sp>
      <p:sp>
        <p:nvSpPr>
          <p:cNvPr id="3" name="Объект 2"/>
          <p:cNvSpPr>
            <a:spLocks noGrp="1"/>
          </p:cNvSpPr>
          <p:nvPr>
            <p:ph idx="1"/>
          </p:nvPr>
        </p:nvSpPr>
        <p:spPr>
          <a:xfrm>
            <a:off x="0" y="0"/>
            <a:ext cx="9144000" cy="6858000"/>
          </a:xfrm>
        </p:spPr>
        <p:txBody>
          <a:bodyPr>
            <a:normAutofit/>
          </a:bodyPr>
          <a:lstStyle/>
          <a:p>
            <a:pPr marL="0" marR="254000" lvl="0" indent="0">
              <a:lnSpc>
                <a:spcPts val="1370"/>
              </a:lnSpc>
              <a:spcAft>
                <a:spcPts val="635"/>
              </a:spcAft>
              <a:buClr>
                <a:srgbClr val="000000"/>
              </a:buClr>
              <a:buSzPts val="950"/>
              <a:buNone/>
              <a:tabLst>
                <a:tab pos="187960" algn="l"/>
              </a:tabLst>
            </a:pPr>
            <a:r>
              <a:rPr lang="uk-UA" sz="1700" dirty="0" smtClean="0">
                <a:solidFill>
                  <a:srgbClr val="FF0000"/>
                </a:solidFill>
              </a:rPr>
              <a:t>     </a:t>
            </a:r>
            <a:r>
              <a:rPr lang="uk-UA" sz="1700" spc="50" dirty="0">
                <a:latin typeface="Palatino Linotype"/>
                <a:ea typeface="Palatino Linotype"/>
                <a:cs typeface="Palatino Linotype"/>
              </a:rPr>
              <a:t>Хімічний склад Сонця. Й. </a:t>
            </a:r>
            <a:r>
              <a:rPr lang="uk-UA" sz="1700" spc="50" dirty="0" err="1">
                <a:latin typeface="Palatino Linotype"/>
                <a:ea typeface="Palatino Linotype"/>
                <a:cs typeface="Palatino Linotype"/>
              </a:rPr>
              <a:t>Фраунгофер</a:t>
            </a:r>
            <a:r>
              <a:rPr lang="uk-UA" sz="1700" spc="50" dirty="0">
                <a:latin typeface="Palatino Linotype"/>
                <a:ea typeface="Palatino Linotype"/>
                <a:cs typeface="Palatino Linotype"/>
              </a:rPr>
              <a:t> описав у спектрі Сонця понад 570 окремих темних ліній. Найвиразніші з них він позначив великими літерами латинського алфавіту (від червоного до фіолетового діапазону спектра) -А. В. С, І). Е, </a:t>
            </a:r>
            <a:r>
              <a:rPr lang="uk-UA" sz="1700" spc="50" dirty="0" err="1">
                <a:latin typeface="Palatino Linotype"/>
                <a:ea typeface="Palatino Linotype"/>
                <a:cs typeface="Palatino Linotype"/>
              </a:rPr>
              <a:t>Е</a:t>
            </a:r>
            <a:r>
              <a:rPr lang="uk-UA" sz="1700" spc="50" dirty="0">
                <a:latin typeface="Palatino Linotype"/>
                <a:ea typeface="Palatino Linotype"/>
                <a:cs typeface="Palatino Linotype"/>
              </a:rPr>
              <a:t> в, Н. У 1 857 р. німецькі фізики Г. </a:t>
            </a:r>
            <a:r>
              <a:rPr lang="uk-UA" sz="1700" spc="50" dirty="0" err="1">
                <a:latin typeface="Palatino Linotype"/>
                <a:ea typeface="Palatino Linotype"/>
                <a:cs typeface="Palatino Linotype"/>
              </a:rPr>
              <a:t>Кірхгоф</a:t>
            </a:r>
            <a:r>
              <a:rPr lang="uk-UA" sz="1700" spc="50" dirty="0">
                <a:latin typeface="Palatino Linotype"/>
                <a:ea typeface="Palatino Linotype"/>
                <a:cs typeface="Palatino Linotype"/>
              </a:rPr>
              <a:t> і Р. </a:t>
            </a:r>
            <a:r>
              <a:rPr lang="uk-UA" sz="1700" spc="50" dirty="0" err="1">
                <a:latin typeface="Palatino Linotype"/>
                <a:ea typeface="Palatino Linotype"/>
                <a:cs typeface="Palatino Linotype"/>
              </a:rPr>
              <a:t>Бунзен</a:t>
            </a:r>
            <a:r>
              <a:rPr lang="uk-UA" sz="1700" spc="50" dirty="0">
                <a:latin typeface="Palatino Linotype"/>
                <a:ea typeface="Palatino Linotype"/>
                <a:cs typeface="Palatino Linotype"/>
              </a:rPr>
              <a:t> порівняли довжини хвиль фраунгоферових ліній з досліджуваними в земних лабораторіях довжинами хвиль, що їх випромінюють (і поглинають) відомі хімічні елементи. Так було ототожнено близько десяти елементів. А справжнім тріумфом астрофізики стало відкриття нового хімічного елемента - гелію. Спостерігаючи 1868 р. спектр Сонця, англійський астроном Джозеф </a:t>
            </a:r>
            <a:r>
              <a:rPr lang="uk-UA" sz="1700" spc="50" dirty="0" err="1">
                <a:latin typeface="Palatino Linotype"/>
                <a:ea typeface="Palatino Linotype"/>
                <a:cs typeface="Palatino Linotype"/>
              </a:rPr>
              <a:t>Лок'єр</a:t>
            </a:r>
            <a:r>
              <a:rPr lang="uk-UA" sz="1700" spc="50" dirty="0">
                <a:latin typeface="Palatino Linotype"/>
                <a:ea typeface="Palatino Linotype"/>
                <a:cs typeface="Palatino Linotype"/>
              </a:rPr>
              <a:t> виявив у ньому яскраву жовту лінію поблизу лінії натрію О. Невідомий елемент, якому належала ця лінія, отримав назву гелій, тобто «сонячний». І лише у 1895 р. гелій було знайдено на Землі при дослідженнях спектрів окремих мінералів.</a:t>
            </a:r>
            <a:endParaRPr lang="ru-RU" sz="1700" spc="50" dirty="0">
              <a:latin typeface="Palatino Linotype"/>
              <a:ea typeface="Palatino Linotype"/>
              <a:cs typeface="Palatino Linotype"/>
            </a:endParaRPr>
          </a:p>
          <a:p>
            <a:pPr marL="0" indent="0" algn="just">
              <a:lnSpc>
                <a:spcPts val="950"/>
              </a:lnSpc>
              <a:spcAft>
                <a:spcPts val="0"/>
              </a:spcAft>
              <a:buNone/>
            </a:pPr>
            <a:r>
              <a:rPr lang="uk-UA" sz="1700" spc="50" dirty="0" smtClean="0">
                <a:latin typeface="Palatino Linotype"/>
                <a:ea typeface="Palatino Linotype"/>
                <a:cs typeface="Palatino Linotype"/>
              </a:rPr>
              <a:t>      Загалом </a:t>
            </a:r>
            <a:r>
              <a:rPr lang="uk-UA" sz="1700" spc="50" dirty="0">
                <a:latin typeface="Palatino Linotype"/>
                <a:ea typeface="Palatino Linotype"/>
                <a:cs typeface="Palatino Linotype"/>
              </a:rPr>
              <a:t>у спектрі Сонця виявлено лінії 72 хімічних </a:t>
            </a:r>
            <a:r>
              <a:rPr lang="uk-UA" sz="1700" spc="50" dirty="0" smtClean="0">
                <a:latin typeface="Palatino Linotype"/>
                <a:ea typeface="Palatino Linotype"/>
                <a:cs typeface="Palatino Linotype"/>
              </a:rPr>
              <a:t>елементів.</a:t>
            </a:r>
            <a:endParaRPr lang="ru-RU" sz="1700" spc="50" dirty="0">
              <a:latin typeface="Palatino Linotype"/>
              <a:ea typeface="Palatino Linotype"/>
              <a:cs typeface="Palatino Linotype"/>
            </a:endParaRPr>
          </a:p>
          <a:p>
            <a:pPr marL="137160" indent="0">
              <a:buNone/>
            </a:pPr>
            <a:r>
              <a:rPr lang="uk-UA" sz="1700" dirty="0">
                <a:latin typeface="Courier New"/>
                <a:ea typeface="Courier New"/>
              </a:rPr>
              <a:t>Поширюючись на величезну відстань, аж за орбіту Сатурна, сонячний вітер утворює </a:t>
            </a:r>
            <a:r>
              <a:rPr lang="uk-UA" sz="1700" spc="50" dirty="0">
                <a:ea typeface="Times New Roman"/>
              </a:rPr>
              <a:t>кількість. Найбільше у речовині Сонця водню, друге місце посідає гелій. Разом вони складають </a:t>
            </a:r>
            <a:r>
              <a:rPr lang="uk-UA" sz="1700" spc="50" baseline="30000" dirty="0">
                <a:ea typeface="Times New Roman"/>
              </a:rPr>
              <a:t>с</a:t>
            </a:r>
            <a:r>
              <a:rPr lang="uk-UA" sz="1700" spc="50" dirty="0">
                <a:ea typeface="Times New Roman"/>
              </a:rPr>
              <a:t>)8% маси Сонця. Кількість усіх інших елементів (за масою) не перевищує 2%.</a:t>
            </a:r>
            <a:endParaRPr lang="ru-RU" sz="1700" spc="50" dirty="0">
              <a:ea typeface="Times New Roman"/>
            </a:endParaRPr>
          </a:p>
          <a:p>
            <a:endParaRPr lang="ru-RU" sz="1700" dirty="0"/>
          </a:p>
        </p:txBody>
      </p:sp>
      <p:pic>
        <p:nvPicPr>
          <p:cNvPr id="10242" name="Picture 2" descr="C:\Users\Sasha\Desktop\Новая папка\8294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8008" y="3585567"/>
            <a:ext cx="4427984" cy="3284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0388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72600" y="404664"/>
            <a:ext cx="8229600" cy="1143000"/>
          </a:xfrm>
        </p:spPr>
        <p:txBody>
          <a:bodyPr/>
          <a:lstStyle/>
          <a:p>
            <a:endParaRPr lang="ru-RU"/>
          </a:p>
        </p:txBody>
      </p:sp>
      <p:sp>
        <p:nvSpPr>
          <p:cNvPr id="3" name="Объект 2"/>
          <p:cNvSpPr>
            <a:spLocks noGrp="1"/>
          </p:cNvSpPr>
          <p:nvPr>
            <p:ph idx="1"/>
          </p:nvPr>
        </p:nvSpPr>
        <p:spPr>
          <a:xfrm>
            <a:off x="0" y="0"/>
            <a:ext cx="9144000" cy="6858000"/>
          </a:xfrm>
        </p:spPr>
        <p:txBody>
          <a:bodyPr/>
          <a:lstStyle/>
          <a:p>
            <a:pPr marL="0" marR="215900" indent="0">
              <a:lnSpc>
                <a:spcPts val="1390"/>
              </a:lnSpc>
              <a:spcAft>
                <a:spcPts val="300"/>
              </a:spcAft>
              <a:buNone/>
            </a:pPr>
            <a:r>
              <a:rPr lang="uk-UA" dirty="0" smtClean="0"/>
              <a:t>    </a:t>
            </a:r>
            <a:r>
              <a:rPr lang="uk-UA" sz="1700" spc="50" dirty="0">
                <a:ea typeface="Times New Roman"/>
              </a:rPr>
              <a:t>Обертання Сонця. Регулярні спостереження поверхні Сонця, зокрема за </a:t>
            </a:r>
            <a:r>
              <a:rPr lang="uk-UA" sz="1700" spc="50" dirty="0" err="1">
                <a:ea typeface="Times New Roman"/>
              </a:rPr>
              <a:t>положенням.на</a:t>
            </a:r>
            <a:r>
              <a:rPr lang="uk-UA" sz="1700" spc="50" dirty="0">
                <a:ea typeface="Times New Roman"/>
              </a:rPr>
              <a:t> ній окремих деталей, привели до висновку, що Сонце обертається навколо своєї осі в тому ж напрямку, що і планети навколо нього, тобто проти годинникової стрілки, якщо розглядати цей рух з боку Північного полюса світу Було визначено і кут нахилу осі обертання Сонця до площини екліптики: 82°45'.</a:t>
            </a:r>
            <a:endParaRPr lang="ru-RU" sz="1700" spc="50" dirty="0">
              <a:ea typeface="Times New Roman"/>
            </a:endParaRPr>
          </a:p>
          <a:p>
            <a:pPr marL="0" marR="215900" indent="0">
              <a:lnSpc>
                <a:spcPts val="1390"/>
              </a:lnSpc>
              <a:spcAft>
                <a:spcPts val="615"/>
              </a:spcAft>
              <a:buNone/>
            </a:pPr>
            <a:r>
              <a:rPr lang="uk-UA" sz="1700" spc="50" dirty="0" smtClean="0">
                <a:ea typeface="Times New Roman"/>
              </a:rPr>
              <a:t>      Виявилося </a:t>
            </a:r>
            <a:r>
              <a:rPr lang="uk-UA" sz="1700" spc="50" dirty="0">
                <a:ea typeface="Times New Roman"/>
              </a:rPr>
              <a:t>також, що Сонце обертається не як тверде тіло: його кутова швидкість зменшується з віддаленням від екватора. Так. сидеричний період обертання Сонця на екваторі становить 25 діб; а біля полюсів - ЗО діб. Для спостерігача, якай разом із Землею рухається навколо Сонця, ці періоди відповідно дорівнюють 27 і 33 доби.</a:t>
            </a:r>
            <a:endParaRPr lang="ru-RU" sz="1700" spc="50" dirty="0">
              <a:ea typeface="Times New Roman"/>
            </a:endParaRPr>
          </a:p>
          <a:p>
            <a:pPr marL="137160" indent="0">
              <a:buNone/>
            </a:pPr>
            <a:endParaRPr lang="ru-RU" dirty="0"/>
          </a:p>
        </p:txBody>
      </p:sp>
      <p:pic>
        <p:nvPicPr>
          <p:cNvPr id="11266" name="Picture 2" descr="C:\Users\Sasha\Desktop\Новая папка\3834390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871092"/>
            <a:ext cx="4499992" cy="5013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80466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72632" y="404664"/>
            <a:ext cx="8229600" cy="1143000"/>
          </a:xfrm>
        </p:spPr>
        <p:txBody>
          <a:bodyPr/>
          <a:lstStyle/>
          <a:p>
            <a:endParaRPr lang="ru-RU"/>
          </a:p>
        </p:txBody>
      </p:sp>
      <p:sp>
        <p:nvSpPr>
          <p:cNvPr id="3" name="Объект 2"/>
          <p:cNvSpPr>
            <a:spLocks noGrp="1"/>
          </p:cNvSpPr>
          <p:nvPr>
            <p:ph idx="1"/>
          </p:nvPr>
        </p:nvSpPr>
        <p:spPr>
          <a:xfrm>
            <a:off x="0" y="0"/>
            <a:ext cx="9144000" cy="6858000"/>
          </a:xfrm>
        </p:spPr>
        <p:txBody>
          <a:bodyPr/>
          <a:lstStyle/>
          <a:p>
            <a:pPr marL="0" marR="215900" lvl="0" indent="0">
              <a:lnSpc>
                <a:spcPts val="1370"/>
              </a:lnSpc>
              <a:spcAft>
                <a:spcPts val="300"/>
              </a:spcAft>
              <a:buClr>
                <a:srgbClr val="000000"/>
              </a:buClr>
              <a:buSzPts val="1000"/>
              <a:buNone/>
              <a:tabLst>
                <a:tab pos="187325" algn="l"/>
              </a:tabLst>
            </a:pPr>
            <a:r>
              <a:rPr lang="uk-UA" dirty="0" smtClean="0"/>
              <a:t>      </a:t>
            </a:r>
            <a:r>
              <a:rPr lang="uk-UA" sz="1700" spc="50" dirty="0">
                <a:ea typeface="Times New Roman"/>
                <a:cs typeface="Times New Roman"/>
              </a:rPr>
              <a:t>. Сонце - велетенська газова куля. Кожен елемент її маси М, що знаходиться на відстані г від центра, притягається у напрямку до</a:t>
            </a:r>
            <a:endParaRPr lang="ru-RU" sz="1700" spc="50" dirty="0">
              <a:ea typeface="Times New Roman"/>
              <a:cs typeface="Times New Roman"/>
            </a:endParaRPr>
          </a:p>
          <a:p>
            <a:pPr marL="0" marR="723900" indent="0" algn="just">
              <a:lnSpc>
                <a:spcPts val="1370"/>
              </a:lnSpc>
              <a:spcAft>
                <a:spcPts val="280"/>
              </a:spcAft>
              <a:buNone/>
            </a:pPr>
            <a:r>
              <a:rPr lang="uk-UA" sz="1700" spc="50" dirty="0">
                <a:ea typeface="Times New Roman"/>
              </a:rPr>
              <a:t>центра. Здавалося б. під дією сили тяжіння повинен настати колапс - швидке падіння речовини у центр Сонця. Тим часом Сонце існує близько 5 </a:t>
            </a:r>
            <a:r>
              <a:rPr lang="uk-UA" sz="1700" spc="50" dirty="0" err="1">
                <a:ea typeface="Times New Roman"/>
              </a:rPr>
              <a:t>млрд</a:t>
            </a:r>
            <a:r>
              <a:rPr lang="uk-UA" sz="1700" spc="50" dirty="0">
                <a:ea typeface="Times New Roman"/>
              </a:rPr>
              <a:t> років, і астрономи «віщують» йому ще стільки ж у майбутньому. Чому це можливо?</a:t>
            </a:r>
            <a:endParaRPr lang="ru-RU" sz="1700" spc="50" dirty="0">
              <a:ea typeface="Times New Roman"/>
            </a:endParaRPr>
          </a:p>
          <a:p>
            <a:pPr marL="0" marR="215900" indent="0">
              <a:lnSpc>
                <a:spcPts val="1390"/>
              </a:lnSpc>
              <a:spcAft>
                <a:spcPts val="300"/>
              </a:spcAft>
              <a:buNone/>
            </a:pPr>
            <a:r>
              <a:rPr lang="uk-UA" sz="1700" spc="50" dirty="0">
                <a:ea typeface="Times New Roman"/>
              </a:rPr>
              <a:t>Якби сила тяжіння нічим не </a:t>
            </a:r>
            <a:r>
              <a:rPr lang="uk-UA" sz="1700" spc="50" dirty="0" err="1">
                <a:ea typeface="Times New Roman"/>
              </a:rPr>
              <a:t>зрівноважувалась</a:t>
            </a:r>
            <a:r>
              <a:rPr lang="uk-UA" sz="1700" spc="50" dirty="0">
                <a:ea typeface="Times New Roman"/>
              </a:rPr>
              <a:t>, то речовина зовнішніх шарів під дією гравітації вже за 5 хвилин вільно упала б у центр Сонця. Протидіє силам гравітації сила газового тиску, спрямована від центра Сонця назовні. Стан зорі (в даному разі Сонця), в якому внутрішній тиск гру і випромінювання зрівноважує вагу речовини, розміщеної вище, називається станом гравітаційної рівноваги.</a:t>
            </a:r>
            <a:endParaRPr lang="ru-RU" sz="1700" spc="50" dirty="0">
              <a:ea typeface="Times New Roman"/>
            </a:endParaRPr>
          </a:p>
          <a:p>
            <a:pPr marL="0" marR="215900" indent="0">
              <a:lnSpc>
                <a:spcPts val="1390"/>
              </a:lnSpc>
              <a:spcAft>
                <a:spcPts val="615"/>
              </a:spcAft>
              <a:buNone/>
            </a:pPr>
            <a:r>
              <a:rPr lang="uk-UA" sz="1700" spc="50" dirty="0">
                <a:ea typeface="Times New Roman"/>
              </a:rPr>
              <a:t>В умовах гравітаційної рівноваги температура Т всередині зорі радіусом Я і масою М пропорційна відношенню М/К. Теоретичні розрахунки дають для Сонця температуру в центрі близько Т = 15 000 000 К. За такої температури всередині тиск протистоїть силі</a:t>
            </a:r>
            <a:endParaRPr lang="ru-RU" sz="1700" spc="50" dirty="0">
              <a:ea typeface="Times New Roman"/>
            </a:endParaRPr>
          </a:p>
          <a:p>
            <a:pPr marL="0" indent="0">
              <a:lnSpc>
                <a:spcPts val="1000"/>
              </a:lnSpc>
              <a:spcAft>
                <a:spcPts val="740"/>
              </a:spcAft>
              <a:buNone/>
            </a:pPr>
            <a:r>
              <a:rPr lang="uk-UA" sz="1700" spc="50" dirty="0">
                <a:ea typeface="Times New Roman"/>
              </a:rPr>
              <a:t>тяжіння. Густина речовини в центрі Сонця =100 г/</a:t>
            </a:r>
            <a:r>
              <a:rPr lang="uk-UA" sz="1700" spc="50" dirty="0" err="1">
                <a:ea typeface="Times New Roman"/>
              </a:rPr>
              <a:t>см'\</a:t>
            </a:r>
            <a:r>
              <a:rPr lang="uk-UA" sz="1700" spc="50" dirty="0">
                <a:ea typeface="Times New Roman"/>
              </a:rPr>
              <a:t> тиск - близько 220 </a:t>
            </a:r>
            <a:r>
              <a:rPr lang="uk-UA" sz="1700" spc="50" dirty="0" err="1">
                <a:ea typeface="Times New Roman"/>
              </a:rPr>
              <a:t>млрд</a:t>
            </a:r>
            <a:r>
              <a:rPr lang="uk-UA" sz="1700" spc="50" dirty="0">
                <a:ea typeface="Times New Roman"/>
              </a:rPr>
              <a:t> </a:t>
            </a:r>
            <a:r>
              <a:rPr lang="uk-UA" sz="1700" spc="50" dirty="0" err="1">
                <a:ea typeface="Times New Roman"/>
              </a:rPr>
              <a:t>атмосфер</a:t>
            </a:r>
            <a:r>
              <a:rPr lang="uk-UA" sz="1700" spc="50" dirty="0">
                <a:ea typeface="Times New Roman"/>
              </a:rPr>
              <a:t>.</a:t>
            </a:r>
            <a:endParaRPr lang="ru-RU" sz="1700" spc="50" dirty="0">
              <a:ea typeface="Times New Roman"/>
            </a:endParaRPr>
          </a:p>
          <a:p>
            <a:pPr marL="137160" indent="0">
              <a:buNone/>
            </a:pPr>
            <a:endParaRPr lang="ru-RU" dirty="0"/>
          </a:p>
        </p:txBody>
      </p:sp>
      <p:pic>
        <p:nvPicPr>
          <p:cNvPr id="12290" name="Picture 2" descr="C:\Users\Sasha\Desktop\Новая папка\su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924944"/>
            <a:ext cx="4860032" cy="3933056"/>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Sasha\Desktop\Новая папка\53088_6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924944"/>
            <a:ext cx="4283968" cy="3933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64090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72600" y="188640"/>
            <a:ext cx="8229600" cy="1143000"/>
          </a:xfrm>
        </p:spPr>
        <p:txBody>
          <a:bodyPr/>
          <a:lstStyle/>
          <a:p>
            <a:endParaRPr lang="ru-RU"/>
          </a:p>
        </p:txBody>
      </p:sp>
      <p:sp>
        <p:nvSpPr>
          <p:cNvPr id="3" name="Объект 2"/>
          <p:cNvSpPr>
            <a:spLocks noGrp="1"/>
          </p:cNvSpPr>
          <p:nvPr>
            <p:ph idx="1"/>
          </p:nvPr>
        </p:nvSpPr>
        <p:spPr>
          <a:xfrm>
            <a:off x="0" y="0"/>
            <a:ext cx="9144000" cy="6858000"/>
          </a:xfrm>
        </p:spPr>
        <p:txBody>
          <a:bodyPr>
            <a:normAutofit/>
          </a:bodyPr>
          <a:lstStyle/>
          <a:p>
            <a:pPr marL="0" marR="215900" indent="0">
              <a:lnSpc>
                <a:spcPts val="1390"/>
              </a:lnSpc>
              <a:spcAft>
                <a:spcPts val="615"/>
              </a:spcAft>
              <a:buNone/>
            </a:pPr>
            <a:r>
              <a:rPr lang="uk-UA" dirty="0"/>
              <a:t> </a:t>
            </a:r>
            <a:r>
              <a:rPr lang="uk-UA" dirty="0" smtClean="0"/>
              <a:t>     </a:t>
            </a:r>
            <a:r>
              <a:rPr lang="uk-UA" sz="1700" spc="50" dirty="0">
                <a:ea typeface="Times New Roman"/>
              </a:rPr>
              <a:t>Реальне значення мають такі джерела як гравітаційне стискання і термоядерний синтез. З теорії випливає, що під час гравітаційного стискання </a:t>
            </a:r>
            <a:r>
              <a:rPr lang="uk-UA" sz="1700" spc="50" dirty="0" err="1">
                <a:ea typeface="Times New Roman"/>
              </a:rPr>
              <a:t>протозоря</a:t>
            </a:r>
            <a:r>
              <a:rPr lang="uk-UA" sz="1700" spc="50" dirty="0">
                <a:ea typeface="Times New Roman"/>
              </a:rPr>
              <a:t> випромінює практично половину звільненої потенціальної енергії в навколишній простір. Друга її половина іде на нагрівання речовини самої зорі.</a:t>
            </a:r>
            <a:endParaRPr lang="ru-RU" sz="1700" spc="50" dirty="0">
              <a:ea typeface="Times New Roman"/>
            </a:endParaRPr>
          </a:p>
          <a:p>
            <a:pPr marL="0" indent="0" algn="just">
              <a:lnSpc>
                <a:spcPts val="1000"/>
              </a:lnSpc>
              <a:spcAft>
                <a:spcPts val="755"/>
              </a:spcAft>
              <a:buNone/>
            </a:pPr>
            <a:r>
              <a:rPr lang="uk-UA" sz="1700" spc="50" dirty="0">
                <a:ea typeface="Times New Roman"/>
              </a:rPr>
              <a:t>Зоря з масою М і радіусом Р характеризується потенціальною енергією V/ </a:t>
            </a:r>
            <a:r>
              <a:rPr lang="uk-UA" sz="1700" spc="50" dirty="0" smtClean="0">
                <a:ea typeface="Times New Roman"/>
              </a:rPr>
              <a:t>:</a:t>
            </a:r>
            <a:endParaRPr lang="ru-RU" sz="1700" spc="-100" dirty="0">
              <a:latin typeface="MS Gothic"/>
              <a:cs typeface="MS Gothic"/>
            </a:endParaRPr>
          </a:p>
          <a:p>
            <a:pPr marL="0" marR="215900" indent="0">
              <a:lnSpc>
                <a:spcPts val="1390"/>
              </a:lnSpc>
              <a:spcAft>
                <a:spcPts val="775"/>
              </a:spcAft>
              <a:buNone/>
            </a:pPr>
            <a:r>
              <a:rPr lang="uk-UA" sz="1700" spc="50" dirty="0">
                <a:ea typeface="Times New Roman"/>
              </a:rPr>
              <a:t>Якщо прийняти, що світність зорі (</a:t>
            </a:r>
            <a:r>
              <a:rPr lang="uk-UA" sz="1700" spc="50" dirty="0" err="1">
                <a:ea typeface="Times New Roman"/>
              </a:rPr>
              <a:t>протозорі</a:t>
            </a:r>
            <a:r>
              <a:rPr lang="uk-UA" sz="1700" spc="50" dirty="0">
                <a:ea typeface="Times New Roman"/>
              </a:rPr>
              <a:t>) з часом не змінюється і рівна спостережуваній тепер, то час стискання зорі або час, на який вистачить її потенціальної енергії, </a:t>
            </a:r>
            <a:r>
              <a:rPr lang="uk-UA" sz="1700" spc="50" dirty="0" smtClean="0">
                <a:ea typeface="Times New Roman"/>
              </a:rPr>
              <a:t>дорівнює</a:t>
            </a:r>
            <a:endParaRPr lang="ru-RU" sz="1700" dirty="0">
              <a:latin typeface="Franklin Gothic Heavy"/>
              <a:ea typeface="Franklin Gothic Heavy"/>
              <a:cs typeface="Franklin Gothic Heavy"/>
            </a:endParaRPr>
          </a:p>
          <a:p>
            <a:pPr marL="0" indent="0" algn="just">
              <a:lnSpc>
                <a:spcPts val="1000"/>
              </a:lnSpc>
              <a:spcAft>
                <a:spcPts val="5"/>
              </a:spcAft>
              <a:buNone/>
            </a:pPr>
            <a:r>
              <a:rPr lang="uk-UA" sz="1700" spc="50" dirty="0">
                <a:ea typeface="Times New Roman"/>
              </a:rPr>
              <a:t>За сучасної світності Сонця Ц = 3,85 • 10 Вт/с і значенні його потенціальної енергії \*/</a:t>
            </a:r>
            <a:r>
              <a:rPr lang="uk-UA" sz="1700" spc="50" baseline="-25000" dirty="0">
                <a:ea typeface="Times New Roman"/>
              </a:rPr>
              <a:t>0</a:t>
            </a:r>
            <a:r>
              <a:rPr lang="uk-UA" sz="1700" spc="50" dirty="0">
                <a:ea typeface="Times New Roman"/>
              </a:rPr>
              <a:t> =</a:t>
            </a:r>
            <a:endParaRPr lang="ru-RU" sz="1700" spc="50" dirty="0">
              <a:ea typeface="Times New Roman"/>
            </a:endParaRPr>
          </a:p>
          <a:p>
            <a:pPr marL="121920" indent="0">
              <a:lnSpc>
                <a:spcPts val="450"/>
              </a:lnSpc>
              <a:spcBef>
                <a:spcPts val="300"/>
              </a:spcBef>
              <a:spcAft>
                <a:spcPts val="0"/>
              </a:spcAft>
              <a:buNone/>
            </a:pPr>
            <a:endParaRPr lang="ru-RU" sz="1700" dirty="0">
              <a:latin typeface="Book Antiqua"/>
              <a:ea typeface="Book Antiqua"/>
              <a:cs typeface="Book Antiqua"/>
            </a:endParaRPr>
          </a:p>
          <a:p>
            <a:pPr marL="0" marR="215900" indent="0">
              <a:lnSpc>
                <a:spcPts val="1390"/>
              </a:lnSpc>
              <a:spcAft>
                <a:spcPts val="320"/>
              </a:spcAft>
              <a:buNone/>
            </a:pPr>
            <a:r>
              <a:rPr lang="uk-UA" sz="1700" spc="50" dirty="0">
                <a:ea typeface="Times New Roman"/>
              </a:rPr>
              <a:t>5,9 • 10 Дж неважко підрахувати, що Сонце висвітило б половину цієї енергії за 24 </a:t>
            </a:r>
            <a:r>
              <a:rPr lang="uk-UA" sz="1700" spc="50" dirty="0" err="1">
                <a:ea typeface="Times New Roman"/>
              </a:rPr>
              <a:t>млн</a:t>
            </a:r>
            <a:r>
              <a:rPr lang="uk-UA" sz="1700" spc="50" dirty="0">
                <a:ea typeface="Times New Roman"/>
              </a:rPr>
              <a:t> років, і якби не існувало інших джерел енергії, то воно вже давно припинило б своє існування. Тому гравітаційне стискання може бути джерелом енергії зір лише на відносно коротких етапах їхнього розвитку.</a:t>
            </a:r>
            <a:endParaRPr lang="ru-RU" sz="1700" spc="50" dirty="0">
              <a:ea typeface="Times New Roman"/>
            </a:endParaRPr>
          </a:p>
          <a:p>
            <a:pPr marL="0" marR="215900" indent="0">
              <a:lnSpc>
                <a:spcPts val="1370"/>
              </a:lnSpc>
              <a:spcAft>
                <a:spcPts val="0"/>
              </a:spcAft>
              <a:buNone/>
            </a:pPr>
            <a:r>
              <a:rPr lang="uk-UA" sz="1700" spc="50" dirty="0">
                <a:ea typeface="Times New Roman"/>
              </a:rPr>
              <a:t>У процесі стискання </a:t>
            </a:r>
            <a:r>
              <a:rPr lang="uk-UA" sz="1700" spc="50" dirty="0" err="1">
                <a:ea typeface="Times New Roman"/>
              </a:rPr>
              <a:t>протозорі</a:t>
            </a:r>
            <a:r>
              <a:rPr lang="uk-UA" sz="1700" spc="50" dirty="0">
                <a:ea typeface="Times New Roman"/>
              </a:rPr>
              <a:t> зростає температура в її центрі, і через деякий час вона може досягти величини 10 000 000 К. За такої температури починаються термоядерні </a:t>
            </a:r>
            <a:r>
              <a:rPr lang="uk-UA" sz="1700" spc="50" dirty="0" err="1" smtClean="0">
                <a:ea typeface="Times New Roman"/>
              </a:rPr>
              <a:t>реакціїперетворення</a:t>
            </a:r>
            <a:r>
              <a:rPr lang="uk-UA" sz="1700" spc="50" dirty="0" smtClean="0">
                <a:ea typeface="Times New Roman"/>
              </a:rPr>
              <a:t> </a:t>
            </a:r>
            <a:r>
              <a:rPr lang="uk-UA" sz="1700" spc="50" dirty="0">
                <a:ea typeface="Times New Roman"/>
              </a:rPr>
              <a:t>водню на гелій. Першою і найефективнішою з реакцій термоядерного синтезу в умовах Сонця є утворення з чотирьох протонів ядра атома гелію за схемою 4'Н Не.</a:t>
            </a:r>
            <a:endParaRPr lang="ru-RU" sz="1700" spc="50" dirty="0">
              <a:ea typeface="Times New Roman"/>
            </a:endParaRPr>
          </a:p>
          <a:p>
            <a:pPr marL="0" marR="889000" indent="0" algn="just">
              <a:lnSpc>
                <a:spcPts val="1390"/>
              </a:lnSpc>
              <a:spcAft>
                <a:spcPts val="320"/>
              </a:spcAft>
              <a:buNone/>
            </a:pPr>
            <a:r>
              <a:rPr lang="uk-UA" sz="1700" spc="50" dirty="0">
                <a:ea typeface="Times New Roman"/>
              </a:rPr>
              <a:t>Реакції синтезу гелію і енерговиділення, яке їх супроводжує, найбільш інтенсивно відбуваються в центрі Сонця, де температура і тиск найвищі. Вони загалом можуть перебігати двома шляхами.</a:t>
            </a:r>
            <a:endParaRPr lang="ru-RU" sz="1700" spc="50" dirty="0">
              <a:ea typeface="Times New Roman"/>
            </a:endParaRPr>
          </a:p>
          <a:p>
            <a:pPr marL="0" marR="241300" indent="0">
              <a:lnSpc>
                <a:spcPts val="1370"/>
              </a:lnSpc>
              <a:spcAft>
                <a:spcPts val="0"/>
              </a:spcAft>
              <a:buNone/>
            </a:pPr>
            <a:r>
              <a:rPr lang="uk-UA" sz="1700" spc="50" dirty="0">
                <a:ea typeface="Times New Roman"/>
              </a:rPr>
              <a:t>Найістотнішою в надрах Сонця є реакція протон-протонного (</a:t>
            </a:r>
            <a:r>
              <a:rPr lang="uk-UA" sz="1700" spc="50" dirty="0" err="1">
                <a:ea typeface="Times New Roman"/>
              </a:rPr>
              <a:t>р-р</a:t>
            </a:r>
            <a:r>
              <a:rPr lang="uk-UA" sz="1700" spc="50" dirty="0">
                <a:ea typeface="Times New Roman"/>
              </a:rPr>
              <a:t>) циклу. Цикл починається з украй рідкісної події - перетворення протона на нейтрон при його особливо тісному зближенні з іншим протоном; ця подія називається </a:t>
            </a:r>
            <a:r>
              <a:rPr lang="uk-UA" sz="1700" spc="50" dirty="0" err="1">
                <a:ea typeface="Times New Roman"/>
              </a:rPr>
              <a:t>-розпадом</a:t>
            </a:r>
            <a:r>
              <a:rPr lang="uk-UA" sz="1700" spc="50" dirty="0">
                <a:ea typeface="Times New Roman"/>
              </a:rPr>
              <a:t> протона, бо під час розпаду утворюється позитивна </a:t>
            </a:r>
            <a:r>
              <a:rPr lang="uk-UA" sz="1700" spc="50" dirty="0" err="1">
                <a:ea typeface="Times New Roman"/>
              </a:rPr>
              <a:t>р-частинка</a:t>
            </a:r>
            <a:r>
              <a:rPr lang="uk-UA" sz="1700" spc="50" dirty="0">
                <a:ea typeface="Times New Roman"/>
              </a:rPr>
              <a:t> - позитрон. Схема цього циклу така:</a:t>
            </a:r>
            <a:endParaRPr lang="ru-RU" sz="1700" spc="50" dirty="0">
              <a:ea typeface="Times New Roman"/>
            </a:endParaRPr>
          </a:p>
          <a:p>
            <a:pPr marL="25400" algn="just">
              <a:lnSpc>
                <a:spcPts val="2210"/>
              </a:lnSpc>
              <a:spcAft>
                <a:spcPts val="0"/>
              </a:spcAft>
              <a:tabLst>
                <a:tab pos="845185" algn="l"/>
              </a:tabLst>
            </a:pPr>
            <a:r>
              <a:rPr lang="uk-UA" sz="1700" spc="50" dirty="0">
                <a:ea typeface="Times New Roman"/>
              </a:rPr>
              <a:t>р + </a:t>
            </a:r>
            <a:r>
              <a:rPr lang="uk-UA" sz="1700" spc="50" dirty="0" err="1">
                <a:ea typeface="Times New Roman"/>
              </a:rPr>
              <a:t>р</a:t>
            </a:r>
            <a:r>
              <a:rPr lang="uk-UA" sz="1700" spc="50" dirty="0">
                <a:ea typeface="Times New Roman"/>
              </a:rPr>
              <a:t> 13 +	+ +1.44 </a:t>
            </a:r>
            <a:r>
              <a:rPr lang="uk-UA" sz="1700" spc="50" dirty="0" err="1">
                <a:ea typeface="Times New Roman"/>
              </a:rPr>
              <a:t>МеВ</a:t>
            </a:r>
            <a:r>
              <a:rPr lang="uk-UA" sz="1700" spc="50" dirty="0">
                <a:ea typeface="Times New Roman"/>
              </a:rPr>
              <a:t>,</a:t>
            </a:r>
            <a:endParaRPr lang="ru-RU" sz="1700" spc="50" dirty="0">
              <a:ea typeface="Times New Roman"/>
            </a:endParaRPr>
          </a:p>
          <a:p>
            <a:pPr marL="25400" algn="just">
              <a:lnSpc>
                <a:spcPts val="2210"/>
              </a:lnSpc>
              <a:spcAft>
                <a:spcPts val="0"/>
              </a:spcAft>
            </a:pPr>
            <a:r>
              <a:rPr lang="uk-UA" sz="1700" spc="50" dirty="0">
                <a:ea typeface="Times New Roman"/>
              </a:rPr>
              <a:t>ІЗ + р </a:t>
            </a:r>
            <a:r>
              <a:rPr lang="uk-UA" sz="1700" spc="50" baseline="30000" dirty="0">
                <a:ea typeface="Times New Roman"/>
              </a:rPr>
              <a:t>3</a:t>
            </a:r>
            <a:r>
              <a:rPr lang="uk-UA" sz="1700" spc="50" dirty="0">
                <a:ea typeface="Times New Roman"/>
              </a:rPr>
              <a:t>Не + ,</a:t>
            </a:r>
            <a:endParaRPr lang="ru-RU" sz="1700" spc="50" dirty="0">
              <a:ea typeface="Times New Roman"/>
            </a:endParaRPr>
          </a:p>
          <a:p>
            <a:pPr marL="25400" algn="just">
              <a:lnSpc>
                <a:spcPts val="2210"/>
              </a:lnSpc>
              <a:spcAft>
                <a:spcPts val="0"/>
              </a:spcAft>
            </a:pPr>
            <a:r>
              <a:rPr lang="uk-UA" sz="1700" spc="50" baseline="30000" dirty="0">
                <a:ea typeface="Times New Roman"/>
              </a:rPr>
              <a:t>;!</a:t>
            </a:r>
            <a:r>
              <a:rPr lang="uk-UA" sz="1700" spc="50" dirty="0">
                <a:ea typeface="Times New Roman"/>
              </a:rPr>
              <a:t>Не + </a:t>
            </a:r>
            <a:r>
              <a:rPr lang="uk-UA" sz="1700" spc="50" baseline="30000" dirty="0">
                <a:ea typeface="Times New Roman"/>
              </a:rPr>
              <a:t>3</a:t>
            </a:r>
            <a:r>
              <a:rPr lang="uk-UA" sz="1700" spc="50" dirty="0">
                <a:ea typeface="Times New Roman"/>
              </a:rPr>
              <a:t>Не </a:t>
            </a:r>
            <a:r>
              <a:rPr lang="uk-UA" sz="1700" spc="50" baseline="30000" dirty="0">
                <a:ea typeface="Times New Roman"/>
              </a:rPr>
              <a:t>4</a:t>
            </a:r>
            <a:r>
              <a:rPr lang="uk-UA" sz="1700" spc="50" dirty="0">
                <a:ea typeface="Times New Roman"/>
              </a:rPr>
              <a:t>Не + 2 р +.</a:t>
            </a:r>
            <a:endParaRPr lang="ru-RU" sz="1700" spc="50" dirty="0">
              <a:ea typeface="Times New Roman"/>
            </a:endParaRPr>
          </a:p>
          <a:p>
            <a:pPr marL="137160" indent="0">
              <a:buNone/>
            </a:pPr>
            <a:endParaRPr lang="ru-RU" dirty="0"/>
          </a:p>
        </p:txBody>
      </p:sp>
    </p:spTree>
    <p:extLst>
      <p:ext uri="{BB962C8B-B14F-4D97-AF65-F5344CB8AC3E}">
        <p14:creationId xmlns:p14="http://schemas.microsoft.com/office/powerpoint/2010/main" val="14530261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8584" y="188640"/>
            <a:ext cx="8229600" cy="1143000"/>
          </a:xfrm>
        </p:spPr>
        <p:txBody>
          <a:bodyPr/>
          <a:lstStyle/>
          <a:p>
            <a:endParaRPr lang="ru-RU"/>
          </a:p>
        </p:txBody>
      </p:sp>
      <p:sp>
        <p:nvSpPr>
          <p:cNvPr id="3" name="Объект 2"/>
          <p:cNvSpPr>
            <a:spLocks noGrp="1"/>
          </p:cNvSpPr>
          <p:nvPr>
            <p:ph idx="1"/>
          </p:nvPr>
        </p:nvSpPr>
        <p:spPr>
          <a:xfrm>
            <a:off x="0" y="0"/>
            <a:ext cx="9144000" cy="6858000"/>
          </a:xfrm>
        </p:spPr>
        <p:txBody>
          <a:bodyPr>
            <a:normAutofit/>
          </a:bodyPr>
          <a:lstStyle/>
          <a:p>
            <a:pPr marL="0" marR="241300" indent="0">
              <a:lnSpc>
                <a:spcPts val="1390"/>
              </a:lnSpc>
              <a:spcAft>
                <a:spcPts val="300"/>
              </a:spcAft>
              <a:buNone/>
            </a:pPr>
            <a:r>
              <a:rPr lang="uk-UA" sz="1700" dirty="0" smtClean="0"/>
              <a:t>       </a:t>
            </a:r>
            <a:r>
              <a:rPr lang="uk-UA" sz="1700" spc="50" dirty="0">
                <a:ea typeface="Times New Roman"/>
              </a:rPr>
              <a:t>Від центра Сонця і до віддалі (0.2-0,3) знаходиться його </a:t>
            </a:r>
            <a:r>
              <a:rPr lang="uk-UA" sz="1700" spc="50" dirty="0" err="1">
                <a:ea typeface="Times New Roman"/>
              </a:rPr>
              <a:t>ядро-</a:t>
            </a:r>
            <a:r>
              <a:rPr lang="uk-UA" sz="1700" spc="50" dirty="0">
                <a:ea typeface="Times New Roman"/>
              </a:rPr>
              <a:t> зона, де зосереджена половина сонячної маси і виділяється практично вся енергія, що змушує його світитись. Оскільки перенос енергії в ядрі відбувається не конвекцією, а </a:t>
            </a:r>
            <a:r>
              <a:rPr lang="uk-UA" sz="1700" spc="50" dirty="0" err="1">
                <a:ea typeface="Times New Roman"/>
              </a:rPr>
              <a:t>переви</a:t>
            </a:r>
            <a:r>
              <a:rPr lang="uk-UA" sz="1700" spc="50" dirty="0">
                <a:ea typeface="Times New Roman"/>
              </a:rPr>
              <a:t> - </a:t>
            </a:r>
            <a:r>
              <a:rPr lang="uk-UA" sz="1700" spc="50" dirty="0" err="1">
                <a:ea typeface="Times New Roman"/>
              </a:rPr>
              <a:t>промінюванням</a:t>
            </a:r>
            <a:r>
              <a:rPr lang="uk-UA" sz="1700" spc="50" dirty="0">
                <a:ea typeface="Times New Roman"/>
              </a:rPr>
              <a:t> квантів, такий стан ядра називають променистим.</a:t>
            </a:r>
            <a:endParaRPr lang="ru-RU" sz="1700" spc="50" dirty="0">
              <a:ea typeface="Times New Roman"/>
            </a:endParaRPr>
          </a:p>
          <a:p>
            <a:pPr marL="0" marR="241300" indent="0">
              <a:lnSpc>
                <a:spcPts val="1390"/>
              </a:lnSpc>
              <a:spcAft>
                <a:spcPts val="300"/>
              </a:spcAft>
              <a:buNone/>
            </a:pPr>
            <a:r>
              <a:rPr lang="uk-UA" sz="1700" spc="50" dirty="0" smtClean="0">
                <a:ea typeface="Times New Roman"/>
              </a:rPr>
              <a:t>   На </a:t>
            </a:r>
            <a:r>
              <a:rPr lang="uk-UA" sz="1700" spc="50" dirty="0">
                <a:ea typeface="Times New Roman"/>
              </a:rPr>
              <a:t>віддалі понад 0.3 від центра температура і тиск стають меншими ніж 5 </a:t>
            </a:r>
            <a:r>
              <a:rPr lang="ru-RU" sz="1700" spc="50" dirty="0">
                <a:ea typeface="Times New Roman"/>
              </a:rPr>
              <a:t>млн К </a:t>
            </a:r>
            <a:r>
              <a:rPr lang="uk-UA" sz="1700" spc="50" dirty="0">
                <a:ea typeface="Times New Roman"/>
              </a:rPr>
              <a:t>і 10 </a:t>
            </a:r>
            <a:r>
              <a:rPr lang="uk-UA" sz="1700" spc="50" dirty="0" err="1">
                <a:ea typeface="Times New Roman"/>
              </a:rPr>
              <a:t>млрд</a:t>
            </a:r>
            <a:r>
              <a:rPr lang="uk-UA" sz="1700" spc="50" dirty="0">
                <a:ea typeface="Times New Roman"/>
              </a:rPr>
              <a:t> </a:t>
            </a:r>
            <a:r>
              <a:rPr lang="uk-UA" sz="1700" spc="50" dirty="0" err="1">
                <a:ea typeface="Times New Roman"/>
              </a:rPr>
              <a:t>атмосфер</a:t>
            </a:r>
            <a:r>
              <a:rPr lang="uk-UA" sz="1700" spc="50" dirty="0">
                <a:ea typeface="Times New Roman"/>
              </a:rPr>
              <a:t>. За таких умов ядерні реакції відбуватися не можуть. Енергія, утворена в ядрі, лише передається далі шляхом поглинання </a:t>
            </a:r>
            <a:r>
              <a:rPr lang="uk-UA" sz="1700" spc="50" dirty="0" err="1">
                <a:ea typeface="Times New Roman"/>
              </a:rPr>
              <a:t>-квантів</a:t>
            </a:r>
            <a:r>
              <a:rPr lang="uk-UA" sz="1700" spc="50" dirty="0">
                <a:ea typeface="Times New Roman"/>
              </a:rPr>
              <a:t> із більших глибин і наступного їх </a:t>
            </a:r>
            <a:r>
              <a:rPr lang="uk-UA" sz="1700" spc="50" dirty="0" err="1">
                <a:ea typeface="Times New Roman"/>
              </a:rPr>
              <a:t>переви-</a:t>
            </a:r>
            <a:r>
              <a:rPr lang="uk-UA" sz="1700" spc="50" dirty="0">
                <a:ea typeface="Times New Roman"/>
              </a:rPr>
              <a:t> </a:t>
            </a:r>
            <a:r>
              <a:rPr lang="uk-UA" sz="1700" spc="50" dirty="0" err="1">
                <a:ea typeface="Times New Roman"/>
              </a:rPr>
              <a:t>промінювання</a:t>
            </a:r>
            <a:r>
              <a:rPr lang="uk-UA" sz="1700" spc="50" dirty="0">
                <a:ea typeface="Times New Roman"/>
              </a:rPr>
              <a:t>. При цьому замість одного поглинутого </a:t>
            </a:r>
            <a:r>
              <a:rPr lang="uk-UA" sz="1700" spc="50" dirty="0" err="1">
                <a:ea typeface="Times New Roman"/>
              </a:rPr>
              <a:t>-кванта</a:t>
            </a:r>
            <a:r>
              <a:rPr lang="uk-UA" sz="1700" spc="50" dirty="0">
                <a:ea typeface="Times New Roman"/>
              </a:rPr>
              <a:t> великої енергії атоми, як правило, послідовно випромінюють кілька квантів з меншою енергією. Як наслідок, жорсткі </a:t>
            </a:r>
            <a:r>
              <a:rPr lang="uk-UA" sz="1700" spc="50" dirty="0" err="1">
                <a:ea typeface="Times New Roman"/>
              </a:rPr>
              <a:t>-кванти</a:t>
            </a:r>
            <a:r>
              <a:rPr lang="uk-UA" sz="1700" spc="50" dirty="0">
                <a:ea typeface="Times New Roman"/>
              </a:rPr>
              <a:t> дробляться на менш енергійні, і врешті-решт до фотосфери дістаються кванти видимого і теплового випромінювання, які остаточно і вивільняються назовні.</a:t>
            </a:r>
            <a:endParaRPr lang="ru-RU" sz="1700" spc="50" dirty="0">
              <a:ea typeface="Times New Roman"/>
            </a:endParaRPr>
          </a:p>
          <a:p>
            <a:pPr marL="0" marR="241300" indent="0">
              <a:lnSpc>
                <a:spcPts val="1390"/>
              </a:lnSpc>
              <a:spcAft>
                <a:spcPts val="320"/>
              </a:spcAft>
              <a:buNone/>
            </a:pPr>
            <a:r>
              <a:rPr lang="uk-UA" sz="1700" spc="50" dirty="0" smtClean="0">
                <a:ea typeface="Times New Roman"/>
              </a:rPr>
              <a:t>   Зона</a:t>
            </a:r>
            <a:r>
              <a:rPr lang="uk-UA" sz="1700" spc="50" dirty="0">
                <a:ea typeface="Times New Roman"/>
              </a:rPr>
              <a:t>, в якій енергія переноситься шляхом поглинання випромінювання і наступного його </a:t>
            </a:r>
            <a:r>
              <a:rPr lang="uk-UA" sz="1700" spc="50" dirty="0" err="1">
                <a:ea typeface="Times New Roman"/>
              </a:rPr>
              <a:t>перевипромінювання</a:t>
            </a:r>
            <a:r>
              <a:rPr lang="uk-UA" sz="1700" spc="50" dirty="0">
                <a:ea typeface="Times New Roman"/>
              </a:rPr>
              <a:t>. називається зоною променистої рівноваги.</a:t>
            </a:r>
            <a:endParaRPr lang="ru-RU" sz="1700" spc="50" dirty="0">
              <a:ea typeface="Times New Roman"/>
            </a:endParaRPr>
          </a:p>
          <a:p>
            <a:pPr marL="0" marR="241300" indent="0">
              <a:lnSpc>
                <a:spcPts val="1370"/>
              </a:lnSpc>
              <a:spcAft>
                <a:spcPts val="0"/>
              </a:spcAft>
              <a:buNone/>
            </a:pPr>
            <a:r>
              <a:rPr lang="uk-UA" sz="1700" spc="50" dirty="0" smtClean="0">
                <a:ea typeface="Times New Roman"/>
              </a:rPr>
              <a:t>      Вище </a:t>
            </a:r>
            <a:r>
              <a:rPr lang="uk-UA" sz="1700" spc="50" dirty="0">
                <a:ea typeface="Times New Roman"/>
              </a:rPr>
              <a:t>цього рівня зростає непрозорість речовини, і випромінювання, замкнуте під її товщею, не встигає відводити все вироблене «тепло». Тому в перенесенні енергії починає брати участь сама речовина, і безпосередньо під фотосферою вздовж останніх 0,2 утворюється </a:t>
            </a:r>
            <a:r>
              <a:rPr lang="ru-RU" sz="1700" spc="50" dirty="0" err="1">
                <a:ea typeface="Times New Roman"/>
              </a:rPr>
              <a:t>конвективна</a:t>
            </a:r>
            <a:r>
              <a:rPr lang="ru-RU" sz="1700" spc="50" dirty="0">
                <a:ea typeface="Times New Roman"/>
              </a:rPr>
              <a:t> </a:t>
            </a:r>
            <a:r>
              <a:rPr lang="uk-UA" sz="1700" spc="50" dirty="0">
                <a:ea typeface="Times New Roman"/>
              </a:rPr>
              <a:t>зона, де енергія переноситься шляхом конвекції. Інакше кажучи, </a:t>
            </a:r>
            <a:r>
              <a:rPr lang="uk-UA" sz="1700" spc="50" dirty="0" err="1">
                <a:ea typeface="Times New Roman"/>
              </a:rPr>
              <a:t>приповерхневий</a:t>
            </a:r>
            <a:r>
              <a:rPr lang="uk-UA" sz="1700" spc="50" dirty="0">
                <a:ea typeface="Times New Roman"/>
              </a:rPr>
              <a:t> шар Сонця «кипить», тобто перебуває у стані </a:t>
            </a:r>
            <a:r>
              <a:rPr lang="uk-UA" sz="1700" spc="50" dirty="0" err="1">
                <a:ea typeface="Times New Roman"/>
              </a:rPr>
              <a:t>конвективної</a:t>
            </a:r>
            <a:r>
              <a:rPr lang="uk-UA" sz="1700" spc="50" dirty="0">
                <a:ea typeface="Times New Roman"/>
              </a:rPr>
              <a:t> рівноваги.</a:t>
            </a:r>
            <a:endParaRPr lang="ru-RU" sz="1700" spc="50" dirty="0">
              <a:ea typeface="Times New Roman"/>
            </a:endParaRPr>
          </a:p>
          <a:p>
            <a:pPr marL="0" indent="0" algn="just">
              <a:lnSpc>
                <a:spcPts val="1370"/>
              </a:lnSpc>
              <a:spcAft>
                <a:spcPts val="280"/>
              </a:spcAft>
              <a:buNone/>
            </a:pPr>
            <a:r>
              <a:rPr lang="uk-UA" sz="1700" spc="50" dirty="0" smtClean="0">
                <a:ea typeface="Times New Roman"/>
              </a:rPr>
              <a:t>   Одним </a:t>
            </a:r>
            <a:r>
              <a:rPr lang="uk-UA" sz="1700" spc="50" dirty="0">
                <a:ea typeface="Times New Roman"/>
              </a:rPr>
              <a:t>із проявів конвекції у фотосфері Сонця є </a:t>
            </a:r>
            <a:r>
              <a:rPr lang="uk-UA" sz="1700" spc="50" dirty="0" smtClean="0">
                <a:ea typeface="Times New Roman"/>
              </a:rPr>
              <a:t>грануляція.</a:t>
            </a:r>
            <a:endParaRPr lang="ru-RU" sz="1700" spc="50" dirty="0">
              <a:ea typeface="Times New Roman"/>
            </a:endParaRPr>
          </a:p>
          <a:p>
            <a:pPr marL="0" marR="241300" indent="0">
              <a:lnSpc>
                <a:spcPts val="1390"/>
              </a:lnSpc>
              <a:spcAft>
                <a:spcPts val="615"/>
              </a:spcAft>
              <a:buNone/>
            </a:pPr>
            <a:r>
              <a:rPr lang="uk-UA" sz="1700" spc="50" dirty="0" smtClean="0">
                <a:ea typeface="Times New Roman"/>
              </a:rPr>
              <a:t>   В </a:t>
            </a:r>
            <a:r>
              <a:rPr lang="uk-UA" sz="1700" spc="50" dirty="0">
                <a:ea typeface="Times New Roman"/>
              </a:rPr>
              <a:t>цілому процес передачі енергії від центральних областей до фотосфери дуже повільний і триває мільйони років.</a:t>
            </a:r>
            <a:endParaRPr lang="ru-RU" sz="1700" spc="50" dirty="0">
              <a:ea typeface="Times New Roman"/>
            </a:endParaRPr>
          </a:p>
          <a:p>
            <a:pPr marL="137160" indent="0">
              <a:buNone/>
            </a:pPr>
            <a:endParaRPr lang="ru-RU" sz="1700" dirty="0">
              <a:solidFill>
                <a:srgbClr val="FF0000"/>
              </a:solidFill>
            </a:endParaRPr>
          </a:p>
        </p:txBody>
      </p:sp>
      <p:pic>
        <p:nvPicPr>
          <p:cNvPr id="13314" name="Picture 2" descr="C:\Users\Sasha\Desktop\Новая папка\1348073945_computerdesktopwallpaperscollection432_0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61310"/>
            <a:ext cx="9144000" cy="2296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4589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188624" y="548680"/>
            <a:ext cx="8229600" cy="1143000"/>
          </a:xfrm>
        </p:spPr>
        <p:txBody>
          <a:bodyPr/>
          <a:lstStyle/>
          <a:p>
            <a:endParaRPr lang="ru-RU"/>
          </a:p>
        </p:txBody>
      </p:sp>
      <p:sp>
        <p:nvSpPr>
          <p:cNvPr id="3" name="Объект 2"/>
          <p:cNvSpPr>
            <a:spLocks noGrp="1"/>
          </p:cNvSpPr>
          <p:nvPr>
            <p:ph idx="1"/>
          </p:nvPr>
        </p:nvSpPr>
        <p:spPr>
          <a:xfrm>
            <a:off x="0" y="0"/>
            <a:ext cx="9144000" cy="6858000"/>
          </a:xfrm>
        </p:spPr>
        <p:txBody>
          <a:bodyPr>
            <a:normAutofit/>
          </a:bodyPr>
          <a:lstStyle/>
          <a:p>
            <a:pPr marL="0" marR="241300" indent="0">
              <a:lnSpc>
                <a:spcPts val="1390"/>
              </a:lnSpc>
              <a:spcAft>
                <a:spcPts val="320"/>
              </a:spcAft>
              <a:buNone/>
            </a:pPr>
            <a:r>
              <a:rPr lang="uk-UA" sz="1700" dirty="0" smtClean="0">
                <a:solidFill>
                  <a:srgbClr val="FF0000"/>
                </a:solidFill>
              </a:rPr>
              <a:t>     </a:t>
            </a:r>
            <a:r>
              <a:rPr lang="uk-UA" sz="1700" spc="50" dirty="0">
                <a:ea typeface="Times New Roman"/>
              </a:rPr>
              <a:t>На сонячній поверхні часто спостерігаються особливі утворення: ділянки з підвищеною яскравістю - факели, ділянки із зниженою яскравістю - плями, інколи з'являються короткоживучі дуже яскраві спалахи, а на краю диска помітні протуберанці. Всі вони є активними утворами на Сонці, а їхня поява і розвиток </a:t>
            </a:r>
            <a:r>
              <a:rPr lang="uk-UA" sz="1700" spc="50" dirty="0" err="1">
                <a:ea typeface="Times New Roman"/>
              </a:rPr>
              <a:t>-це</a:t>
            </a:r>
            <a:r>
              <a:rPr lang="uk-UA" sz="1700" spc="50" dirty="0">
                <a:ea typeface="Times New Roman"/>
              </a:rPr>
              <a:t> прояв сонячної активності.</a:t>
            </a:r>
            <a:endParaRPr lang="ru-RU" sz="1700" spc="50" dirty="0">
              <a:ea typeface="Times New Roman"/>
            </a:endParaRPr>
          </a:p>
          <a:p>
            <a:pPr marL="0" marR="241300" indent="0">
              <a:lnSpc>
                <a:spcPts val="1370"/>
              </a:lnSpc>
              <a:spcAft>
                <a:spcPts val="0"/>
              </a:spcAft>
              <a:buNone/>
            </a:pPr>
            <a:r>
              <a:rPr lang="uk-UA" sz="1700" spc="50" dirty="0" smtClean="0">
                <a:ea typeface="Times New Roman"/>
              </a:rPr>
              <a:t>   Місця</a:t>
            </a:r>
            <a:r>
              <a:rPr lang="uk-UA" sz="1700" spc="50" dirty="0">
                <a:ea typeface="Times New Roman"/>
              </a:rPr>
              <a:t>, де спостерігаються активні утвори, отримали назву активних зон. їхня головна характеристика - це сильні локальні магнітні поля, які виходять на поверхню Сонця і </a:t>
            </a:r>
            <a:r>
              <a:rPr lang="uk-UA" sz="1700" spc="50" dirty="0" smtClean="0">
                <a:ea typeface="Times New Roman"/>
              </a:rPr>
              <a:t>є</a:t>
            </a:r>
            <a:r>
              <a:rPr lang="ru-RU" sz="1700" spc="50" dirty="0" smtClean="0">
                <a:ea typeface="Times New Roman"/>
              </a:rPr>
              <a:t> </a:t>
            </a:r>
            <a:r>
              <a:rPr lang="uk-UA" sz="1700" dirty="0" smtClean="0">
                <a:cs typeface="Batang"/>
              </a:rPr>
              <a:t>набагато </a:t>
            </a:r>
            <a:r>
              <a:rPr lang="uk-UA" sz="1700" dirty="0">
                <a:cs typeface="Batang"/>
              </a:rPr>
              <a:t>сильнішими від </a:t>
            </a:r>
            <a:r>
              <a:rPr lang="uk-UA" sz="1700" spc="-100" dirty="0">
                <a:ea typeface="Batang"/>
                <a:cs typeface="Batang"/>
              </a:rPr>
              <a:t> </a:t>
            </a:r>
            <a:r>
              <a:rPr lang="uk-UA" sz="1700" spc="-100" dirty="0" smtClean="0">
                <a:ea typeface="Batang"/>
                <a:cs typeface="Batang"/>
              </a:rPr>
              <a:t>його</a:t>
            </a:r>
            <a:r>
              <a:rPr lang="uk-UA" sz="1700" dirty="0" smtClean="0">
                <a:cs typeface="Batang"/>
              </a:rPr>
              <a:t> </a:t>
            </a:r>
            <a:r>
              <a:rPr lang="uk-UA" sz="1700" dirty="0">
                <a:cs typeface="Batang"/>
              </a:rPr>
              <a:t>регулярного магнітного поля.</a:t>
            </a:r>
            <a:endParaRPr lang="ru-RU" sz="1700" dirty="0">
              <a:cs typeface="Batang"/>
            </a:endParaRPr>
          </a:p>
          <a:p>
            <a:pPr marL="0" marR="165100" lvl="0" indent="0">
              <a:lnSpc>
                <a:spcPts val="1390"/>
              </a:lnSpc>
              <a:spcAft>
                <a:spcPts val="320"/>
              </a:spcAft>
              <a:buClr>
                <a:srgbClr val="000000"/>
              </a:buClr>
              <a:buSzPts val="900"/>
              <a:buNone/>
              <a:tabLst>
                <a:tab pos="193675" algn="l"/>
              </a:tabLst>
            </a:pPr>
            <a:r>
              <a:rPr lang="uk-UA" sz="1700" dirty="0">
                <a:ea typeface="Batang"/>
                <a:cs typeface="Batang"/>
              </a:rPr>
              <a:t>Активні зони у фотосфері проявляють себе передовсім сонячними плямами. За контрастом із фотосферою сонячні плями мають вигляд темних утворень, тому що температура речовини в них менша, ніж у навколишніх ділянках фотосфери. Трапляються як поодинокі плями, так і їхні групи. Розміри плям в середньому рівні 40 000 км, проте бувають плями діаметром до 180 000 км.</a:t>
            </a:r>
            <a:endParaRPr lang="ru-RU" sz="1700" dirty="0">
              <a:ea typeface="Batang"/>
              <a:cs typeface="Batang"/>
            </a:endParaRPr>
          </a:p>
          <a:p>
            <a:pPr marL="0" marR="165100" indent="0">
              <a:lnSpc>
                <a:spcPts val="1370"/>
              </a:lnSpc>
              <a:spcAft>
                <a:spcPts val="280"/>
              </a:spcAft>
              <a:buNone/>
            </a:pPr>
            <a:r>
              <a:rPr lang="uk-UA" sz="1700" dirty="0">
                <a:cs typeface="Batang"/>
              </a:rPr>
              <a:t>У плямах є сильні магнітні поля, які виникають при </a:t>
            </a:r>
            <a:r>
              <a:rPr lang="uk-UA" sz="1700" dirty="0" err="1">
                <a:cs typeface="Batang"/>
              </a:rPr>
              <a:t>конвективних</a:t>
            </a:r>
            <a:r>
              <a:rPr lang="uk-UA" sz="1700" dirty="0">
                <a:cs typeface="Batang"/>
              </a:rPr>
              <a:t> рухах речовини у </a:t>
            </a:r>
            <a:r>
              <a:rPr lang="uk-UA" sz="1700" dirty="0" err="1">
                <a:cs typeface="Times New Roman" pitchFamily="18" charset="0"/>
              </a:rPr>
              <a:t>підфотосферних</a:t>
            </a:r>
            <a:r>
              <a:rPr lang="uk-UA" sz="1700" dirty="0">
                <a:cs typeface="Batang"/>
              </a:rPr>
              <a:t> шарах. Сильне магнітне поле гальмує вихід гарячої сонячної речовини з </a:t>
            </a:r>
            <a:r>
              <a:rPr lang="uk-UA" sz="1700" spc="-100" dirty="0">
                <a:ea typeface="Batang"/>
                <a:cs typeface="Batang"/>
              </a:rPr>
              <a:t>його</a:t>
            </a:r>
            <a:r>
              <a:rPr lang="uk-UA" sz="1700" dirty="0">
                <a:cs typeface="Batang"/>
              </a:rPr>
              <a:t> надр, і саме тому температура поверхні Сонця у цьому місці знижується</a:t>
            </a:r>
            <a:r>
              <a:rPr lang="uk-UA" sz="1700" dirty="0" smtClean="0">
                <a:cs typeface="Batang"/>
              </a:rPr>
              <a:t>.</a:t>
            </a:r>
            <a:r>
              <a:rPr lang="ru-RU" sz="1700" dirty="0" smtClean="0">
                <a:cs typeface="Batang"/>
              </a:rPr>
              <a:t>       </a:t>
            </a:r>
            <a:r>
              <a:rPr lang="uk-UA" sz="1700" dirty="0" smtClean="0">
                <a:cs typeface="Batang"/>
              </a:rPr>
              <a:t> Пляма</a:t>
            </a:r>
            <a:r>
              <a:rPr lang="uk-UA" sz="1700" dirty="0">
                <a:cs typeface="Batang"/>
              </a:rPr>
              <a:t>, в якій магнітні силові лінії виходять з-під поверхні, має північну полярність N. якщо ж ці лінії </a:t>
            </a:r>
            <a:r>
              <a:rPr lang="uk-UA" sz="1700" spc="-100" dirty="0">
                <a:ea typeface="Batang"/>
                <a:cs typeface="Batang"/>
              </a:rPr>
              <a:t>йдуть</a:t>
            </a:r>
            <a:r>
              <a:rPr lang="uk-UA" sz="1700" dirty="0">
                <a:cs typeface="Batang"/>
              </a:rPr>
              <a:t> під поверхню - південну Б. Магнітні силові лінії, які виходять із плям, іноді простягаються далеко за поверхню </a:t>
            </a:r>
            <a:r>
              <a:rPr lang="uk-UA" sz="1700" dirty="0" smtClean="0">
                <a:cs typeface="Batang"/>
              </a:rPr>
              <a:t>Сонця.</a:t>
            </a:r>
            <a:r>
              <a:rPr lang="ru-RU" sz="1700" dirty="0" smtClean="0">
                <a:cs typeface="Batang"/>
              </a:rPr>
              <a:t>    </a:t>
            </a:r>
            <a:r>
              <a:rPr lang="uk-UA" sz="1700" dirty="0" smtClean="0">
                <a:cs typeface="Batang"/>
              </a:rPr>
              <a:t>На </a:t>
            </a:r>
            <a:r>
              <a:rPr lang="uk-UA" sz="1700" dirty="0">
                <a:cs typeface="Batang"/>
              </a:rPr>
              <a:t>сонячному диску спостерігаються світлі утвори - факели. Вони є повсюдними супутниками плям. Оскільки в самій плямі потік енергії менший (а з глибини Сонця він рівномірний у всіх напрямках), то ділянка поруч з плямою - факел - це місце, де її надходить більше.</a:t>
            </a:r>
            <a:endParaRPr lang="ru-RU" sz="1700" dirty="0">
              <a:cs typeface="Batang"/>
            </a:endParaRPr>
          </a:p>
          <a:p>
            <a:pPr marL="137160" indent="0">
              <a:buNone/>
            </a:pPr>
            <a:endParaRPr lang="ru-RU" dirty="0"/>
          </a:p>
        </p:txBody>
      </p:sp>
      <p:pic>
        <p:nvPicPr>
          <p:cNvPr id="14338" name="Picture 2" descr="C:\Users\Sasha\Desktop\Новая папка\d7c2446652_1649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37113"/>
            <a:ext cx="9144000" cy="2420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44242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24528" y="-28544"/>
            <a:ext cx="8229600" cy="1143000"/>
          </a:xfrm>
        </p:spPr>
        <p:txBody>
          <a:bodyPr/>
          <a:lstStyle/>
          <a:p>
            <a:endParaRPr lang="ru-RU"/>
          </a:p>
        </p:txBody>
      </p:sp>
      <p:sp>
        <p:nvSpPr>
          <p:cNvPr id="3" name="Объект 2"/>
          <p:cNvSpPr>
            <a:spLocks noGrp="1"/>
          </p:cNvSpPr>
          <p:nvPr>
            <p:ph idx="1"/>
          </p:nvPr>
        </p:nvSpPr>
        <p:spPr>
          <a:xfrm>
            <a:off x="0" y="0"/>
            <a:ext cx="9144000" cy="6858000"/>
          </a:xfrm>
        </p:spPr>
        <p:txBody>
          <a:bodyPr>
            <a:normAutofit/>
          </a:bodyPr>
          <a:lstStyle/>
          <a:p>
            <a:pPr marL="0" marR="622300" lvl="0" indent="0" algn="just">
              <a:lnSpc>
                <a:spcPts val="1390"/>
              </a:lnSpc>
              <a:spcAft>
                <a:spcPts val="695"/>
              </a:spcAft>
              <a:buClr>
                <a:srgbClr val="000000"/>
              </a:buClr>
              <a:buSzPts val="900"/>
              <a:buNone/>
              <a:tabLst>
                <a:tab pos="193675" algn="l"/>
              </a:tabLst>
            </a:pPr>
            <a:r>
              <a:rPr lang="uk-UA" sz="1700" dirty="0" smtClean="0"/>
              <a:t>      </a:t>
            </a:r>
            <a:r>
              <a:rPr lang="uk-UA" sz="1700" dirty="0">
                <a:ea typeface="Batang"/>
                <a:cs typeface="Batang"/>
              </a:rPr>
              <a:t>Циклічність сонячної активності. В середині XIX ст. було виявлено, що в різні роки кількість плям на Сонці неоднакова. Є роки, коли їх багато </a:t>
            </a:r>
            <a:r>
              <a:rPr lang="uk-UA" sz="1700" dirty="0" err="1">
                <a:ea typeface="Batang"/>
                <a:cs typeface="Batang"/>
              </a:rPr>
              <a:t>-це</a:t>
            </a:r>
            <a:r>
              <a:rPr lang="uk-UA" sz="1700" dirty="0">
                <a:ea typeface="Batang"/>
                <a:cs typeface="Batang"/>
              </a:rPr>
              <a:t> максимум </a:t>
            </a:r>
            <a:r>
              <a:rPr lang="uk-UA" sz="1700" dirty="0" err="1">
                <a:ea typeface="Batang"/>
                <a:cs typeface="Batang"/>
              </a:rPr>
              <a:t>активності.І</a:t>
            </a:r>
            <a:r>
              <a:rPr lang="uk-UA" sz="1700" dirty="0">
                <a:ea typeface="Batang"/>
                <a:cs typeface="Batang"/>
              </a:rPr>
              <a:t> навпаки, бувають роки, коли їх на Сонці дуже мало </a:t>
            </a:r>
            <a:r>
              <a:rPr lang="uk-UA" sz="1700" dirty="0" err="1">
                <a:ea typeface="Batang"/>
                <a:cs typeface="Batang"/>
              </a:rPr>
              <a:t>-це</a:t>
            </a:r>
            <a:r>
              <a:rPr lang="uk-UA" sz="1700" dirty="0">
                <a:ea typeface="Batang"/>
                <a:cs typeface="Batang"/>
              </a:rPr>
              <a:t> мінімум активності.</a:t>
            </a:r>
            <a:endParaRPr lang="ru-RU" sz="1700" dirty="0">
              <a:ea typeface="Batang"/>
              <a:cs typeface="Batang"/>
            </a:endParaRPr>
          </a:p>
          <a:p>
            <a:pPr marL="0" indent="0">
              <a:lnSpc>
                <a:spcPts val="900"/>
              </a:lnSpc>
              <a:spcAft>
                <a:spcPts val="830"/>
              </a:spcAft>
              <a:buNone/>
            </a:pPr>
            <a:endParaRPr lang="uk-UA" sz="1700" dirty="0" smtClean="0">
              <a:cs typeface="Batang"/>
            </a:endParaRPr>
          </a:p>
          <a:p>
            <a:pPr marL="0" indent="0">
              <a:lnSpc>
                <a:spcPts val="900"/>
              </a:lnSpc>
              <a:spcAft>
                <a:spcPts val="830"/>
              </a:spcAft>
              <a:buNone/>
            </a:pPr>
            <a:r>
              <a:rPr lang="uk-UA" sz="1700" dirty="0" smtClean="0">
                <a:cs typeface="Batang"/>
              </a:rPr>
              <a:t>За </a:t>
            </a:r>
            <a:r>
              <a:rPr lang="uk-UA" sz="1700" dirty="0">
                <a:cs typeface="Batang"/>
              </a:rPr>
              <a:t>міру </a:t>
            </a:r>
            <a:r>
              <a:rPr lang="uk-UA" sz="1700" dirty="0" err="1">
                <a:cs typeface="Batang"/>
              </a:rPr>
              <a:t>плямотворної</a:t>
            </a:r>
            <a:r>
              <a:rPr lang="uk-UA" sz="1700" dirty="0">
                <a:cs typeface="Batang"/>
              </a:rPr>
              <a:t> діяльності Сонця прийнято число </a:t>
            </a:r>
            <a:r>
              <a:rPr lang="uk-UA" sz="1700" dirty="0" smtClean="0">
                <a:cs typeface="Batang"/>
              </a:rPr>
              <a:t>Вольфа</a:t>
            </a:r>
            <a:r>
              <a:rPr lang="ru-RU" sz="1700" dirty="0" smtClean="0">
                <a:cs typeface="Batang"/>
              </a:rPr>
              <a:t>.</a:t>
            </a:r>
            <a:r>
              <a:rPr lang="uk-UA" sz="1700" dirty="0" smtClean="0">
                <a:ea typeface="Courier New"/>
              </a:rPr>
              <a:t>де </a:t>
            </a:r>
            <a:r>
              <a:rPr lang="uk-UA" sz="1700" dirty="0">
                <a:ea typeface="Courier New"/>
              </a:rPr>
              <a:t>g — кількість груп плям. 1'— </a:t>
            </a:r>
            <a:endParaRPr lang="uk-UA" sz="1700" dirty="0" smtClean="0">
              <a:ea typeface="Courier New"/>
            </a:endParaRPr>
          </a:p>
          <a:p>
            <a:pPr marL="0" indent="0">
              <a:lnSpc>
                <a:spcPts val="900"/>
              </a:lnSpc>
              <a:spcAft>
                <a:spcPts val="830"/>
              </a:spcAft>
              <a:buNone/>
            </a:pPr>
            <a:r>
              <a:rPr lang="uk-UA" sz="1700" dirty="0" smtClean="0">
                <a:ea typeface="Courier New"/>
              </a:rPr>
              <a:t>загальна </a:t>
            </a:r>
            <a:r>
              <a:rPr lang="uk-UA" sz="1700" dirty="0">
                <a:ea typeface="Courier New"/>
              </a:rPr>
              <a:t>кількість усіх плям, які є в цей момент на диску </a:t>
            </a:r>
            <a:r>
              <a:rPr lang="uk-UA" sz="1700" dirty="0" err="1" smtClean="0">
                <a:ea typeface="Courier New"/>
              </a:rPr>
              <a:t>Сонця</a:t>
            </a:r>
            <a:r>
              <a:rPr lang="uk-UA" sz="1700" dirty="0" err="1">
                <a:cs typeface="Batang"/>
              </a:rPr>
              <a:t>При</a:t>
            </a:r>
            <a:r>
              <a:rPr lang="uk-UA" sz="1700" dirty="0">
                <a:cs typeface="Batang"/>
              </a:rPr>
              <a:t> спостереженнях Сонця </a:t>
            </a:r>
            <a:endParaRPr lang="uk-UA" sz="1700" dirty="0" smtClean="0">
              <a:cs typeface="Batang"/>
            </a:endParaRPr>
          </a:p>
          <a:p>
            <a:pPr marL="0" indent="0">
              <a:lnSpc>
                <a:spcPts val="900"/>
              </a:lnSpc>
              <a:spcAft>
                <a:spcPts val="830"/>
              </a:spcAft>
              <a:buNone/>
            </a:pPr>
            <a:r>
              <a:rPr lang="uk-UA" sz="1700" dirty="0" smtClean="0">
                <a:cs typeface="Batang"/>
              </a:rPr>
              <a:t>через </a:t>
            </a:r>
            <a:r>
              <a:rPr lang="uk-UA" sz="1700" dirty="0" err="1">
                <a:cs typeface="Batang"/>
              </a:rPr>
              <a:t>густочервоний</a:t>
            </a:r>
            <a:r>
              <a:rPr lang="uk-UA" sz="1700" dirty="0">
                <a:cs typeface="Batang"/>
              </a:rPr>
              <a:t> світлофільтр на краю диска видно своєрідні світлі виступи над поверхнею, </a:t>
            </a:r>
            <a:endParaRPr lang="uk-UA" sz="1700" dirty="0" smtClean="0">
              <a:cs typeface="Batang"/>
            </a:endParaRPr>
          </a:p>
          <a:p>
            <a:pPr marL="0" indent="0">
              <a:lnSpc>
                <a:spcPts val="900"/>
              </a:lnSpc>
              <a:spcAft>
                <a:spcPts val="830"/>
              </a:spcAft>
              <a:buNone/>
            </a:pPr>
            <a:r>
              <a:rPr lang="uk-UA" sz="1700" spc="-100" dirty="0" smtClean="0">
                <a:ea typeface="Batang"/>
                <a:cs typeface="Batang"/>
              </a:rPr>
              <a:t>його</a:t>
            </a:r>
            <a:r>
              <a:rPr lang="uk-UA" sz="1700" spc="-100" dirty="0">
                <a:ea typeface="Batang"/>
                <a:cs typeface="Batang"/>
              </a:rPr>
              <a:t>,</a:t>
            </a:r>
            <a:r>
              <a:rPr lang="uk-UA" sz="1700" dirty="0">
                <a:cs typeface="Batang"/>
              </a:rPr>
              <a:t> які можуть простягатися далеко за межі хромосфери аж у корону.</a:t>
            </a:r>
            <a:endParaRPr lang="ru-RU" sz="1700" dirty="0">
              <a:cs typeface="Batang"/>
            </a:endParaRPr>
          </a:p>
          <a:p>
            <a:pPr marL="0" marR="165100" indent="0">
              <a:lnSpc>
                <a:spcPts val="1390"/>
              </a:lnSpc>
              <a:spcAft>
                <a:spcPts val="300"/>
              </a:spcAft>
              <a:buNone/>
            </a:pPr>
            <a:r>
              <a:rPr lang="uk-UA" sz="1700" dirty="0" smtClean="0">
                <a:cs typeface="Batang"/>
              </a:rPr>
              <a:t>   Такі </a:t>
            </a:r>
            <a:r>
              <a:rPr lang="uk-UA" sz="1700" dirty="0">
                <a:cs typeface="Batang"/>
              </a:rPr>
              <a:t>викиди речовини називаються протуберанцями. Протуберанці - це речовина, яка підіймається над сонячною поверхнею і утримується над нею завдяки магнітному полю.</a:t>
            </a:r>
            <a:endParaRPr lang="ru-RU" sz="1700" dirty="0">
              <a:cs typeface="Batang"/>
            </a:endParaRPr>
          </a:p>
          <a:p>
            <a:pPr marL="0" marR="165100" indent="0">
              <a:lnSpc>
                <a:spcPts val="1390"/>
              </a:lnSpc>
              <a:spcAft>
                <a:spcPts val="320"/>
              </a:spcAft>
              <a:buNone/>
            </a:pPr>
            <a:r>
              <a:rPr lang="uk-UA" sz="1700" dirty="0" smtClean="0">
                <a:cs typeface="Batang"/>
              </a:rPr>
              <a:t>    Протуберанці </a:t>
            </a:r>
            <a:r>
              <a:rPr lang="uk-UA" sz="1700" dirty="0">
                <a:cs typeface="Batang"/>
              </a:rPr>
              <a:t>- </a:t>
            </a:r>
            <a:r>
              <a:rPr lang="uk-UA" sz="1700" dirty="0" err="1">
                <a:cs typeface="Batang"/>
              </a:rPr>
              <a:t>найграндіозніші</a:t>
            </a:r>
            <a:r>
              <a:rPr lang="uk-UA" sz="1700" dirty="0">
                <a:cs typeface="Batang"/>
              </a:rPr>
              <a:t> утворення в атмосфері Сонця. Довжина деяких з них сягає 200 000 км, товщина - кілька тисяч кілометрів. В проекції на сонячний диск вони мають вигляд вигнутих темних волокон, часто витягнутих у напрямку схід-захід уздовж паралелі.</a:t>
            </a:r>
            <a:endParaRPr lang="ru-RU" sz="1700" dirty="0">
              <a:cs typeface="Batang"/>
            </a:endParaRPr>
          </a:p>
          <a:p>
            <a:endParaRPr lang="ru-RU" sz="1700" dirty="0">
              <a:solidFill>
                <a:srgbClr val="FF0000"/>
              </a:solidFill>
            </a:endParaRPr>
          </a:p>
        </p:txBody>
      </p:sp>
      <p:pic>
        <p:nvPicPr>
          <p:cNvPr id="15363" name="Picture 3" descr="C:\Users\Sasha\Desktop\Новая папка\sun_final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3429000"/>
            <a:ext cx="4572000" cy="3284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3651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План роботи на </a:t>
            </a:r>
            <a:r>
              <a:rPr lang="uk-UA" dirty="0" err="1" smtClean="0"/>
              <a:t>уроці</a:t>
            </a:r>
            <a:endParaRPr lang="uk-UA" dirty="0"/>
          </a:p>
        </p:txBody>
      </p:sp>
      <p:sp>
        <p:nvSpPr>
          <p:cNvPr id="3" name="Місце для вмісту 2"/>
          <p:cNvSpPr>
            <a:spLocks noGrp="1"/>
          </p:cNvSpPr>
          <p:nvPr>
            <p:ph idx="1"/>
          </p:nvPr>
        </p:nvSpPr>
        <p:spPr/>
        <p:txBody>
          <a:bodyPr/>
          <a:lstStyle/>
          <a:p>
            <a:r>
              <a:rPr lang="uk-UA" dirty="0" smtClean="0"/>
              <a:t>Перегляньте презентацію , зробіть у робочих зошитах відповідні записи</a:t>
            </a:r>
          </a:p>
          <a:p>
            <a:r>
              <a:rPr lang="uk-UA" dirty="0" smtClean="0"/>
              <a:t>Опрацюйте параграф 19, доповніть записи</a:t>
            </a:r>
          </a:p>
          <a:p>
            <a:r>
              <a:rPr lang="uk-UA" dirty="0" smtClean="0"/>
              <a:t>Розгляньте задачі 4.1-4.3.</a:t>
            </a:r>
          </a:p>
          <a:p>
            <a:r>
              <a:rPr lang="uk-UA" dirty="0" smtClean="0"/>
              <a:t>Знайдіть цікаві дані про сонячні </a:t>
            </a:r>
            <a:r>
              <a:rPr lang="uk-UA" dirty="0" err="1" smtClean="0"/>
              <a:t>нейтрино</a:t>
            </a:r>
            <a:endParaRPr lang="uk-UA" dirty="0" smtClean="0"/>
          </a:p>
          <a:p>
            <a:r>
              <a:rPr lang="uk-UA" dirty="0" smtClean="0"/>
              <a:t>Домашнє завдання :параграф 19 - вивчити</a:t>
            </a:r>
            <a:endParaRPr lang="uk-UA" dirty="0"/>
          </a:p>
        </p:txBody>
      </p:sp>
    </p:spTree>
    <p:extLst>
      <p:ext uri="{BB962C8B-B14F-4D97-AF65-F5344CB8AC3E}">
        <p14:creationId xmlns:p14="http://schemas.microsoft.com/office/powerpoint/2010/main" val="41326899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8584" y="0"/>
            <a:ext cx="8229600" cy="1143000"/>
          </a:xfrm>
        </p:spPr>
        <p:txBody>
          <a:bodyPr/>
          <a:lstStyle/>
          <a:p>
            <a:endParaRPr lang="ru-RU"/>
          </a:p>
        </p:txBody>
      </p:sp>
      <p:sp>
        <p:nvSpPr>
          <p:cNvPr id="3" name="Объект 2"/>
          <p:cNvSpPr>
            <a:spLocks noGrp="1"/>
          </p:cNvSpPr>
          <p:nvPr>
            <p:ph idx="1"/>
          </p:nvPr>
        </p:nvSpPr>
        <p:spPr>
          <a:xfrm>
            <a:off x="0" y="0"/>
            <a:ext cx="9144000" cy="6858000"/>
          </a:xfrm>
        </p:spPr>
        <p:txBody>
          <a:bodyPr/>
          <a:lstStyle/>
          <a:p>
            <a:pPr marL="0" marR="165100" lvl="0" indent="0">
              <a:lnSpc>
                <a:spcPts val="1370"/>
              </a:lnSpc>
              <a:spcAft>
                <a:spcPts val="280"/>
              </a:spcAft>
              <a:buClr>
                <a:srgbClr val="000000"/>
              </a:buClr>
              <a:buSzPts val="900"/>
              <a:buNone/>
              <a:tabLst>
                <a:tab pos="193675" algn="l"/>
              </a:tabLst>
            </a:pPr>
            <a:r>
              <a:rPr lang="uk-UA" dirty="0" smtClean="0"/>
              <a:t>     </a:t>
            </a:r>
            <a:r>
              <a:rPr lang="uk-UA" sz="1700" dirty="0" smtClean="0">
                <a:solidFill>
                  <a:srgbClr val="FF0000"/>
                </a:solidFill>
                <a:latin typeface="Times New Roman" pitchFamily="18" charset="0"/>
                <a:ea typeface="Batang"/>
                <a:cs typeface="Times New Roman" pitchFamily="18" charset="0"/>
              </a:rPr>
              <a:t> </a:t>
            </a:r>
            <a:r>
              <a:rPr lang="uk-UA" sz="1700" dirty="0">
                <a:latin typeface="Times New Roman" pitchFamily="18" charset="0"/>
                <a:ea typeface="Batang"/>
                <a:cs typeface="Times New Roman" pitchFamily="18" charset="0"/>
              </a:rPr>
              <a:t>Досить часто над сонячними плямами у хромосфері відбуваються хромосферні спалахи - найбільш вражаючий прояв сонячної активності.</a:t>
            </a:r>
            <a:endParaRPr lang="ru-RU" sz="1700" dirty="0">
              <a:latin typeface="Times New Roman" pitchFamily="18" charset="0"/>
              <a:ea typeface="Batang"/>
              <a:cs typeface="Times New Roman" pitchFamily="18" charset="0"/>
            </a:endParaRPr>
          </a:p>
          <a:p>
            <a:pPr marL="0" marR="165100" indent="0">
              <a:lnSpc>
                <a:spcPts val="1390"/>
              </a:lnSpc>
              <a:spcAft>
                <a:spcPts val="300"/>
              </a:spcAft>
              <a:buNone/>
            </a:pPr>
            <a:r>
              <a:rPr lang="uk-UA" sz="1700" dirty="0" smtClean="0">
                <a:latin typeface="Times New Roman" pitchFamily="18" charset="0"/>
                <a:cs typeface="Times New Roman" pitchFamily="18" charset="0"/>
              </a:rPr>
              <a:t>    Як </a:t>
            </a:r>
            <a:r>
              <a:rPr lang="uk-UA" sz="1700" dirty="0">
                <a:latin typeface="Times New Roman" pitchFamily="18" charset="0"/>
                <a:cs typeface="Times New Roman" pitchFamily="18" charset="0"/>
              </a:rPr>
              <a:t>правило, спалах починається зі швидкого зростання температури корони до 40 </a:t>
            </a:r>
            <a:r>
              <a:rPr lang="uk-UA" sz="1700" dirty="0" err="1">
                <a:latin typeface="Times New Roman" pitchFamily="18" charset="0"/>
                <a:cs typeface="Times New Roman" pitchFamily="18" charset="0"/>
              </a:rPr>
              <a:t>млн</a:t>
            </a:r>
            <a:r>
              <a:rPr lang="uk-UA" sz="1700" dirty="0">
                <a:latin typeface="Times New Roman" pitchFamily="18" charset="0"/>
                <a:cs typeface="Times New Roman" pitchFamily="18" charset="0"/>
              </a:rPr>
              <a:t> К, що призводить до сплеску м'якого рентгенівського випромінювання. Потім під зоною зростання температури в короні підвищується температура хромосфери. Найпотужніші спалахи видно без допомоги фільтра. Яскравість спалахів може бути на 50% більшою за яскравість фотосфери.</a:t>
            </a:r>
            <a:endParaRPr lang="ru-RU" sz="1700" dirty="0">
              <a:latin typeface="Times New Roman" pitchFamily="18" charset="0"/>
              <a:cs typeface="Times New Roman" pitchFamily="18" charset="0"/>
            </a:endParaRPr>
          </a:p>
          <a:p>
            <a:pPr marL="0" marR="165100" indent="0">
              <a:lnSpc>
                <a:spcPts val="1390"/>
              </a:lnSpc>
              <a:spcAft>
                <a:spcPts val="0"/>
              </a:spcAft>
              <a:buNone/>
            </a:pPr>
            <a:r>
              <a:rPr lang="uk-UA" sz="1700" dirty="0" smtClean="0">
                <a:latin typeface="Times New Roman" pitchFamily="18" charset="0"/>
                <a:cs typeface="Times New Roman" pitchFamily="18" charset="0"/>
              </a:rPr>
              <a:t>    За </a:t>
            </a:r>
            <a:r>
              <a:rPr lang="uk-UA" sz="1700" dirty="0">
                <a:latin typeface="Times New Roman" pitchFamily="18" charset="0"/>
                <a:cs typeface="Times New Roman" pitchFamily="18" charset="0"/>
              </a:rPr>
              <a:t>сучасними уявленнями, спалах - це раптове виділення енергії, накопиченої у магнітному полі активної зони. На певній висоті над поверхнею Сонця виникає зона, де магнітне поле на невеликому відрізку різко змінюється за величиною і напрямком. Це супроводжується прискоренням заряджених частинок і перетворенням їх на </a:t>
            </a:r>
            <a:r>
              <a:rPr lang="uk-UA" sz="1700" dirty="0" err="1">
                <a:latin typeface="Times New Roman" pitchFamily="18" charset="0"/>
                <a:cs typeface="Times New Roman" pitchFamily="18" charset="0"/>
              </a:rPr>
              <a:t>високоенергійні</a:t>
            </a:r>
            <a:r>
              <a:rPr lang="uk-UA" sz="1700" dirty="0">
                <a:latin typeface="Times New Roman" pitchFamily="18" charset="0"/>
                <a:cs typeface="Times New Roman" pitchFamily="18" charset="0"/>
              </a:rPr>
              <a:t>. При цьому речовина нагрівається, з'являється потужне електромагнітне випромінювання у рентгенівському, ультрафіолетовому та радіодіапазоні, а також у міжпланетний простір у радіальному напрямку викидається струмінь частинок високої енергії зі швидкостями 3 000-</a:t>
            </a:r>
            <a:endParaRPr lang="ru-RU" sz="1700" dirty="0">
              <a:latin typeface="Times New Roman" pitchFamily="18" charset="0"/>
              <a:cs typeface="Times New Roman" pitchFamily="18" charset="0"/>
            </a:endParaRPr>
          </a:p>
          <a:p>
            <a:pPr marL="137160" indent="0">
              <a:buNone/>
            </a:pPr>
            <a:r>
              <a:rPr lang="uk-UA" sz="1700" dirty="0">
                <a:latin typeface="Times New Roman" pitchFamily="18" charset="0"/>
                <a:ea typeface="Lucida Sans Unicode"/>
                <a:cs typeface="Times New Roman" pitchFamily="18" charset="0"/>
              </a:rPr>
              <a:t>ЗО ООО км/с. Процес розвитку невеликих спалахів триває 5-10 хв. найпотужніших - до семи годин. З усіх активних утворень спалахи вирізняються своєю особливою здатністю впливати на геофізичний стан Землі. І хоча принцип утворення спалахів вчені зрозуміли, детальної теорії поки </a:t>
            </a:r>
            <a:r>
              <a:rPr lang="uk-UA" sz="1700" dirty="0" err="1">
                <a:latin typeface="Times New Roman" pitchFamily="18" charset="0"/>
                <a:ea typeface="Lucida Sans Unicode"/>
                <a:cs typeface="Times New Roman" pitchFamily="18" charset="0"/>
              </a:rPr>
              <a:t>що.немає</a:t>
            </a:r>
            <a:r>
              <a:rPr lang="uk-UA" sz="1700" dirty="0">
                <a:latin typeface="Times New Roman" pitchFamily="18" charset="0"/>
                <a:ea typeface="Lucida Sans Unicode"/>
                <a:cs typeface="Times New Roman" pitchFamily="18" charset="0"/>
              </a:rPr>
              <a:t>.</a:t>
            </a:r>
            <a:endParaRPr lang="ru-RU" sz="1700" dirty="0">
              <a:latin typeface="Times New Roman" pitchFamily="18" charset="0"/>
              <a:ea typeface="Lucida Sans Unicode"/>
              <a:cs typeface="Times New Roman" pitchFamily="18" charset="0"/>
            </a:endParaRPr>
          </a:p>
          <a:p>
            <a:pPr marL="137160" indent="0">
              <a:buNone/>
            </a:pPr>
            <a:endParaRPr lang="ru-RU" dirty="0"/>
          </a:p>
        </p:txBody>
      </p:sp>
      <p:pic>
        <p:nvPicPr>
          <p:cNvPr id="16387" name="Picture 3" descr="C:\Users\Sasha\Desktop\Новая папка\solnc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3831307"/>
            <a:ext cx="4572000" cy="2996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7864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116616" y="764704"/>
            <a:ext cx="8229600" cy="1143000"/>
          </a:xfrm>
        </p:spPr>
        <p:txBody>
          <a:bodyPr/>
          <a:lstStyle/>
          <a:p>
            <a:endParaRPr lang="ru-RU"/>
          </a:p>
        </p:txBody>
      </p:sp>
      <p:sp>
        <p:nvSpPr>
          <p:cNvPr id="3" name="Объект 2"/>
          <p:cNvSpPr>
            <a:spLocks noGrp="1"/>
          </p:cNvSpPr>
          <p:nvPr>
            <p:ph idx="1"/>
          </p:nvPr>
        </p:nvSpPr>
        <p:spPr>
          <a:xfrm>
            <a:off x="0" y="0"/>
            <a:ext cx="9144000" cy="6858000"/>
          </a:xfrm>
        </p:spPr>
        <p:txBody>
          <a:bodyPr>
            <a:normAutofit/>
          </a:bodyPr>
          <a:lstStyle/>
          <a:p>
            <a:pPr marL="0" marR="38100" lvl="0" indent="0">
              <a:lnSpc>
                <a:spcPts val="1370"/>
              </a:lnSpc>
              <a:spcAft>
                <a:spcPts val="300"/>
              </a:spcAft>
              <a:buClr>
                <a:srgbClr val="000000"/>
              </a:buClr>
              <a:buSzPts val="1000"/>
              <a:buNone/>
              <a:tabLst>
                <a:tab pos="208280" algn="l"/>
              </a:tabLst>
            </a:pPr>
            <a:r>
              <a:rPr lang="uk-UA" sz="1700" dirty="0" smtClean="0"/>
              <a:t>     </a:t>
            </a:r>
            <a:r>
              <a:rPr lang="uk-UA" sz="1700" dirty="0">
                <a:latin typeface="Lucida Sans Unicode"/>
                <a:ea typeface="Lucida Sans Unicode"/>
                <a:cs typeface="Lucida Sans Unicode"/>
              </a:rPr>
              <a:t>Вплив сонячної активності на магнітосферу і атмосферу Землі. Оскільки під час спалаху потік рентгенівських квантів зростає у 100-400 разів, то вже через 8 </a:t>
            </a:r>
            <a:r>
              <a:rPr lang="uk-UA" sz="1700" dirty="0" err="1">
                <a:latin typeface="Lucida Sans Unicode"/>
                <a:ea typeface="Lucida Sans Unicode"/>
                <a:cs typeface="Lucida Sans Unicode"/>
              </a:rPr>
              <a:t>хв</a:t>
            </a:r>
            <a:r>
              <a:rPr lang="uk-UA" sz="1700" dirty="0">
                <a:latin typeface="Lucida Sans Unicode"/>
                <a:ea typeface="Lucida Sans Unicode"/>
                <a:cs typeface="Lucida Sans Unicode"/>
              </a:rPr>
              <a:t> 20 с вони досягають орбіти Землі й проникають в іоносферу. Жорстке випромінювання спричиняє додаткову іонізацію повітря. Як наслідок, змінюється щільність іоносферних шарів і їхня відбивна здатність, а тому одразу ж порушується зв'язок на коротких радіохвилях. Почасти також руйнується озоновий шар. і до поверхні Землі проникає підвищена кількість ультрафіолету.</a:t>
            </a:r>
            <a:endParaRPr lang="ru-RU" sz="1700" dirty="0">
              <a:latin typeface="Lucida Sans Unicode"/>
              <a:ea typeface="Lucida Sans Unicode"/>
              <a:cs typeface="Lucida Sans Unicode"/>
            </a:endParaRPr>
          </a:p>
          <a:p>
            <a:pPr marL="0" marR="38100" indent="0">
              <a:lnSpc>
                <a:spcPts val="1370"/>
              </a:lnSpc>
              <a:spcAft>
                <a:spcPts val="280"/>
              </a:spcAft>
              <a:buNone/>
            </a:pPr>
            <a:r>
              <a:rPr lang="uk-UA" sz="1700" dirty="0" smtClean="0">
                <a:latin typeface="Lucida Sans Unicode"/>
                <a:ea typeface="Lucida Sans Unicode"/>
              </a:rPr>
              <a:t>    Через </a:t>
            </a:r>
            <a:r>
              <a:rPr lang="uk-UA" sz="1700" dirty="0">
                <a:latin typeface="Lucida Sans Unicode"/>
                <a:ea typeface="Lucida Sans Unicode"/>
              </a:rPr>
              <a:t>декілька годин після спалаху Землі досягає потік високо-енергійних частинок. Завдяки наявності геомагнітного поля вони не потрапляють на земну поверхню, але в районах магнітних полюсів, де силові магнітні лінії виходять з поверхні або входять у неї. частинки проникають до висот 100 км. іонізують і збуджують атоми повітря. 1 </a:t>
            </a:r>
            <a:r>
              <a:rPr lang="uk-UA" sz="1700" dirty="0" err="1">
                <a:latin typeface="Lucida Sans Unicode"/>
                <a:ea typeface="Lucida Sans Unicode"/>
              </a:rPr>
              <a:t>їри</a:t>
            </a:r>
            <a:r>
              <a:rPr lang="uk-UA" sz="1700" dirty="0">
                <a:latin typeface="Lucida Sans Unicode"/>
                <a:ea typeface="Lucida Sans Unicode"/>
              </a:rPr>
              <a:t> поверненні атомів до нейтрального стану відбувається </a:t>
            </a:r>
            <a:r>
              <a:rPr lang="uk-UA" sz="1700" dirty="0" err="1">
                <a:latin typeface="Lucida Sans Unicode"/>
                <a:ea typeface="Lucida Sans Unicode"/>
              </a:rPr>
              <a:t>висвічування</a:t>
            </a:r>
            <a:r>
              <a:rPr lang="uk-UA" sz="1700" dirty="0">
                <a:latin typeface="Lucida Sans Unicode"/>
                <a:ea typeface="Lucida Sans Unicode"/>
              </a:rPr>
              <a:t>, яке спостерігається у вигляді полярних сяйв - дивовижних.</a:t>
            </a:r>
            <a:endParaRPr lang="ru-RU" sz="1700" dirty="0">
              <a:latin typeface="Lucida Sans Unicode"/>
              <a:ea typeface="Lucida Sans Unicode"/>
            </a:endParaRPr>
          </a:p>
          <a:p>
            <a:pPr marL="0" marR="38100" indent="0">
              <a:lnSpc>
                <a:spcPts val="1390"/>
              </a:lnSpc>
              <a:spcAft>
                <a:spcPts val="320"/>
              </a:spcAft>
              <a:buNone/>
            </a:pPr>
            <a:r>
              <a:rPr lang="uk-UA" sz="1700" dirty="0" smtClean="0">
                <a:latin typeface="Lucida Sans Unicode"/>
                <a:ea typeface="Lucida Sans Unicode"/>
              </a:rPr>
              <a:t>     Магнітні </a:t>
            </a:r>
            <a:r>
              <a:rPr lang="uk-UA" sz="1700" dirty="0">
                <a:latin typeface="Lucida Sans Unicode"/>
                <a:ea typeface="Lucida Sans Unicode"/>
              </a:rPr>
              <a:t>бурі. Ще через 1-2 доби Землі досягає підсилений потік сонячного вітру. Під його дією земна магнітосфера стискається. Але. як відомо, навколо Землі у пастці силових геомагнітних ліній є багато заряджених частинок (радіаційні пояси).</a:t>
            </a:r>
            <a:endParaRPr lang="ru-RU" sz="1700" dirty="0">
              <a:latin typeface="Lucida Sans Unicode"/>
              <a:ea typeface="Lucida Sans Unicode"/>
            </a:endParaRPr>
          </a:p>
          <a:p>
            <a:pPr marL="0" marR="38100" indent="0">
              <a:lnSpc>
                <a:spcPts val="1370"/>
              </a:lnSpc>
              <a:spcAft>
                <a:spcPts val="300"/>
              </a:spcAft>
              <a:buNone/>
            </a:pPr>
            <a:r>
              <a:rPr lang="uk-UA" sz="1700" dirty="0">
                <a:latin typeface="Lucida Sans Unicode"/>
                <a:ea typeface="Lucida Sans Unicode"/>
              </a:rPr>
              <a:t> </a:t>
            </a:r>
            <a:r>
              <a:rPr lang="uk-UA" sz="1700" dirty="0" smtClean="0">
                <a:latin typeface="Lucida Sans Unicode"/>
                <a:ea typeface="Lucida Sans Unicode"/>
              </a:rPr>
              <a:t>    При </a:t>
            </a:r>
            <a:r>
              <a:rPr lang="uk-UA" sz="1700" dirty="0">
                <a:latin typeface="Lucida Sans Unicode"/>
                <a:ea typeface="Lucida Sans Unicode"/>
              </a:rPr>
              <a:t>стисненні магнітосфери напруженість магнітного поля збільшується, при розширенні, навпаки, зменшується. Так виникає окремий сплеск геомагнітного збурення тривалістю близько години. Потужні сонячні збурення обумовлюють тривале підсилення сонячного вітру. В магнітосферу надходить один імпульс за іншим. Виникає послідовна серія збурень геомагнітного поля, коли його напруженість швидко і різко змінюється — настає магнітна буря.</a:t>
            </a:r>
            <a:endParaRPr lang="ru-RU" sz="1700" dirty="0">
              <a:latin typeface="Lucida Sans Unicode"/>
              <a:ea typeface="Lucida Sans Unicode"/>
            </a:endParaRPr>
          </a:p>
          <a:p>
            <a:pPr marL="137160" indent="0">
              <a:buNone/>
            </a:pPr>
            <a:endParaRPr lang="ru-RU" sz="1700" dirty="0">
              <a:solidFill>
                <a:srgbClr val="FF0000"/>
              </a:solidFill>
            </a:endParaRPr>
          </a:p>
        </p:txBody>
      </p:sp>
      <p:pic>
        <p:nvPicPr>
          <p:cNvPr id="17410" name="Picture 2" descr="C:\Users\Sasha\Desktop\Новая папка\3dc2d17c85_1472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81128"/>
            <a:ext cx="9144000" cy="2276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64680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72600" y="116632"/>
            <a:ext cx="8229600" cy="1143000"/>
          </a:xfrm>
        </p:spPr>
        <p:txBody>
          <a:bodyPr/>
          <a:lstStyle/>
          <a:p>
            <a:endParaRPr lang="ru-RU"/>
          </a:p>
        </p:txBody>
      </p:sp>
      <p:sp>
        <p:nvSpPr>
          <p:cNvPr id="3" name="Объект 2"/>
          <p:cNvSpPr>
            <a:spLocks noGrp="1"/>
          </p:cNvSpPr>
          <p:nvPr>
            <p:ph idx="1"/>
          </p:nvPr>
        </p:nvSpPr>
        <p:spPr>
          <a:xfrm>
            <a:off x="0" y="0"/>
            <a:ext cx="9144000" cy="6858000"/>
          </a:xfrm>
        </p:spPr>
        <p:txBody>
          <a:bodyPr>
            <a:normAutofit/>
          </a:bodyPr>
          <a:lstStyle/>
          <a:p>
            <a:pPr marL="137160" lvl="0" indent="0">
              <a:buNone/>
            </a:pPr>
            <a:r>
              <a:rPr lang="uk-UA" dirty="0" smtClean="0"/>
              <a:t>     </a:t>
            </a:r>
            <a:r>
              <a:rPr lang="uk-UA" sz="1700" dirty="0">
                <a:latin typeface="Lucida Sans Unicode"/>
                <a:ea typeface="Lucida Sans Unicode"/>
                <a:cs typeface="Lucida Sans Unicode"/>
              </a:rPr>
              <a:t>Вплив активності Сонця на погоду. Активність Сонця впливає на погоду. Цей зв'язок можна прослідкувати таким чином. Встановлено, що крім екваторіального кільцевого струму, в районах геомагнітних полюсів на віддалі 20 вночі та 10 удень на висоті близько 100 км приблизно вздовж магнітних паралелей також тече електричний струм. Після надходження від Сонця посиленого потоку заряджених частинок деяка їхня кількість затримується у високих широтах і підсилює цю течію. Збільшення струму призводить до додаткового розігріву атмосфери. Від місця розігріву вниз до тропосфери проникає хвилеподібний імпульс, який далі вздовж поверхні Землі поширюється впродовж кількох годин до низьких широт. Ці хвилі є тим енергетичним мостом між іоносферою і тропосферою, який передає енергію корпускулярних сонячних потоків погодному шару повітря. </a:t>
            </a:r>
            <a:r>
              <a:rPr lang="uk-UA" sz="1700" dirty="0" err="1">
                <a:latin typeface="Lucida Sans Unicode"/>
                <a:ea typeface="Lucida Sans Unicode"/>
                <a:cs typeface="Lucida Sans Unicode"/>
              </a:rPr>
              <a:t>Еіони</a:t>
            </a:r>
            <a:r>
              <a:rPr lang="uk-UA" sz="1700" dirty="0">
                <a:latin typeface="Lucida Sans Unicode"/>
                <a:ea typeface="Lucida Sans Unicode"/>
                <a:cs typeface="Lucida Sans Unicode"/>
              </a:rPr>
              <a:t> підсилюють меридіональну циркуляцію повітря і зменшують зональну. Там. де тиск був низьким, він стає ще нижчим, а де був високим - ще вищим. За таких умов у тропічній зоні народжуються тайфуни, а у місцях з різко вираженим континентальним кліматом - засухи.</a:t>
            </a:r>
            <a:endParaRPr lang="ru-RU" sz="1700" dirty="0">
              <a:latin typeface="Lucida Sans Unicode"/>
              <a:ea typeface="Lucida Sans Unicode"/>
              <a:cs typeface="Lucida Sans Unicode"/>
            </a:endParaRPr>
          </a:p>
          <a:p>
            <a:pPr marL="137160" indent="0">
              <a:buNone/>
            </a:pPr>
            <a:endParaRPr lang="ru-RU" dirty="0"/>
          </a:p>
        </p:txBody>
      </p:sp>
      <p:pic>
        <p:nvPicPr>
          <p:cNvPr id="18434" name="Picture 2" descr="C:\Users\Sasha\Desktop\Новая папка\sun9h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13126"/>
            <a:ext cx="9144000" cy="2443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67690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12560" y="404664"/>
            <a:ext cx="8229600" cy="1143000"/>
          </a:xfrm>
        </p:spPr>
        <p:txBody>
          <a:bodyPr/>
          <a:lstStyle/>
          <a:p>
            <a:endParaRPr lang="ru-RU"/>
          </a:p>
        </p:txBody>
      </p:sp>
      <p:sp>
        <p:nvSpPr>
          <p:cNvPr id="3" name="Объект 2"/>
          <p:cNvSpPr>
            <a:spLocks noGrp="1"/>
          </p:cNvSpPr>
          <p:nvPr>
            <p:ph idx="1"/>
          </p:nvPr>
        </p:nvSpPr>
        <p:spPr>
          <a:xfrm>
            <a:off x="0" y="547539"/>
            <a:ext cx="9144000" cy="6858000"/>
          </a:xfrm>
        </p:spPr>
        <p:txBody>
          <a:bodyPr/>
          <a:lstStyle/>
          <a:p>
            <a:pPr marL="0" marR="38100" lvl="0" indent="0" algn="just">
              <a:lnSpc>
                <a:spcPts val="1370"/>
              </a:lnSpc>
              <a:spcAft>
                <a:spcPts val="280"/>
              </a:spcAft>
              <a:buClr>
                <a:srgbClr val="000000"/>
              </a:buClr>
              <a:buSzPts val="1000"/>
              <a:buNone/>
              <a:tabLst>
                <a:tab pos="208280" algn="l"/>
              </a:tabLst>
            </a:pPr>
            <a:r>
              <a:rPr lang="uk-UA" sz="1700" dirty="0" smtClean="0">
                <a:solidFill>
                  <a:srgbClr val="FF0000"/>
                </a:solidFill>
              </a:rPr>
              <a:t>      </a:t>
            </a:r>
            <a:r>
              <a:rPr lang="uk-UA" sz="1700" dirty="0">
                <a:latin typeface="Lucida Sans Unicode"/>
                <a:ea typeface="Lucida Sans Unicode"/>
                <a:cs typeface="Lucida Sans Unicode"/>
              </a:rPr>
              <a:t>Сонячна активність і біосфера Землі. Впливаючи на погоду і клімат, сонячна активність не може не впливати на рослинний світ. Було зібрано багато зрізів дерев з чітко вираженими річними кільцями. Серед них були зрізи </a:t>
            </a:r>
            <a:r>
              <a:rPr lang="uk-UA" sz="1700" dirty="0" err="1">
                <a:latin typeface="Lucida Sans Unicode"/>
                <a:ea typeface="Lucida Sans Unicode"/>
                <a:cs typeface="Lucida Sans Unicode"/>
              </a:rPr>
              <a:t>секвойї</a:t>
            </a:r>
            <a:r>
              <a:rPr lang="uk-UA" sz="1700" dirty="0">
                <a:latin typeface="Lucida Sans Unicode"/>
                <a:ea typeface="Lucida Sans Unicode"/>
                <a:cs typeface="Lucida Sans Unicode"/>
              </a:rPr>
              <a:t> віком 3 200 років і дев'ятнадцяти 500-річних дерев. У всіх дерев визначали товщину річних кілець з точністю до 0.01 мм. Виявилося, що в роки максимумів сонячної активності приріст дерев був більшим, ніж у роки мінімумів. А те, що врожайність </a:t>
            </a:r>
            <a:r>
              <a:rPr lang="uk-UA" sz="1700" dirty="0" err="1">
                <a:latin typeface="Lucida Sans Unicode"/>
                <a:ea typeface="Lucida Sans Unicode"/>
                <a:cs typeface="Lucida Sans Unicode"/>
              </a:rPr>
              <a:t>сільсько</a:t>
            </a:r>
            <a:r>
              <a:rPr lang="uk-UA" sz="1700" dirty="0">
                <a:latin typeface="Lucida Sans Unicode"/>
                <a:ea typeface="Lucida Sans Unicode"/>
                <a:cs typeface="Lucida Sans Unicode"/>
              </a:rPr>
              <a:t> господарських культур і відповідно ціни на них співвідносяться з кількістю сонячних плям, стало вже класичним прикладом.</a:t>
            </a:r>
            <a:endParaRPr lang="ru-RU" sz="1700" dirty="0">
              <a:latin typeface="Lucida Sans Unicode"/>
              <a:ea typeface="Lucida Sans Unicode"/>
              <a:cs typeface="Lucida Sans Unicode"/>
            </a:endParaRPr>
          </a:p>
          <a:p>
            <a:pPr marL="0" marR="292100" indent="0" algn="just">
              <a:lnSpc>
                <a:spcPts val="1390"/>
              </a:lnSpc>
              <a:spcAft>
                <a:spcPts val="615"/>
              </a:spcAft>
              <a:buNone/>
            </a:pPr>
            <a:r>
              <a:rPr lang="uk-UA" sz="1700" dirty="0" smtClean="0">
                <a:latin typeface="Lucida Sans Unicode"/>
                <a:ea typeface="Lucida Sans Unicode"/>
              </a:rPr>
              <a:t>      До </a:t>
            </a:r>
            <a:r>
              <a:rPr lang="uk-UA" sz="1700" dirty="0">
                <a:latin typeface="Lucida Sans Unicode"/>
                <a:ea typeface="Lucida Sans Unicode"/>
              </a:rPr>
              <a:t>сонячної активності небайдужий і тваринний світ. Тісно пов'язані з 11-річним циклом періоди підвищеного розмноження каракуртів, бліх, пустельної саранчі тощо. Останню в періоди між піками сонячної активності взагалі не можна виявити.</a:t>
            </a:r>
            <a:endParaRPr lang="ru-RU" sz="1700" dirty="0">
              <a:latin typeface="Lucida Sans Unicode"/>
              <a:ea typeface="Lucida Sans Unicode"/>
            </a:endParaRPr>
          </a:p>
          <a:p>
            <a:pPr marL="137160" indent="0">
              <a:buNone/>
            </a:pPr>
            <a:endParaRPr lang="uk-UA" sz="1700" dirty="0" smtClean="0">
              <a:solidFill>
                <a:srgbClr val="FF0000"/>
              </a:solidFill>
            </a:endParaRPr>
          </a:p>
          <a:p>
            <a:pPr marL="137160" indent="0">
              <a:buNone/>
            </a:pPr>
            <a:endParaRPr lang="ru-RU" sz="1700" dirty="0">
              <a:solidFill>
                <a:srgbClr val="FF0000"/>
              </a:solidFill>
            </a:endParaRPr>
          </a:p>
        </p:txBody>
      </p:sp>
      <p:pic>
        <p:nvPicPr>
          <p:cNvPr id="19460" name="Picture 4" descr="C:\Users\Sasha\Desktop\Новая папка\sun-http_www_earthtimes_org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8705" y="3417565"/>
            <a:ext cx="4426590" cy="2204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5142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40552" y="332656"/>
            <a:ext cx="8229600" cy="1143000"/>
          </a:xfrm>
        </p:spPr>
        <p:txBody>
          <a:bodyPr/>
          <a:lstStyle/>
          <a:p>
            <a:endParaRPr lang="ru-RU"/>
          </a:p>
        </p:txBody>
      </p:sp>
      <p:sp>
        <p:nvSpPr>
          <p:cNvPr id="3" name="Объект 2"/>
          <p:cNvSpPr>
            <a:spLocks noGrp="1"/>
          </p:cNvSpPr>
          <p:nvPr>
            <p:ph idx="1"/>
          </p:nvPr>
        </p:nvSpPr>
        <p:spPr>
          <a:xfrm>
            <a:off x="0" y="332656"/>
            <a:ext cx="9144000" cy="6525344"/>
          </a:xfrm>
        </p:spPr>
        <p:txBody>
          <a:bodyPr>
            <a:normAutofit/>
          </a:bodyPr>
          <a:lstStyle/>
          <a:p>
            <a:pPr marL="137160" lvl="0" indent="0">
              <a:buNone/>
            </a:pPr>
            <a:r>
              <a:rPr lang="uk-UA" sz="1700" dirty="0" smtClean="0"/>
              <a:t>       </a:t>
            </a:r>
            <a:r>
              <a:rPr lang="uk-UA" sz="1700" dirty="0">
                <a:latin typeface="Lucida Sans Unicode"/>
                <a:ea typeface="Lucida Sans Unicode"/>
                <a:cs typeface="Lucida Sans Unicode"/>
              </a:rPr>
              <a:t>Вплив сонячної активності на людину. Численні дослідження показали, що</a:t>
            </a:r>
            <a:endParaRPr lang="ru-RU" sz="1700" dirty="0">
              <a:latin typeface="Lucida Sans Unicode"/>
              <a:ea typeface="Lucida Sans Unicode"/>
              <a:cs typeface="Lucida Sans Unicode"/>
            </a:endParaRPr>
          </a:p>
          <a:p>
            <a:pPr marL="0" marR="812800" indent="0">
              <a:lnSpc>
                <a:spcPts val="1415"/>
              </a:lnSpc>
              <a:spcAft>
                <a:spcPts val="320"/>
              </a:spcAft>
              <a:buNone/>
            </a:pPr>
            <a:r>
              <a:rPr lang="uk-UA" sz="1700" spc="50" dirty="0" smtClean="0">
                <a:ea typeface="Times New Roman"/>
              </a:rPr>
              <a:t>  </a:t>
            </a:r>
            <a:r>
              <a:rPr lang="uk-UA" sz="1700" spc="50" dirty="0" err="1" smtClean="0">
                <a:ea typeface="Times New Roman"/>
              </a:rPr>
              <a:t>найчутливішими</a:t>
            </a:r>
            <a:r>
              <a:rPr lang="uk-UA" sz="1700" spc="50" dirty="0" smtClean="0">
                <a:ea typeface="Times New Roman"/>
              </a:rPr>
              <a:t> </a:t>
            </a:r>
            <a:r>
              <a:rPr lang="uk-UA" sz="1700" spc="50" dirty="0">
                <a:ea typeface="Times New Roman"/>
              </a:rPr>
              <a:t>до змін напруженості геомагнітного поля, обумовлених сонячною активністю, є нервова і серцево-судинна системи людини.</a:t>
            </a:r>
            <a:endParaRPr lang="ru-RU" sz="1700" spc="50" dirty="0">
              <a:ea typeface="Times New Roman"/>
            </a:endParaRPr>
          </a:p>
          <a:p>
            <a:pPr marL="0" marR="165100" indent="0">
              <a:lnSpc>
                <a:spcPts val="1390"/>
              </a:lnSpc>
              <a:spcAft>
                <a:spcPts val="320"/>
              </a:spcAft>
              <a:buNone/>
            </a:pPr>
            <a:r>
              <a:rPr lang="uk-UA" sz="1700" spc="50" dirty="0" smtClean="0">
                <a:ea typeface="Times New Roman"/>
              </a:rPr>
              <a:t>     Вплив </a:t>
            </a:r>
            <a:r>
              <a:rPr lang="uk-UA" sz="1700" spc="50" dirty="0">
                <a:ea typeface="Times New Roman"/>
              </a:rPr>
              <a:t>виявляється по-різному: через зміну електричних властивостей тканин людського організму; через вільні радикали у клітинах; через індукційні струми, що виникають в організмі під впливом геомагнітних полів: через зміну проникності клітинних мембран тощо. Як наслідок, у людей з хворобами серцево-судинної системи під час геомагнітних бур погіршується стан, збільшується число інфарктів та інсультів.</a:t>
            </a:r>
            <a:endParaRPr lang="ru-RU" sz="1700" spc="50" dirty="0">
              <a:ea typeface="Times New Roman"/>
            </a:endParaRPr>
          </a:p>
          <a:p>
            <a:pPr marL="0" marR="165100" indent="0">
              <a:lnSpc>
                <a:spcPts val="1370"/>
              </a:lnSpc>
              <a:spcAft>
                <a:spcPts val="320"/>
              </a:spcAft>
              <a:buNone/>
            </a:pPr>
            <a:r>
              <a:rPr lang="uk-UA" sz="1700" spc="50" dirty="0" smtClean="0">
                <a:ea typeface="Times New Roman"/>
              </a:rPr>
              <a:t>     У </a:t>
            </a:r>
            <a:r>
              <a:rPr lang="uk-UA" sz="1700" spc="50" dirty="0">
                <a:ea typeface="Times New Roman"/>
              </a:rPr>
              <a:t>здорових людей змінюється сприйняття часу, сповільнюється рухова реакція, різко знижується короткочасна пам'ять, об'єм та інтенсивність уваги. Навіть у спеціально тренованих людей - спортсменів вищого класу та льотчиків - зафіксовано підвищену кількість помилок при виконанні контрольних завдань. Різкі й часті збільшення </a:t>
            </a:r>
            <a:r>
              <a:rPr lang="uk-UA" sz="1700" spc="50" dirty="0" err="1">
                <a:ea typeface="Times New Roman"/>
              </a:rPr>
              <a:t>збуреності</a:t>
            </a:r>
            <a:r>
              <a:rPr lang="uk-UA" sz="1700" spc="50" dirty="0">
                <a:ea typeface="Times New Roman"/>
              </a:rPr>
              <a:t> геомагнітного поля, впливаючи на візерунок </a:t>
            </a:r>
            <a:r>
              <a:rPr lang="uk-UA" sz="1700" spc="50" dirty="0" err="1">
                <a:ea typeface="Times New Roman"/>
              </a:rPr>
              <a:t>біопотенціалів</a:t>
            </a:r>
            <a:r>
              <a:rPr lang="uk-UA" sz="1700" spc="50" dirty="0">
                <a:ea typeface="Times New Roman"/>
              </a:rPr>
              <a:t> мозку, погіршують сон.</a:t>
            </a:r>
            <a:endParaRPr lang="ru-RU" sz="1700" spc="50" dirty="0">
              <a:ea typeface="Times New Roman"/>
            </a:endParaRPr>
          </a:p>
          <a:p>
            <a:pPr marL="0" marR="165100" indent="0">
              <a:lnSpc>
                <a:spcPts val="1345"/>
              </a:lnSpc>
              <a:spcAft>
                <a:spcPts val="265"/>
              </a:spcAft>
              <a:buNone/>
            </a:pPr>
            <a:r>
              <a:rPr lang="uk-UA" sz="1700" spc="50" dirty="0" smtClean="0">
                <a:ea typeface="Times New Roman"/>
              </a:rPr>
              <a:t>     Все </a:t>
            </a:r>
            <a:r>
              <a:rPr lang="uk-UA" sz="1700" spc="50" dirty="0">
                <a:ea typeface="Times New Roman"/>
              </a:rPr>
              <a:t>це відбивається на виконанні робіт, які вимагають точності та уваги, спричиняє збільшення травматизму на виробництві та кількості автотранспортних пригод. А люди з порушеннями функцій головного мозку в такі дні часто потрапляють на лікарняне ліжко.</a:t>
            </a:r>
            <a:endParaRPr lang="ru-RU" sz="1700" spc="50" dirty="0">
              <a:ea typeface="Times New Roman"/>
            </a:endParaRPr>
          </a:p>
          <a:p>
            <a:pPr marL="0" marR="165100" indent="0">
              <a:lnSpc>
                <a:spcPts val="1390"/>
              </a:lnSpc>
              <a:spcAft>
                <a:spcPts val="300"/>
              </a:spcAft>
              <a:buNone/>
            </a:pPr>
            <a:r>
              <a:rPr lang="uk-UA" sz="1700" spc="50" dirty="0" smtClean="0">
                <a:ea typeface="Times New Roman"/>
              </a:rPr>
              <a:t>     Сонячна </a:t>
            </a:r>
            <a:r>
              <a:rPr lang="uk-UA" sz="1700" spc="50" dirty="0">
                <a:ea typeface="Times New Roman"/>
              </a:rPr>
              <a:t>активність впливає на систему крові людини. Під час геомагнітних бур швидкість згортання крові зменшується на 8%. А кількість білих кров'яних тілець - лейкоцитів, від яких, як відомо, залежить опірність організму різним інфекційним захворюванням, у роки активного Сонця знижується в 1.5-1.7 </a:t>
            </a:r>
            <a:r>
              <a:rPr lang="uk-UA" sz="1700" spc="50" dirty="0" err="1">
                <a:ea typeface="Times New Roman"/>
              </a:rPr>
              <a:t>раза</a:t>
            </a:r>
            <a:r>
              <a:rPr lang="uk-UA" sz="1700" spc="50" dirty="0">
                <a:ea typeface="Times New Roman"/>
              </a:rPr>
              <a:t>. Так що поширеність епідемій у цей час може залежати не лише від посилення діяльності патогенних мікроорганізмів.</a:t>
            </a:r>
            <a:endParaRPr lang="ru-RU" sz="1700" spc="50" dirty="0">
              <a:ea typeface="Times New Roman"/>
            </a:endParaRPr>
          </a:p>
          <a:p>
            <a:pPr marL="0" marR="685800" indent="0">
              <a:lnSpc>
                <a:spcPts val="1390"/>
              </a:lnSpc>
              <a:spcAft>
                <a:spcPts val="300"/>
              </a:spcAft>
              <a:buNone/>
            </a:pPr>
            <a:r>
              <a:rPr lang="uk-UA" sz="1700" spc="50" dirty="0" smtClean="0">
                <a:ea typeface="Times New Roman"/>
              </a:rPr>
              <a:t>     Отже</a:t>
            </a:r>
            <a:r>
              <a:rPr lang="uk-UA" sz="1700" spc="50" dirty="0">
                <a:ea typeface="Times New Roman"/>
              </a:rPr>
              <a:t>, </a:t>
            </a:r>
            <a:r>
              <a:rPr lang="uk-UA" sz="1700" spc="50" dirty="0" err="1">
                <a:ea typeface="Times New Roman"/>
              </a:rPr>
              <a:t>молена</a:t>
            </a:r>
            <a:r>
              <a:rPr lang="uk-UA" sz="1700" spc="50" dirty="0">
                <a:ea typeface="Times New Roman"/>
              </a:rPr>
              <a:t> з упевненістю сказати, що ізоляція біосфери від дії космічних чинників відносна. Біосфера дуже чуйно реагує на зміну параметрів зовнішнього середовища.</a:t>
            </a:r>
            <a:endParaRPr lang="ru-RU" sz="1700" spc="50" dirty="0">
              <a:ea typeface="Times New Roman"/>
            </a:endParaRPr>
          </a:p>
          <a:p>
            <a:pPr marL="0" marR="165100" indent="0">
              <a:lnSpc>
                <a:spcPts val="1390"/>
              </a:lnSpc>
              <a:spcAft>
                <a:spcPts val="0"/>
              </a:spcAft>
              <a:buNone/>
            </a:pPr>
            <a:r>
              <a:rPr lang="uk-UA" sz="1700" spc="50" dirty="0" smtClean="0">
                <a:ea typeface="Times New Roman"/>
              </a:rPr>
              <a:t>     У </a:t>
            </a:r>
            <a:r>
              <a:rPr lang="uk-UA" sz="1700" spc="50" dirty="0">
                <a:ea typeface="Times New Roman"/>
              </a:rPr>
              <a:t>зв'язку з цим дуже важливо вести регулярні спостереження за Сонцем і вміти аналізувати </a:t>
            </a:r>
            <a:r>
              <a:rPr lang="uk-UA" sz="1700" spc="50" dirty="0" err="1">
                <a:ea typeface="Times New Roman"/>
              </a:rPr>
              <a:t>різг</a:t>
            </a:r>
            <a:r>
              <a:rPr lang="uk-UA" sz="1700" spc="50" dirty="0">
                <a:ea typeface="Times New Roman"/>
              </a:rPr>
              <a:t> і явища на ньому. Саме цим і займаються багато обсерваторій </a:t>
            </a:r>
            <a:r>
              <a:rPr lang="uk-UA" sz="1700" spc="50" dirty="0" smtClean="0">
                <a:ea typeface="Times New Roman"/>
              </a:rPr>
              <a:t>світу.</a:t>
            </a:r>
            <a:endParaRPr lang="ru-RU" sz="1700" spc="50" dirty="0">
              <a:ea typeface="Times New Roman"/>
            </a:endParaRPr>
          </a:p>
          <a:p>
            <a:pPr marL="137160" indent="0">
              <a:buNone/>
            </a:pPr>
            <a:endParaRPr lang="ru-RU" dirty="0"/>
          </a:p>
        </p:txBody>
      </p:sp>
    </p:spTree>
    <p:extLst>
      <p:ext uri="{BB962C8B-B14F-4D97-AF65-F5344CB8AC3E}">
        <p14:creationId xmlns:p14="http://schemas.microsoft.com/office/powerpoint/2010/main" val="77936306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12560" y="476672"/>
            <a:ext cx="8229600" cy="1143000"/>
          </a:xfrm>
        </p:spPr>
        <p:txBody>
          <a:bodyPr/>
          <a:lstStyle/>
          <a:p>
            <a:endParaRPr lang="ru-RU"/>
          </a:p>
        </p:txBody>
      </p:sp>
      <p:sp>
        <p:nvSpPr>
          <p:cNvPr id="3" name="Объект 2"/>
          <p:cNvSpPr>
            <a:spLocks noGrp="1"/>
          </p:cNvSpPr>
          <p:nvPr>
            <p:ph idx="1"/>
          </p:nvPr>
        </p:nvSpPr>
        <p:spPr>
          <a:xfrm>
            <a:off x="0" y="0"/>
            <a:ext cx="9144000" cy="6858000"/>
          </a:xfrm>
        </p:spPr>
        <p:txBody>
          <a:bodyPr/>
          <a:lstStyle/>
          <a:p>
            <a:pPr marL="0" marR="215900" lvl="0" indent="0">
              <a:lnSpc>
                <a:spcPts val="1370"/>
              </a:lnSpc>
              <a:spcBef>
                <a:spcPts val="300"/>
              </a:spcBef>
              <a:spcAft>
                <a:spcPts val="0"/>
              </a:spcAft>
              <a:buClr>
                <a:srgbClr val="000000"/>
              </a:buClr>
              <a:buSzPts val="1000"/>
              <a:buNone/>
              <a:tabLst>
                <a:tab pos="310515" algn="l"/>
              </a:tabLst>
            </a:pPr>
            <a:r>
              <a:rPr lang="uk-UA" dirty="0" smtClean="0">
                <a:solidFill>
                  <a:srgbClr val="FF0000"/>
                </a:solidFill>
              </a:rPr>
              <a:t>     </a:t>
            </a:r>
            <a:r>
              <a:rPr lang="uk-UA" sz="1700" spc="50" dirty="0">
                <a:ea typeface="Times New Roman"/>
                <a:cs typeface="Times New Roman"/>
              </a:rPr>
              <a:t>Сонце - центральне і наймасивніше тіло Сонячної системи. Його маса в 333 000 раз більша за масу Землі й у 750 раз перевищує масу всіх інших планет, разом узятих. Сонце - могутнє джерело енергії, яку воно постійно випромінює в усіх ділянках спектра електромагнітних хвиль - від рентгенівських і ультрафіолетових променів до радіохвиль. Це випромінювання дуже впливає на всі тіла Сонячної системи: нагріває їх, позначається на </a:t>
            </a:r>
            <a:r>
              <a:rPr lang="uk-UA" sz="1700" spc="50" dirty="0" err="1">
                <a:ea typeface="Times New Roman"/>
                <a:cs typeface="Times New Roman"/>
              </a:rPr>
              <a:t>атмосферах</a:t>
            </a:r>
            <a:r>
              <a:rPr lang="uk-UA" sz="1700" spc="50" dirty="0">
                <a:ea typeface="Times New Roman"/>
                <a:cs typeface="Times New Roman"/>
              </a:rPr>
              <a:t> планет, дає світло й тепло, необхідні для життя на Землі.</a:t>
            </a:r>
            <a:endParaRPr lang="ru-RU" sz="1700" spc="50" dirty="0">
              <a:ea typeface="Times New Roman"/>
              <a:cs typeface="Times New Roman"/>
            </a:endParaRPr>
          </a:p>
          <a:p>
            <a:pPr marL="25400" marR="215900" indent="0">
              <a:lnSpc>
                <a:spcPts val="1370"/>
              </a:lnSpc>
              <a:spcBef>
                <a:spcPts val="300"/>
              </a:spcBef>
              <a:spcAft>
                <a:spcPts val="0"/>
              </a:spcAft>
              <a:buNone/>
            </a:pPr>
            <a:r>
              <a:rPr lang="uk-UA" sz="1700" spc="50" dirty="0">
                <a:ea typeface="Times New Roman"/>
              </a:rPr>
              <a:t>Водночас Сонце - найближча до нас зоря, в якої на відміну від усіх інших зір можна спостерігати диск і за допомогою телескопа вивчати на ньому невеликі деталі, розміром навіть до кількох сотень кілометрів. Це типова зоря, тому її вивчення допомагає зрозуміти природу зір взагалі.</a:t>
            </a:r>
            <a:endParaRPr lang="ru-RU" sz="1700" spc="50" dirty="0">
              <a:ea typeface="Times New Roman"/>
            </a:endParaRPr>
          </a:p>
          <a:p>
            <a:pPr marL="25400" marR="215900" indent="0">
              <a:lnSpc>
                <a:spcPts val="1370"/>
              </a:lnSpc>
              <a:spcBef>
                <a:spcPts val="300"/>
              </a:spcBef>
              <a:spcAft>
                <a:spcPts val="0"/>
              </a:spcAft>
              <a:buNone/>
            </a:pPr>
            <a:r>
              <a:rPr lang="uk-UA" sz="1700" spc="50" dirty="0" smtClean="0">
                <a:ea typeface="Times New Roman"/>
              </a:rPr>
              <a:t>     Видимий </a:t>
            </a:r>
            <a:r>
              <a:rPr lang="uk-UA" sz="1700" spc="50" dirty="0">
                <a:ea typeface="Times New Roman"/>
              </a:rPr>
              <a:t>кутовий діаметр Сонця змінюється не на багато через еліптичність орбіти Землі. У середньому він становить близько 32' або 1/107 радіана, тобто діаметр Сонця дорівнює 1/107 </a:t>
            </a:r>
            <a:r>
              <a:rPr lang="uk-UA" sz="1700" spc="50" dirty="0" err="1">
                <a:ea typeface="Times New Roman"/>
              </a:rPr>
              <a:t>а.о</a:t>
            </a:r>
            <a:r>
              <a:rPr lang="uk-UA" sz="1700" spc="50" dirty="0">
                <a:ea typeface="Times New Roman"/>
              </a:rPr>
              <a:t>., або приблизно 1 400 000 км, що в 109 раз перевищує діаметр Землі.</a:t>
            </a:r>
            <a:endParaRPr lang="ru-RU" sz="1700" spc="50" dirty="0">
              <a:ea typeface="Times New Roman"/>
            </a:endParaRPr>
          </a:p>
          <a:p>
            <a:pPr marL="0" marR="215900" indent="0">
              <a:lnSpc>
                <a:spcPts val="1370"/>
              </a:lnSpc>
              <a:spcBef>
                <a:spcPts val="300"/>
              </a:spcBef>
              <a:spcAft>
                <a:spcPts val="0"/>
              </a:spcAft>
              <a:buNone/>
            </a:pPr>
            <a:r>
              <a:rPr lang="uk-UA" sz="1700" spc="50" dirty="0" smtClean="0">
                <a:ea typeface="Times New Roman"/>
              </a:rPr>
              <a:t>      На </a:t>
            </a:r>
            <a:r>
              <a:rPr lang="uk-UA" sz="1700" spc="50" dirty="0">
                <a:ea typeface="Times New Roman"/>
              </a:rPr>
              <a:t>поверхню площею 1 м2, перпендикулярну до сонячних променів за межами земної атмосфери, припадає 1.36 кВт променистої енергії Сонця. Помноживши це число на площу поверхні кулі, радіус якої дорівнює відстані від Землі до Сонця, дістанемо потужність повного випромінювання Сонця (його світність), що становить близько 4 о 1023кВт. Так випромінює тіло сонячних розмірів, нагріте до температури близько 6000 К (ефективна температура Сонця). Земля дістає від Сонця приблизно 1/2000000000 частину випромінюваної ним енергії.</a:t>
            </a:r>
            <a:endParaRPr lang="ru-RU" sz="1700" spc="50" dirty="0">
              <a:ea typeface="Times New Roman"/>
            </a:endParaRPr>
          </a:p>
          <a:p>
            <a:pPr marL="137160" indent="0">
              <a:buNone/>
            </a:pPr>
            <a:endParaRPr lang="ru-RU" dirty="0">
              <a:solidFill>
                <a:srgbClr val="FFC000"/>
              </a:solidFill>
            </a:endParaRPr>
          </a:p>
        </p:txBody>
      </p:sp>
      <p:pic>
        <p:nvPicPr>
          <p:cNvPr id="1028" name="Picture 4" descr="C:\Users\Sasha\Desktop\Новая папка\320px-Priroda5_18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3698405"/>
            <a:ext cx="4355976" cy="3159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819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84568" y="188640"/>
            <a:ext cx="8229600" cy="1143000"/>
          </a:xfrm>
        </p:spPr>
        <p:txBody>
          <a:bodyPr/>
          <a:lstStyle/>
          <a:p>
            <a:endParaRPr lang="ru-RU" dirty="0"/>
          </a:p>
        </p:txBody>
      </p:sp>
      <p:sp>
        <p:nvSpPr>
          <p:cNvPr id="3" name="Объект 2"/>
          <p:cNvSpPr>
            <a:spLocks noGrp="1"/>
          </p:cNvSpPr>
          <p:nvPr>
            <p:ph idx="1"/>
          </p:nvPr>
        </p:nvSpPr>
        <p:spPr>
          <a:xfrm>
            <a:off x="0" y="0"/>
            <a:ext cx="9144000" cy="6858000"/>
          </a:xfrm>
        </p:spPr>
        <p:txBody>
          <a:bodyPr/>
          <a:lstStyle/>
          <a:p>
            <a:pPr marL="0" marR="215900" lvl="0" indent="0">
              <a:lnSpc>
                <a:spcPts val="1370"/>
              </a:lnSpc>
              <a:spcBef>
                <a:spcPts val="300"/>
              </a:spcBef>
              <a:spcAft>
                <a:spcPts val="0"/>
              </a:spcAft>
              <a:buClr>
                <a:srgbClr val="000000"/>
              </a:buClr>
              <a:buSzPts val="1000"/>
              <a:buNone/>
              <a:tabLst>
                <a:tab pos="310515" algn="l"/>
              </a:tabLst>
            </a:pPr>
            <a:r>
              <a:rPr lang="uk-UA" dirty="0"/>
              <a:t> </a:t>
            </a:r>
            <a:r>
              <a:rPr lang="uk-UA" dirty="0" smtClean="0"/>
              <a:t>     </a:t>
            </a:r>
            <a:r>
              <a:rPr lang="uk-UA" sz="1700" spc="50" dirty="0">
                <a:ea typeface="Times New Roman"/>
                <a:cs typeface="Times New Roman"/>
              </a:rPr>
              <a:t>Як і всі зорі. Сонце - розжарена газова куля. В основному воно складається з водню з домішками 10 % (за кількістю атомів) гелію. Кількість атомів усіх разом узятих інших елементів приблизно в 1000 раз менша. Однак маса цих важчих елементів становить 1 - 2 % маси Сонця.</a:t>
            </a:r>
            <a:endParaRPr lang="ru-RU" sz="1700" spc="50" dirty="0">
              <a:ea typeface="Times New Roman"/>
              <a:cs typeface="Times New Roman"/>
            </a:endParaRPr>
          </a:p>
          <a:p>
            <a:pPr marL="25400" marR="215900" indent="0">
              <a:lnSpc>
                <a:spcPts val="1370"/>
              </a:lnSpc>
              <a:spcBef>
                <a:spcPts val="300"/>
              </a:spcBef>
              <a:spcAft>
                <a:spcPts val="0"/>
              </a:spcAft>
              <a:buNone/>
            </a:pPr>
            <a:r>
              <a:rPr lang="uk-UA" sz="1700" spc="50" dirty="0" smtClean="0">
                <a:ea typeface="Times New Roman"/>
              </a:rPr>
              <a:t>    На </a:t>
            </a:r>
            <a:r>
              <a:rPr lang="uk-UA" sz="1700" spc="50" dirty="0">
                <a:ea typeface="Times New Roman"/>
              </a:rPr>
              <a:t>Сонці речовина дуже іонізована, тобто атоми втратили свої зовнішні електрони й разом з ними стали вільними частинками іонізованого газу - плазми.</a:t>
            </a:r>
            <a:endParaRPr lang="ru-RU" sz="1700" spc="50" dirty="0">
              <a:ea typeface="Times New Roman"/>
            </a:endParaRPr>
          </a:p>
          <a:p>
            <a:pPr marL="25400" marR="215900" indent="0" algn="just">
              <a:lnSpc>
                <a:spcPts val="1370"/>
              </a:lnSpc>
              <a:spcBef>
                <a:spcPts val="300"/>
              </a:spcBef>
              <a:spcAft>
                <a:spcPts val="0"/>
              </a:spcAft>
              <a:buNone/>
            </a:pPr>
            <a:r>
              <a:rPr lang="uk-UA" sz="1700" spc="50" dirty="0" smtClean="0">
                <a:ea typeface="Times New Roman"/>
              </a:rPr>
              <a:t>    Середня </a:t>
            </a:r>
            <a:r>
              <a:rPr lang="uk-UA" sz="1700" spc="50" dirty="0">
                <a:ea typeface="Times New Roman"/>
              </a:rPr>
              <a:t>густина сонячної речовини g 1400 кг/</a:t>
            </a:r>
            <a:r>
              <a:rPr lang="uk-UA" sz="1700" spc="50" dirty="0" err="1">
                <a:ea typeface="Times New Roman"/>
              </a:rPr>
              <a:t>мЗ</a:t>
            </a:r>
            <a:r>
              <a:rPr lang="uk-UA" sz="1700" spc="50" dirty="0">
                <a:ea typeface="Times New Roman"/>
              </a:rPr>
              <a:t>. Це значення сумірне з густиною води і в тисячу раз більше від густини повітря біля поверхні Землі. Однак у зовнішніх шарах Сонця густина в мільйони разів менша, а в центрі - у 100 раз більша, ніж середня густина.</a:t>
            </a:r>
            <a:endParaRPr lang="ru-RU" sz="1700" spc="50" dirty="0">
              <a:ea typeface="Times New Roman"/>
            </a:endParaRPr>
          </a:p>
          <a:p>
            <a:pPr marL="25400" marR="215900" indent="0">
              <a:lnSpc>
                <a:spcPts val="1370"/>
              </a:lnSpc>
              <a:spcBef>
                <a:spcPts val="300"/>
              </a:spcBef>
              <a:spcAft>
                <a:spcPts val="0"/>
              </a:spcAft>
              <a:buNone/>
            </a:pPr>
            <a:r>
              <a:rPr lang="uk-UA" sz="1700" spc="50" dirty="0" smtClean="0">
                <a:ea typeface="Times New Roman"/>
              </a:rPr>
              <a:t>    Під </a:t>
            </a:r>
            <a:r>
              <a:rPr lang="uk-UA" sz="1700" spc="50" dirty="0">
                <a:ea typeface="Times New Roman"/>
              </a:rPr>
              <a:t>дією сил гравітаційного притягання, спрямованих до центра Сонця, в його надрах створюється величезний тиск.</a:t>
            </a:r>
            <a:endParaRPr lang="ru-RU" sz="1700" spc="50" dirty="0">
              <a:ea typeface="Times New Roman"/>
            </a:endParaRPr>
          </a:p>
          <a:p>
            <a:pPr marL="25400" marR="215900" indent="0">
              <a:lnSpc>
                <a:spcPts val="1370"/>
              </a:lnSpc>
              <a:spcBef>
                <a:spcPts val="300"/>
              </a:spcBef>
              <a:spcAft>
                <a:spcPts val="0"/>
              </a:spcAft>
              <a:buNone/>
            </a:pPr>
            <a:r>
              <a:rPr lang="uk-UA" sz="1700" spc="50" dirty="0" smtClean="0">
                <a:ea typeface="Times New Roman"/>
              </a:rPr>
              <a:t>    Коли </a:t>
            </a:r>
            <a:r>
              <a:rPr lang="uk-UA" sz="1700" spc="50" dirty="0">
                <a:ea typeface="Times New Roman"/>
              </a:rPr>
              <a:t>б речовина всередині Сонця була розподілена рівномірно й густина скрізь дорівнювала середній, то внутрішній тиск було б легко обчислити. Зробимо приблизно такий розрахунок для глибини, що дорівнює 1/2 11.</a:t>
            </a:r>
            <a:endParaRPr lang="ru-RU" sz="1700" spc="50" dirty="0">
              <a:ea typeface="Times New Roman"/>
            </a:endParaRPr>
          </a:p>
          <a:p>
            <a:pPr marL="137160" indent="0">
              <a:buNone/>
            </a:pPr>
            <a:endParaRPr lang="ru-RU" dirty="0"/>
          </a:p>
        </p:txBody>
      </p:sp>
      <p:pic>
        <p:nvPicPr>
          <p:cNvPr id="2050" name="Picture 2" descr="C:\Users\Sasha\Desktop\Новая папка\0b0723c34775166f86fe5dfebcc6931d.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924944"/>
            <a:ext cx="4499992" cy="3933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442199"/>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12560" y="260648"/>
            <a:ext cx="8229600" cy="1143000"/>
          </a:xfrm>
        </p:spPr>
        <p:txBody>
          <a:bodyPr/>
          <a:lstStyle/>
          <a:p>
            <a:endParaRPr lang="ru-RU"/>
          </a:p>
        </p:txBody>
      </p:sp>
      <p:sp>
        <p:nvSpPr>
          <p:cNvPr id="3" name="Объект 2"/>
          <p:cNvSpPr>
            <a:spLocks noGrp="1"/>
          </p:cNvSpPr>
          <p:nvPr>
            <p:ph idx="1"/>
          </p:nvPr>
        </p:nvSpPr>
        <p:spPr>
          <a:xfrm>
            <a:off x="13717" y="908720"/>
            <a:ext cx="9144000" cy="6597352"/>
          </a:xfrm>
        </p:spPr>
        <p:txBody>
          <a:bodyPr/>
          <a:lstStyle/>
          <a:p>
            <a:pPr marL="25400" marR="215900" indent="0">
              <a:lnSpc>
                <a:spcPts val="1370"/>
              </a:lnSpc>
              <a:spcBef>
                <a:spcPts val="300"/>
              </a:spcBef>
              <a:spcAft>
                <a:spcPts val="0"/>
              </a:spcAft>
              <a:buNone/>
            </a:pPr>
            <a:r>
              <a:rPr lang="uk-UA" dirty="0"/>
              <a:t> </a:t>
            </a:r>
            <a:r>
              <a:rPr lang="uk-UA" dirty="0" smtClean="0"/>
              <a:t>   </a:t>
            </a:r>
            <a:r>
              <a:rPr lang="uk-UA" sz="1700" spc="50" dirty="0" smtClean="0">
                <a:ea typeface="Times New Roman"/>
              </a:rPr>
              <a:t>Силу </a:t>
            </a:r>
            <a:r>
              <a:rPr lang="uk-UA" sz="1700" spc="50" dirty="0">
                <a:ea typeface="Times New Roman"/>
              </a:rPr>
              <a:t>тяжіння Г </a:t>
            </a:r>
            <a:r>
              <a:rPr lang="uk-UA" sz="1700" spc="50" baseline="30000" dirty="0">
                <a:ea typeface="Times New Roman"/>
              </a:rPr>
              <a:t>1</a:t>
            </a:r>
            <a:r>
              <a:rPr lang="uk-UA" sz="1700" spc="50" dirty="0">
                <a:ea typeface="Times New Roman"/>
              </a:rPr>
              <a:t> </a:t>
            </a:r>
            <a:r>
              <a:rPr lang="uk-UA" sz="1700" spc="50" dirty="0" err="1">
                <a:ea typeface="Times New Roman"/>
              </a:rPr>
              <a:t>ітщ</a:t>
            </a:r>
            <a:r>
              <a:rPr lang="uk-UA" sz="1700" spc="50" dirty="0">
                <a:ea typeface="Times New Roman"/>
              </a:rPr>
              <a:t> на цій глибині визначатимемо масою речовини, що міститься в радіальному стовпчику заввишки 1/2 Я . площа якого Я, а також значенням g на поверхні сфери радіуса 1/2 П . Маса сонячної речовини, що міститься в цьому стовпчику, дорівнює Мал. Сонце з плямами і протуберанцями</a:t>
            </a:r>
            <a:endParaRPr lang="ru-RU" sz="1700" spc="50" dirty="0">
              <a:ea typeface="Times New Roman"/>
            </a:endParaRPr>
          </a:p>
          <a:p>
            <a:pPr marL="0" marR="215900" indent="0">
              <a:lnSpc>
                <a:spcPts val="1370"/>
              </a:lnSpc>
              <a:spcBef>
                <a:spcPts val="300"/>
              </a:spcBef>
              <a:spcAft>
                <a:spcPts val="0"/>
              </a:spcAft>
              <a:buNone/>
            </a:pPr>
            <a:r>
              <a:rPr lang="uk-UA" sz="1700" spc="50" dirty="0" smtClean="0">
                <a:ea typeface="Times New Roman"/>
              </a:rPr>
              <a:t>    а </a:t>
            </a:r>
            <a:r>
              <a:rPr lang="uk-UA" sz="1700" spc="50" dirty="0">
                <a:ea typeface="Times New Roman"/>
              </a:rPr>
              <a:t>гравітаційне прискорення на відстані 1/2 Я від центра "однорідного" Сонця за законом всесвітнього тяжіння </a:t>
            </a:r>
            <a:r>
              <a:rPr lang="uk-UA" sz="1700" spc="50" dirty="0" smtClean="0">
                <a:ea typeface="Times New Roman"/>
              </a:rPr>
              <a:t>становитиме:оскільки </a:t>
            </a:r>
            <a:r>
              <a:rPr lang="uk-UA" sz="1700" spc="50" dirty="0">
                <a:ea typeface="Times New Roman"/>
              </a:rPr>
              <a:t>об'єм згаданої сфери становить 1/8 всього об'єму Сонця і при сталій густині в ньому міститься 1/8 М . Тому тиск</a:t>
            </a:r>
            <a:endParaRPr lang="ru-RU" sz="1700" spc="50" dirty="0">
              <a:ea typeface="Times New Roman"/>
            </a:endParaRPr>
          </a:p>
          <a:p>
            <a:pPr marL="0" indent="0">
              <a:lnSpc>
                <a:spcPts val="1370"/>
              </a:lnSpc>
              <a:spcBef>
                <a:spcPts val="300"/>
              </a:spcBef>
              <a:spcAft>
                <a:spcPts val="0"/>
              </a:spcAft>
              <a:buNone/>
            </a:pPr>
            <a:r>
              <a:rPr lang="uk-UA" sz="1700" spc="50" dirty="0" smtClean="0">
                <a:ea typeface="Times New Roman"/>
              </a:rPr>
              <a:t>    Звідси </a:t>
            </a:r>
            <a:r>
              <a:rPr lang="uk-UA" sz="1700" spc="50" dirty="0">
                <a:ea typeface="Times New Roman"/>
              </a:rPr>
              <a:t>маємо: р = 6,6 о </a:t>
            </a:r>
            <a:r>
              <a:rPr lang="uk-UA" sz="1700" spc="50" dirty="0" err="1">
                <a:ea typeface="Times New Roman"/>
              </a:rPr>
              <a:t>ІОІЗПа</a:t>
            </a:r>
            <a:r>
              <a:rPr lang="uk-UA" sz="1700" spc="50" dirty="0">
                <a:ea typeface="Times New Roman"/>
              </a:rPr>
              <a:t>, тобто тиск у мільярд разів більший за атмосферний тиск.</a:t>
            </a:r>
            <a:endParaRPr lang="ru-RU" sz="1700" spc="50" dirty="0">
              <a:ea typeface="Times New Roman"/>
            </a:endParaRPr>
          </a:p>
          <a:p>
            <a:pPr marL="0" marR="215900" indent="0">
              <a:lnSpc>
                <a:spcPts val="1370"/>
              </a:lnSpc>
              <a:spcBef>
                <a:spcPts val="300"/>
              </a:spcBef>
              <a:spcAft>
                <a:spcPts val="0"/>
              </a:spcAft>
              <a:buNone/>
            </a:pPr>
            <a:r>
              <a:rPr lang="uk-UA" sz="1700" spc="50" dirty="0" smtClean="0">
                <a:ea typeface="Times New Roman"/>
              </a:rPr>
              <a:t>    За </a:t>
            </a:r>
            <a:r>
              <a:rPr lang="uk-UA" sz="1700" spc="50" dirty="0">
                <a:ea typeface="Times New Roman"/>
              </a:rPr>
              <a:t>газовими законами тиск пропорційний температурі й густині. Це дає можливість визначити температуру в надрах Сонця.</a:t>
            </a:r>
            <a:endParaRPr lang="ru-RU" sz="1700" spc="50" dirty="0">
              <a:ea typeface="Times New Roman"/>
            </a:endParaRPr>
          </a:p>
          <a:p>
            <a:pPr marL="137160" indent="0">
              <a:buNone/>
            </a:pPr>
            <a:endParaRPr lang="ru-RU" dirty="0"/>
          </a:p>
        </p:txBody>
      </p:sp>
      <p:pic>
        <p:nvPicPr>
          <p:cNvPr id="3075" name="Picture 3" descr="C:\Users\Sasha\Desktop\Новая папка\3590594_3cd172d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3789040"/>
            <a:ext cx="9163050" cy="2243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65454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84568" y="260648"/>
            <a:ext cx="8229600" cy="1143000"/>
          </a:xfrm>
        </p:spPr>
        <p:txBody>
          <a:bodyPr/>
          <a:lstStyle/>
          <a:p>
            <a:endParaRPr lang="ru-RU"/>
          </a:p>
        </p:txBody>
      </p:sp>
      <p:sp>
        <p:nvSpPr>
          <p:cNvPr id="3" name="Объект 2"/>
          <p:cNvSpPr>
            <a:spLocks noGrp="1"/>
          </p:cNvSpPr>
          <p:nvPr>
            <p:ph idx="1"/>
          </p:nvPr>
        </p:nvSpPr>
        <p:spPr>
          <a:xfrm>
            <a:off x="0" y="0"/>
            <a:ext cx="9144000" cy="6858000"/>
          </a:xfrm>
        </p:spPr>
        <p:txBody>
          <a:bodyPr>
            <a:normAutofit/>
          </a:bodyPr>
          <a:lstStyle/>
          <a:p>
            <a:pPr marL="25400" marR="215900" indent="0">
              <a:lnSpc>
                <a:spcPts val="1370"/>
              </a:lnSpc>
              <a:spcBef>
                <a:spcPts val="300"/>
              </a:spcBef>
              <a:spcAft>
                <a:spcPts val="0"/>
              </a:spcAft>
              <a:buNone/>
            </a:pPr>
            <a:r>
              <a:rPr lang="uk-UA" dirty="0" smtClean="0"/>
              <a:t>     </a:t>
            </a:r>
            <a:r>
              <a:rPr lang="uk-UA" sz="1700" spc="50" dirty="0">
                <a:ea typeface="Times New Roman"/>
              </a:rPr>
              <a:t>Точні обчислення, які враховують зростання густини й температури до центра, показують, що в центрі Сонця густина газу становить близько 1.5 о 105 кг/</a:t>
            </a:r>
            <a:r>
              <a:rPr lang="uk-UA" sz="1700" spc="50" dirty="0" err="1">
                <a:ea typeface="Times New Roman"/>
              </a:rPr>
              <a:t>мЗ</a:t>
            </a:r>
            <a:r>
              <a:rPr lang="uk-UA" sz="1700" spc="50" dirty="0">
                <a:ea typeface="Times New Roman"/>
              </a:rPr>
              <a:t> (у 13 раз більша, ніж у свинцю!), тиск - близько 2 о 1018 Па, а температура - близько 15000 000 К.</a:t>
            </a:r>
            <a:endParaRPr lang="ru-RU" sz="1700" spc="50" dirty="0">
              <a:ea typeface="Times New Roman"/>
            </a:endParaRPr>
          </a:p>
          <a:p>
            <a:pPr marL="0" marR="215900" indent="0">
              <a:lnSpc>
                <a:spcPts val="1370"/>
              </a:lnSpc>
              <a:spcBef>
                <a:spcPts val="300"/>
              </a:spcBef>
              <a:spcAft>
                <a:spcPts val="0"/>
              </a:spcAft>
              <a:buNone/>
            </a:pPr>
            <a:r>
              <a:rPr lang="uk-UA" sz="1700" spc="50" dirty="0">
                <a:ea typeface="Times New Roman"/>
              </a:rPr>
              <a:t>При такій температурі ядра атомів водню (протони) мають дуже великі швидкості (сотні кілометрів за секунду) і можуть стикатися одне з одним, незважаючи на дію електростатичної сили відштовхування. Деякі зіткнення завершуються ядерними реакціями,</a:t>
            </a:r>
            <a:endParaRPr lang="ru-RU" sz="1700" spc="50" dirty="0">
              <a:ea typeface="Times New Roman"/>
            </a:endParaRPr>
          </a:p>
          <a:p>
            <a:pPr marL="0" marR="254000" indent="0" algn="just">
              <a:lnSpc>
                <a:spcPts val="1370"/>
              </a:lnSpc>
              <a:spcAft>
                <a:spcPts val="0"/>
              </a:spcAft>
              <a:buNone/>
            </a:pPr>
            <a:r>
              <a:rPr lang="uk-UA" sz="1700" spc="50" dirty="0" smtClean="0">
                <a:ea typeface="Times New Roman"/>
              </a:rPr>
              <a:t>     в </a:t>
            </a:r>
            <a:r>
              <a:rPr lang="uk-UA" sz="1700" spc="50" dirty="0">
                <a:ea typeface="Times New Roman"/>
              </a:rPr>
              <a:t>результаті яких з водню утворюється гелій і виділяється велика кількість тепла. Ці реакції є джерелом енергії Сонця на сучасному етапі його еволюції. Внаслідок цього кількість гелію в центральній частині світила поступово збільшується, а водню - зменшується.</a:t>
            </a:r>
            <a:endParaRPr lang="ru-RU" sz="1700" spc="50" dirty="0">
              <a:ea typeface="Times New Roman"/>
            </a:endParaRPr>
          </a:p>
          <a:p>
            <a:pPr marL="0" marR="254000" indent="0" algn="just">
              <a:lnSpc>
                <a:spcPts val="1370"/>
              </a:lnSpc>
              <a:spcAft>
                <a:spcPts val="0"/>
              </a:spcAft>
              <a:buNone/>
            </a:pPr>
            <a:r>
              <a:rPr lang="uk-UA" sz="1700" spc="50" dirty="0" smtClean="0">
                <a:ea typeface="Times New Roman"/>
              </a:rPr>
              <a:t>    Потік </a:t>
            </a:r>
            <a:r>
              <a:rPr lang="uk-UA" sz="1700" spc="50" dirty="0">
                <a:ea typeface="Times New Roman"/>
              </a:rPr>
              <a:t>енергії, що виникає в надрах Сонця, передається в зовнішні шари й розподіляється на дедалі більшу площу. Внаслідок цього температура сонячних газів спадає з віддаленням від центра. Залежно від значення температури й характеру процесів, що нею визначаються, все Сонце можна умовно поділити на 4 частини :</a:t>
            </a:r>
            <a:endParaRPr lang="ru-RU" sz="1700" spc="50" dirty="0">
              <a:ea typeface="Times New Roman"/>
            </a:endParaRPr>
          </a:p>
          <a:p>
            <a:pPr marL="0" marR="660400" lvl="0" indent="0">
              <a:lnSpc>
                <a:spcPts val="1370"/>
              </a:lnSpc>
              <a:buClr>
                <a:srgbClr val="000000"/>
              </a:buClr>
              <a:buSzPts val="1000"/>
              <a:buNone/>
              <a:tabLst>
                <a:tab pos="194310" algn="l"/>
              </a:tabLst>
            </a:pPr>
            <a:r>
              <a:rPr lang="uk-UA" sz="1700" spc="50" dirty="0" smtClean="0">
                <a:ea typeface="Times New Roman"/>
                <a:cs typeface="Times New Roman"/>
              </a:rPr>
              <a:t>1) внутрішня</a:t>
            </a:r>
            <a:r>
              <a:rPr lang="uk-UA" sz="1700" spc="50" dirty="0">
                <a:ea typeface="Times New Roman"/>
                <a:cs typeface="Times New Roman"/>
              </a:rPr>
              <a:t>, центральна частина (ядро), де тиск і температура забезпечують перебіг ядерних реакцій: вона пролягає від центра на відстань приблизно 1/3 /?©;/</a:t>
            </a:r>
            <a:endParaRPr lang="ru-RU" sz="1700" spc="50" dirty="0">
              <a:ea typeface="Times New Roman"/>
              <a:cs typeface="Times New Roman"/>
            </a:endParaRPr>
          </a:p>
          <a:p>
            <a:pPr marL="0" marR="152400" lvl="0" indent="0">
              <a:lnSpc>
                <a:spcPts val="1370"/>
              </a:lnSpc>
              <a:buClr>
                <a:srgbClr val="000000"/>
              </a:buClr>
              <a:buSzPts val="1000"/>
              <a:buNone/>
              <a:tabLst>
                <a:tab pos="194310" algn="l"/>
              </a:tabLst>
            </a:pPr>
            <a:r>
              <a:rPr lang="uk-UA" sz="1700" spc="50" dirty="0" smtClean="0">
                <a:ea typeface="Times New Roman"/>
                <a:cs typeface="Times New Roman"/>
              </a:rPr>
              <a:t>2) "промениста</a:t>
            </a:r>
            <a:r>
              <a:rPr lang="uk-UA" sz="1700" spc="50" dirty="0">
                <a:ea typeface="Times New Roman"/>
                <a:cs typeface="Times New Roman"/>
              </a:rPr>
              <a:t>" зона (відстань від 1/3 до 2/3 /?0). в якій енергія передається назовні від шару до шару внаслідок послідовного вбирання і випромінювання квантів електромагнітної енергії;</a:t>
            </a:r>
            <a:endParaRPr lang="ru-RU" sz="1700" spc="50" dirty="0">
              <a:ea typeface="Times New Roman"/>
              <a:cs typeface="Times New Roman"/>
            </a:endParaRPr>
          </a:p>
          <a:p>
            <a:pPr marL="0" marR="152400" lvl="0" indent="0">
              <a:lnSpc>
                <a:spcPts val="1370"/>
              </a:lnSpc>
              <a:buClr>
                <a:srgbClr val="000000"/>
              </a:buClr>
              <a:buSzPts val="1000"/>
              <a:buNone/>
              <a:tabLst>
                <a:tab pos="194310" algn="l"/>
              </a:tabLst>
            </a:pPr>
            <a:r>
              <a:rPr lang="uk-UA" sz="1700" spc="50" dirty="0" smtClean="0">
                <a:ea typeface="Times New Roman"/>
                <a:cs typeface="Times New Roman"/>
              </a:rPr>
              <a:t>3) </a:t>
            </a:r>
            <a:r>
              <a:rPr lang="uk-UA" sz="1700" spc="50" dirty="0" err="1" smtClean="0">
                <a:ea typeface="Times New Roman"/>
                <a:cs typeface="Times New Roman"/>
              </a:rPr>
              <a:t>конвективна</a:t>
            </a:r>
            <a:r>
              <a:rPr lang="uk-UA" sz="1700" spc="50" dirty="0" smtClean="0">
                <a:ea typeface="Times New Roman"/>
                <a:cs typeface="Times New Roman"/>
              </a:rPr>
              <a:t> </a:t>
            </a:r>
            <a:r>
              <a:rPr lang="uk-UA" sz="1700" spc="50" dirty="0">
                <a:ea typeface="Times New Roman"/>
                <a:cs typeface="Times New Roman"/>
              </a:rPr>
              <a:t>зона - від верхньої частини "променистої" зони майже до самої видимої межі Сонця. Тут температура швидко зменшується з наближенням до видимої межі світила, внаслідок чого відбувається перемішування речовини (конвекція), подібне до кипіння рідини в посудині, яка підігрівається знизу;</a:t>
            </a:r>
            <a:endParaRPr lang="ru-RU" sz="1700" spc="50" dirty="0">
              <a:ea typeface="Times New Roman"/>
              <a:cs typeface="Times New Roman"/>
            </a:endParaRPr>
          </a:p>
          <a:p>
            <a:pPr marL="0" marR="152400" lvl="0" indent="0">
              <a:lnSpc>
                <a:spcPts val="1370"/>
              </a:lnSpc>
              <a:buClr>
                <a:srgbClr val="000000"/>
              </a:buClr>
              <a:buSzPts val="1000"/>
              <a:buNone/>
              <a:tabLst>
                <a:tab pos="194310" algn="l"/>
              </a:tabLst>
            </a:pPr>
            <a:r>
              <a:rPr lang="uk-UA" sz="1700" spc="50" dirty="0" smtClean="0">
                <a:ea typeface="Times New Roman"/>
                <a:cs typeface="Times New Roman"/>
              </a:rPr>
              <a:t>4) атмосфера</a:t>
            </a:r>
            <a:r>
              <a:rPr lang="uk-UA" sz="1700" spc="50" dirty="0">
                <a:ea typeface="Times New Roman"/>
                <a:cs typeface="Times New Roman"/>
              </a:rPr>
              <a:t>, що починається відразу за </a:t>
            </a:r>
            <a:r>
              <a:rPr lang="uk-UA" sz="1700" spc="50" dirty="0" err="1">
                <a:ea typeface="Times New Roman"/>
                <a:cs typeface="Times New Roman"/>
              </a:rPr>
              <a:t>конвективною</a:t>
            </a:r>
            <a:r>
              <a:rPr lang="uk-UA" sz="1700" spc="50" dirty="0">
                <a:ea typeface="Times New Roman"/>
                <a:cs typeface="Times New Roman"/>
              </a:rPr>
              <a:t> зоною і простягається далеко за межі видимого диска Сонця. Нижній шар атмосфери містить тонкий шар газів, який ми сприймаємо як поверхню Сонця. Верхніх шарів атмосфери безпосередньо не видно. їх можна спостерігати або під час повних сонячних затемнень, або за допомогою спеціальних приладів.</a:t>
            </a:r>
            <a:endParaRPr lang="ru-RU" sz="1700" spc="50" dirty="0">
              <a:ea typeface="Times New Roman"/>
              <a:cs typeface="Times New Roman"/>
            </a:endParaRPr>
          </a:p>
          <a:p>
            <a:pPr marL="137160" indent="0">
              <a:buNone/>
            </a:pPr>
            <a:endParaRPr lang="ru-RU" dirty="0"/>
          </a:p>
        </p:txBody>
      </p:sp>
    </p:spTree>
    <p:extLst>
      <p:ext uri="{BB962C8B-B14F-4D97-AF65-F5344CB8AC3E}">
        <p14:creationId xmlns:p14="http://schemas.microsoft.com/office/powerpoint/2010/main" val="353847739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24528" y="260648"/>
            <a:ext cx="8229600" cy="1143000"/>
          </a:xfrm>
        </p:spPr>
        <p:txBody>
          <a:bodyPr/>
          <a:lstStyle/>
          <a:p>
            <a:endParaRPr lang="ru-RU"/>
          </a:p>
        </p:txBody>
      </p:sp>
      <p:sp>
        <p:nvSpPr>
          <p:cNvPr id="3" name="Объект 2"/>
          <p:cNvSpPr>
            <a:spLocks noGrp="1"/>
          </p:cNvSpPr>
          <p:nvPr>
            <p:ph idx="1"/>
          </p:nvPr>
        </p:nvSpPr>
        <p:spPr>
          <a:xfrm>
            <a:off x="0" y="0"/>
            <a:ext cx="9144000" cy="6858000"/>
          </a:xfrm>
        </p:spPr>
        <p:txBody>
          <a:bodyPr/>
          <a:lstStyle/>
          <a:p>
            <a:pPr marL="0" marR="152400" indent="0">
              <a:lnSpc>
                <a:spcPts val="1370"/>
              </a:lnSpc>
              <a:buNone/>
            </a:pPr>
            <a:r>
              <a:rPr lang="uk-UA" dirty="0" smtClean="0"/>
              <a:t>     </a:t>
            </a:r>
            <a:r>
              <a:rPr lang="uk-UA" sz="1700" dirty="0" smtClean="0">
                <a:solidFill>
                  <a:srgbClr val="000000"/>
                </a:solidFill>
                <a:ea typeface="Courier New"/>
              </a:rPr>
              <a:t> </a:t>
            </a:r>
            <a:r>
              <a:rPr lang="uk-UA" sz="1700" dirty="0">
                <a:ea typeface="Courier New"/>
              </a:rPr>
              <a:t>Сонячна атмосфера й сонячна активність. Сонячну атмосферу також можна умовно поділити на кілька </a:t>
            </a:r>
            <a:r>
              <a:rPr lang="uk-UA" sz="1700" dirty="0" err="1" smtClean="0">
                <a:ea typeface="Courier New"/>
              </a:rPr>
              <a:t>шарів.</a:t>
            </a:r>
            <a:r>
              <a:rPr lang="uk-UA" sz="1700" spc="50" dirty="0" err="1" smtClean="0">
                <a:ea typeface="Times New Roman"/>
              </a:rPr>
              <a:t>Найглибший</a:t>
            </a:r>
            <a:r>
              <a:rPr lang="uk-UA" sz="1700" spc="50" dirty="0" smtClean="0">
                <a:ea typeface="Times New Roman"/>
              </a:rPr>
              <a:t> </a:t>
            </a:r>
            <a:r>
              <a:rPr lang="uk-UA" sz="1700" spc="50" dirty="0">
                <a:ea typeface="Times New Roman"/>
              </a:rPr>
              <a:t>шар атмосфери, товщиною 200 - 300 км. називається фотосферою (сфера світла). З нього </a:t>
            </a:r>
            <a:r>
              <a:rPr lang="uk-UA" sz="1700" spc="50" dirty="0" smtClean="0">
                <a:ea typeface="Times New Roman"/>
              </a:rPr>
              <a:t>виходить майже </a:t>
            </a:r>
            <a:r>
              <a:rPr lang="uk-UA" sz="1700" spc="50" dirty="0">
                <a:ea typeface="Times New Roman"/>
              </a:rPr>
              <a:t>вся та енергія Сонця, яка спостерігається у видимій частині спектра.</a:t>
            </a:r>
            <a:endParaRPr lang="ru-RU" sz="1700" spc="50" dirty="0">
              <a:ea typeface="Times New Roman"/>
            </a:endParaRPr>
          </a:p>
          <a:p>
            <a:pPr marL="25400" marR="254000" indent="0">
              <a:lnSpc>
                <a:spcPts val="1370"/>
              </a:lnSpc>
              <a:buNone/>
            </a:pPr>
            <a:r>
              <a:rPr lang="uk-UA" sz="1700" spc="50" dirty="0" smtClean="0">
                <a:ea typeface="Times New Roman"/>
              </a:rPr>
              <a:t>    У </a:t>
            </a:r>
            <a:r>
              <a:rPr lang="uk-UA" sz="1700" spc="50" dirty="0">
                <a:ea typeface="Times New Roman"/>
              </a:rPr>
              <a:t>фотосфері, як і в глибших шарах Сонця, температура знижується з віддаленням від центра, змінюючись приблизно від 8000 до 4000 К: зовнішні шари фотосфери дуже </a:t>
            </a:r>
            <a:r>
              <a:rPr lang="uk-UA" sz="1700" spc="50" dirty="0" err="1">
                <a:ea typeface="Times New Roman"/>
              </a:rPr>
              <a:t>охолоджуют-ься</a:t>
            </a:r>
            <a:r>
              <a:rPr lang="uk-UA" sz="1700" spc="50" dirty="0">
                <a:ea typeface="Times New Roman"/>
              </a:rPr>
              <a:t> внаслідок випромінювання з них у міжпланетний простір.</a:t>
            </a:r>
            <a:endParaRPr lang="ru-RU" sz="1700" spc="50" dirty="0">
              <a:ea typeface="Times New Roman"/>
            </a:endParaRPr>
          </a:p>
          <a:p>
            <a:pPr marL="25400" marR="254000" indent="0">
              <a:lnSpc>
                <a:spcPts val="1370"/>
              </a:lnSpc>
              <a:buNone/>
            </a:pPr>
            <a:r>
              <a:rPr lang="uk-UA" sz="1700" spc="50" dirty="0" smtClean="0">
                <a:ea typeface="Times New Roman"/>
              </a:rPr>
              <a:t>     На </a:t>
            </a:r>
            <a:r>
              <a:rPr lang="uk-UA" sz="1700" spc="50" dirty="0">
                <a:ea typeface="Times New Roman"/>
              </a:rPr>
              <a:t>фотографіях фотосфери </a:t>
            </a:r>
            <a:r>
              <a:rPr lang="uk-UA" sz="1700" spc="50" dirty="0" smtClean="0">
                <a:ea typeface="Times New Roman"/>
              </a:rPr>
              <a:t>добре </a:t>
            </a:r>
            <a:r>
              <a:rPr lang="uk-UA" sz="1700" spc="50" dirty="0">
                <a:ea typeface="Times New Roman"/>
              </a:rPr>
              <a:t>помітна її тонка структура у вигляді яскравих "зерняток" - гра пул розміром у середньому близько 1000 км, розділених вузькими темними проміжками. Ця структура </a:t>
            </a:r>
            <a:r>
              <a:rPr lang="uk-UA" sz="1700" spc="50" dirty="0" err="1">
                <a:ea typeface="Times New Roman"/>
              </a:rPr>
              <a:t>нази-вається</a:t>
            </a:r>
            <a:r>
              <a:rPr lang="uk-UA" sz="1700" spc="50" dirty="0">
                <a:ea typeface="Times New Roman"/>
              </a:rPr>
              <a:t> грануляцією. Вона є результатом руху газів, </a:t>
            </a:r>
            <a:r>
              <a:rPr lang="uk-UA" sz="1700" spc="50" dirty="0" err="1">
                <a:ea typeface="Times New Roman"/>
              </a:rPr>
              <a:t>шо</a:t>
            </a:r>
            <a:r>
              <a:rPr lang="uk-UA" sz="1700" spc="50" dirty="0">
                <a:ea typeface="Times New Roman"/>
              </a:rPr>
              <a:t> відбувається в розміщеній під </a:t>
            </a:r>
            <a:r>
              <a:rPr lang="uk-UA" sz="1700" spc="50" dirty="0" err="1">
                <a:ea typeface="Times New Roman"/>
              </a:rPr>
              <a:t>Ьотосферою</a:t>
            </a:r>
            <a:r>
              <a:rPr lang="uk-UA" sz="1700" spc="50" dirty="0">
                <a:ea typeface="Times New Roman"/>
              </a:rPr>
              <a:t> </a:t>
            </a:r>
            <a:r>
              <a:rPr lang="uk-UA" sz="1700" spc="50" dirty="0" err="1">
                <a:ea typeface="Times New Roman"/>
              </a:rPr>
              <a:t>конвективній</a:t>
            </a:r>
            <a:r>
              <a:rPr lang="uk-UA" sz="1700" spc="50" dirty="0">
                <a:ea typeface="Times New Roman"/>
              </a:rPr>
              <a:t> зоні Сонця.</a:t>
            </a:r>
            <a:endParaRPr lang="ru-RU" sz="1700" spc="50" dirty="0">
              <a:ea typeface="Times New Roman"/>
            </a:endParaRPr>
          </a:p>
          <a:p>
            <a:pPr marL="25400" marR="254000" indent="0">
              <a:lnSpc>
                <a:spcPts val="1370"/>
              </a:lnSpc>
              <a:buNone/>
            </a:pPr>
            <a:r>
              <a:rPr lang="uk-UA" sz="1700" spc="50" dirty="0" smtClean="0">
                <a:ea typeface="Times New Roman"/>
              </a:rPr>
              <a:t>     Зниженню </a:t>
            </a:r>
            <a:r>
              <a:rPr lang="uk-UA" sz="1700" spc="50" dirty="0">
                <a:ea typeface="Times New Roman"/>
              </a:rPr>
              <a:t>температури в зовнішніх шарах фотосфери в спектрі видимого випромінювання Сонця, яке майже цілком виникає у фотосфері, відповідають темні лінії поглинання. Вони називаються фраунгоферовими на честь німецького оптика И. </a:t>
            </a:r>
            <a:r>
              <a:rPr lang="uk-UA" sz="1700" spc="50" dirty="0" err="1">
                <a:ea typeface="Times New Roman"/>
              </a:rPr>
              <a:t>Фраунгофера</a:t>
            </a:r>
            <a:r>
              <a:rPr lang="uk-UA" sz="1700" spc="50" dirty="0">
                <a:ea typeface="Times New Roman"/>
              </a:rPr>
              <a:t>( 1787-1826).</a:t>
            </a:r>
            <a:endParaRPr lang="ru-RU" sz="1700" spc="50" dirty="0">
              <a:ea typeface="Times New Roman"/>
            </a:endParaRPr>
          </a:p>
          <a:p>
            <a:pPr marL="137160" indent="0">
              <a:buNone/>
            </a:pPr>
            <a:r>
              <a:rPr lang="uk-UA" sz="1700" dirty="0" smtClean="0">
                <a:ea typeface="Courier New"/>
              </a:rPr>
              <a:t> </a:t>
            </a:r>
            <a:endParaRPr lang="ru-RU" sz="1700" dirty="0"/>
          </a:p>
        </p:txBody>
      </p:sp>
      <p:pic>
        <p:nvPicPr>
          <p:cNvPr id="5122" name="Picture 2" descr="C:\Users\Sasha\Desktop\Новая папка\3a40b55cc8b4bb0761fdf650724714930bbe1a8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3108945"/>
            <a:ext cx="4499992" cy="3717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6349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116616" y="836712"/>
            <a:ext cx="8229600" cy="1143000"/>
          </a:xfrm>
        </p:spPr>
        <p:txBody>
          <a:bodyPr/>
          <a:lstStyle/>
          <a:p>
            <a:endParaRPr lang="ru-RU"/>
          </a:p>
        </p:txBody>
      </p:sp>
      <p:sp>
        <p:nvSpPr>
          <p:cNvPr id="3" name="Объект 2"/>
          <p:cNvSpPr>
            <a:spLocks noGrp="1"/>
          </p:cNvSpPr>
          <p:nvPr>
            <p:ph idx="1"/>
          </p:nvPr>
        </p:nvSpPr>
        <p:spPr>
          <a:xfrm>
            <a:off x="-33454" y="13982"/>
            <a:ext cx="9177454" cy="6844018"/>
          </a:xfrm>
        </p:spPr>
        <p:txBody>
          <a:bodyPr/>
          <a:lstStyle/>
          <a:p>
            <a:pPr marL="25400" marR="152400" indent="0">
              <a:lnSpc>
                <a:spcPts val="1415"/>
              </a:lnSpc>
              <a:spcBef>
                <a:spcPts val="1500"/>
              </a:spcBef>
              <a:spcAft>
                <a:spcPts val="320"/>
              </a:spcAft>
              <a:buNone/>
            </a:pPr>
            <a:r>
              <a:rPr lang="uk-UA" dirty="0" smtClean="0"/>
              <a:t>    </a:t>
            </a:r>
            <a:r>
              <a:rPr lang="uk-UA" sz="1700" spc="50" dirty="0">
                <a:ea typeface="Times New Roman"/>
              </a:rPr>
              <a:t>Сонце має складну будову як внутрішніх, так і зовнішніх шарів. Зовнішні шари Сонця - це його атмосфера, яку умовно поділяють на три концентричні оболонки.</a:t>
            </a:r>
            <a:endParaRPr lang="ru-RU" sz="1700" spc="50" dirty="0">
              <a:ea typeface="Times New Roman"/>
            </a:endParaRPr>
          </a:p>
          <a:p>
            <a:pPr marL="25400" marR="152400" indent="0">
              <a:lnSpc>
                <a:spcPts val="1390"/>
              </a:lnSpc>
              <a:spcBef>
                <a:spcPts val="1500"/>
              </a:spcBef>
              <a:spcAft>
                <a:spcPts val="320"/>
              </a:spcAft>
              <a:buNone/>
            </a:pPr>
            <a:r>
              <a:rPr lang="uk-UA" sz="1700" spc="50" dirty="0" smtClean="0">
                <a:ea typeface="Times New Roman"/>
              </a:rPr>
              <a:t>      Фотосфера </a:t>
            </a:r>
            <a:r>
              <a:rPr lang="uk-UA" sz="1700" spc="50" dirty="0">
                <a:ea typeface="Times New Roman"/>
              </a:rPr>
              <a:t>(з </a:t>
            </a:r>
            <a:r>
              <a:rPr lang="uk-UA" sz="1700" spc="50" dirty="0" err="1">
                <a:ea typeface="Times New Roman"/>
              </a:rPr>
              <a:t>грец</a:t>
            </a:r>
            <a:r>
              <a:rPr lang="uk-UA" sz="1700" spc="50" dirty="0">
                <a:ea typeface="Times New Roman"/>
              </a:rPr>
              <a:t>. - «сфера світла») - це найнижчий і найщільніший шар атмосфери, 300 км завтовшки, від якого ми отримуємо основний потік сонячного випромінювання. Оскільки товщина фотосфери становить не більше однієї тритисячної частки радіуса Сонця, саме її умовно називають поверхнею Сонця.</a:t>
            </a:r>
            <a:endParaRPr lang="ru-RU" sz="1700" spc="50" dirty="0">
              <a:ea typeface="Times New Roman"/>
            </a:endParaRPr>
          </a:p>
          <a:p>
            <a:pPr marL="25400" marR="152400" indent="0">
              <a:lnSpc>
                <a:spcPts val="1370"/>
              </a:lnSpc>
              <a:spcBef>
                <a:spcPts val="1500"/>
              </a:spcBef>
              <a:spcAft>
                <a:spcPts val="900"/>
              </a:spcAft>
              <a:buNone/>
            </a:pPr>
            <a:r>
              <a:rPr lang="uk-UA" sz="1700" spc="50" dirty="0" smtClean="0">
                <a:ea typeface="Times New Roman"/>
              </a:rPr>
              <a:t>       Фотосфера </a:t>
            </a:r>
            <a:r>
              <a:rPr lang="uk-UA" sz="1700" spc="50" dirty="0">
                <a:ea typeface="Times New Roman"/>
              </a:rPr>
              <a:t>має жовто-білий колір і густину, в сотні разів меншу від густини атмосфери при поверхні Землі. Температура фотосфери зменшується з висотою, і той її шар, випромінювання якого сприймає людське око, має температуру біля 6 000 К. За таких умов майже всі молекули розпадаються на окремі атоми і лише у верхніх шарах зберігається відносно небагато найпростіших молекул, таких як Н~, ОН, СН.</a:t>
            </a:r>
            <a:endParaRPr lang="ru-RU" sz="1700" spc="50" dirty="0">
              <a:ea typeface="Times New Roman"/>
            </a:endParaRPr>
          </a:p>
          <a:p>
            <a:pPr marL="137160" indent="0">
              <a:buNone/>
            </a:pPr>
            <a:endParaRPr lang="ru-RU" dirty="0"/>
          </a:p>
        </p:txBody>
      </p:sp>
      <p:pic>
        <p:nvPicPr>
          <p:cNvPr id="6146" name="Picture 2" descr="C:\Users\Sasha\Desktop\Новая папка\280px-Yohkohimag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605088"/>
            <a:ext cx="4644008" cy="4252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188201"/>
      </p:ext>
    </p:extLst>
  </p:cSld>
  <p:clrMapOvr>
    <a:masterClrMapping/>
  </p:clrMapOvr>
  <p:transition spd="slow">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332640" y="476672"/>
            <a:ext cx="8229600" cy="1143000"/>
          </a:xfrm>
        </p:spPr>
        <p:txBody>
          <a:bodyPr/>
          <a:lstStyle/>
          <a:p>
            <a:endParaRPr lang="ru-RU"/>
          </a:p>
        </p:txBody>
      </p:sp>
      <p:sp>
        <p:nvSpPr>
          <p:cNvPr id="3" name="Объект 2"/>
          <p:cNvSpPr>
            <a:spLocks noGrp="1"/>
          </p:cNvSpPr>
          <p:nvPr>
            <p:ph idx="1"/>
          </p:nvPr>
        </p:nvSpPr>
        <p:spPr>
          <a:xfrm>
            <a:off x="0" y="0"/>
            <a:ext cx="9144000" cy="6858000"/>
          </a:xfrm>
        </p:spPr>
        <p:txBody>
          <a:bodyPr/>
          <a:lstStyle/>
          <a:p>
            <a:pPr marL="25400" marR="152400" indent="0">
              <a:lnSpc>
                <a:spcPts val="1370"/>
              </a:lnSpc>
              <a:spcBef>
                <a:spcPts val="1500"/>
              </a:spcBef>
              <a:spcAft>
                <a:spcPts val="280"/>
              </a:spcAft>
              <a:buNone/>
            </a:pPr>
            <a:r>
              <a:rPr lang="uk-UA" dirty="0" smtClean="0"/>
              <a:t>      </a:t>
            </a:r>
            <a:r>
              <a:rPr lang="uk-UA" sz="1700" spc="50" dirty="0">
                <a:ea typeface="Times New Roman"/>
              </a:rPr>
              <a:t>Розглядаючи фотографії Сонця, можна на його поверхні побачити тонкі деталі фотосфери: здається, що всю її засіяно дрібними яскравими зернятками, розділеними вузькими темними доріжками. Ці зернятка називаються гранулами. Температура гранул у середньому на 500 </a:t>
            </a:r>
            <a:r>
              <a:rPr lang="ru-RU" sz="1700" spc="50" dirty="0">
                <a:ea typeface="Times New Roman"/>
              </a:rPr>
              <a:t>К </a:t>
            </a:r>
            <a:r>
              <a:rPr lang="uk-UA" sz="1700" spc="50" dirty="0">
                <a:ea typeface="Times New Roman"/>
              </a:rPr>
              <a:t>вища, ніж у проміжках між ними, розміри - близько 700 км. Гранули з'являються та існують пересічно близько 7 </a:t>
            </a:r>
            <a:r>
              <a:rPr lang="uk-UA" sz="1700" spc="50" dirty="0" err="1">
                <a:ea typeface="Times New Roman"/>
              </a:rPr>
              <a:t>хв</a:t>
            </a:r>
            <a:r>
              <a:rPr lang="uk-UA" sz="1700" spc="50" dirty="0">
                <a:ea typeface="Times New Roman"/>
              </a:rPr>
              <a:t>, після чого розпадаються, і на їхньому місці виникають нові. Дослідження показали, що гранули - це потоки гарячого газу, які підіймаються догори, тоді як у темних, дещо </a:t>
            </a:r>
            <a:r>
              <a:rPr lang="uk-UA" sz="1700" spc="50" dirty="0" err="1">
                <a:ea typeface="Times New Roman"/>
              </a:rPr>
              <a:t>прохолодиіших</a:t>
            </a:r>
            <a:r>
              <a:rPr lang="uk-UA" sz="1700" spc="50" dirty="0">
                <a:ea typeface="Times New Roman"/>
              </a:rPr>
              <a:t> місцях, газ опускається вниз. Гранули свідчать про те. що під фотосферою у глибших шарах Сонця перенесення енергії до поверхні здійснюється </a:t>
            </a:r>
            <a:r>
              <a:rPr lang="uk-UA" sz="1700" spc="50" dirty="0">
                <a:ea typeface="Times New Roman"/>
                <a:cs typeface="Times New Roman"/>
              </a:rPr>
              <a:t>ШЛЯХОМ </a:t>
            </a:r>
            <a:r>
              <a:rPr lang="uk-UA" sz="1700" spc="50" dirty="0">
                <a:ea typeface="Times New Roman"/>
              </a:rPr>
              <a:t>конвекції.</a:t>
            </a:r>
            <a:endParaRPr lang="ru-RU" sz="1700" spc="50" dirty="0">
              <a:ea typeface="Times New Roman"/>
            </a:endParaRPr>
          </a:p>
          <a:p>
            <a:pPr marL="25400" marR="520700" indent="0">
              <a:lnSpc>
                <a:spcPts val="1390"/>
              </a:lnSpc>
              <a:spcBef>
                <a:spcPts val="1500"/>
              </a:spcBef>
              <a:spcAft>
                <a:spcPts val="280"/>
              </a:spcAft>
              <a:buNone/>
            </a:pPr>
            <a:r>
              <a:rPr lang="uk-UA" sz="1700" spc="50" dirty="0" smtClean="0">
                <a:ea typeface="Times New Roman"/>
              </a:rPr>
              <a:t>       Над </a:t>
            </a:r>
            <a:r>
              <a:rPr lang="uk-UA" sz="1700" spc="50" dirty="0">
                <a:ea typeface="Times New Roman"/>
              </a:rPr>
              <a:t>фотосферою лежить наступний шар атмосфери Сонця </a:t>
            </a:r>
            <a:r>
              <a:rPr lang="uk-UA" sz="1700" spc="50" dirty="0" err="1">
                <a:ea typeface="Times New Roman"/>
              </a:rPr>
              <a:t>-</a:t>
            </a:r>
            <a:r>
              <a:rPr lang="uk-UA" sz="2400" spc="50" dirty="0" err="1">
                <a:ea typeface="Times New Roman"/>
              </a:rPr>
              <a:t>хромосфера</a:t>
            </a:r>
            <a:r>
              <a:rPr lang="uk-UA" sz="2400" spc="50" dirty="0">
                <a:ea typeface="Times New Roman"/>
              </a:rPr>
              <a:t> </a:t>
            </a:r>
            <a:r>
              <a:rPr lang="uk-UA" sz="1700" spc="50" dirty="0">
                <a:ea typeface="Times New Roman"/>
              </a:rPr>
              <a:t>(з </a:t>
            </a:r>
            <a:r>
              <a:rPr lang="uk-UA" sz="1700" spc="50" dirty="0" err="1">
                <a:ea typeface="Times New Roman"/>
              </a:rPr>
              <a:t>грец</a:t>
            </a:r>
            <a:r>
              <a:rPr lang="uk-UA" sz="1700" spc="50" dirty="0">
                <a:ea typeface="Times New Roman"/>
              </a:rPr>
              <a:t>. - «забарвлена сфера»), її можна побачити під час повного сонячного затемнення у </a:t>
            </a:r>
            <a:r>
              <a:rPr lang="uk-UA" sz="1700" spc="50" dirty="0" smtClean="0">
                <a:ea typeface="Times New Roman"/>
              </a:rPr>
              <a:t>вигляді </a:t>
            </a:r>
            <a:r>
              <a:rPr lang="uk-UA" sz="1700" spc="50" dirty="0">
                <a:ea typeface="Times New Roman"/>
              </a:rPr>
              <a:t>вузького жовто-червоного кільця.</a:t>
            </a:r>
            <a:endParaRPr lang="ru-RU" sz="1700" spc="50" dirty="0">
              <a:ea typeface="Times New Roman"/>
            </a:endParaRPr>
          </a:p>
          <a:p>
            <a:pPr marL="25400" marR="152400" indent="0">
              <a:lnSpc>
                <a:spcPts val="1415"/>
              </a:lnSpc>
              <a:spcBef>
                <a:spcPts val="1500"/>
              </a:spcBef>
              <a:spcAft>
                <a:spcPts val="320"/>
              </a:spcAft>
              <a:buNone/>
            </a:pPr>
            <a:r>
              <a:rPr lang="uk-UA" sz="1700" spc="50" dirty="0" smtClean="0">
                <a:ea typeface="Times New Roman"/>
              </a:rPr>
              <a:t>     Товщина </a:t>
            </a:r>
            <a:r>
              <a:rPr lang="uk-UA" sz="1700" spc="50" dirty="0">
                <a:ea typeface="Times New Roman"/>
              </a:rPr>
              <a:t>хромосфери становить 12-15 тис. км. а температура зростає від 4 500 </a:t>
            </a:r>
            <a:r>
              <a:rPr lang="ru-RU" sz="1700" spc="50" dirty="0">
                <a:ea typeface="Times New Roman"/>
              </a:rPr>
              <a:t>К </a:t>
            </a:r>
            <a:r>
              <a:rPr lang="uk-UA" sz="1700" spc="50" dirty="0">
                <a:ea typeface="Times New Roman"/>
              </a:rPr>
              <a:t>на межі з фотосферою до 100 000 </a:t>
            </a:r>
            <a:r>
              <a:rPr lang="ru-RU" sz="1700" spc="50" dirty="0">
                <a:ea typeface="Times New Roman"/>
              </a:rPr>
              <a:t>К </a:t>
            </a:r>
            <a:r>
              <a:rPr lang="uk-UA" sz="1700" spc="50" dirty="0">
                <a:ea typeface="Times New Roman"/>
              </a:rPr>
              <a:t>у її верхніх шарах.</a:t>
            </a:r>
            <a:endParaRPr lang="ru-RU" sz="1700" spc="50" dirty="0">
              <a:ea typeface="Times New Roman"/>
            </a:endParaRPr>
          </a:p>
          <a:p>
            <a:pPr marL="137160" indent="0">
              <a:buNone/>
            </a:pPr>
            <a:endParaRPr lang="ru-RU" dirty="0"/>
          </a:p>
        </p:txBody>
      </p:sp>
      <p:pic>
        <p:nvPicPr>
          <p:cNvPr id="7170" name="Picture 2" descr="C:\Users\Sasha\Desktop\Новая папка\7duszu9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68960"/>
            <a:ext cx="4499992" cy="378904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Sasha\Desktop\Новая папка\original-13375122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3068960"/>
            <a:ext cx="4644008" cy="3789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4108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233</TotalTime>
  <Words>4815</Words>
  <Application>Microsoft Office PowerPoint</Application>
  <PresentationFormat>Екран (4:3)</PresentationFormat>
  <Paragraphs>117</Paragraphs>
  <Slides>24</Slides>
  <Notes>0</Notes>
  <HiddenSlides>0</HiddenSlides>
  <MMClips>0</MMClips>
  <ScaleCrop>false</ScaleCrop>
  <HeadingPairs>
    <vt:vector size="6" baseType="variant">
      <vt:variant>
        <vt:lpstr>Використані шрифти</vt:lpstr>
      </vt:variant>
      <vt:variant>
        <vt:i4>13</vt:i4>
      </vt:variant>
      <vt:variant>
        <vt:lpstr>Тема</vt:lpstr>
      </vt:variant>
      <vt:variant>
        <vt:i4>1</vt:i4>
      </vt:variant>
      <vt:variant>
        <vt:lpstr>Заголовки слайдів</vt:lpstr>
      </vt:variant>
      <vt:variant>
        <vt:i4>24</vt:i4>
      </vt:variant>
    </vt:vector>
  </HeadingPairs>
  <TitlesOfParts>
    <vt:vector size="38" baseType="lpstr">
      <vt:lpstr>MS Gothic</vt:lpstr>
      <vt:lpstr>Arial</vt:lpstr>
      <vt:lpstr>Batang</vt:lpstr>
      <vt:lpstr>Book Antiqua</vt:lpstr>
      <vt:lpstr>Courier New</vt:lpstr>
      <vt:lpstr>Franklin Gothic Heavy</vt:lpstr>
      <vt:lpstr>Lucida Sans</vt:lpstr>
      <vt:lpstr>Lucida Sans Unicode</vt:lpstr>
      <vt:lpstr>Palatino Linotype</vt:lpstr>
      <vt:lpstr>Times New Roman</vt:lpstr>
      <vt:lpstr>Wingdings</vt:lpstr>
      <vt:lpstr>Wingdings 2</vt:lpstr>
      <vt:lpstr>Wingdings 3</vt:lpstr>
      <vt:lpstr>Апекс</vt:lpstr>
      <vt:lpstr>                                                    </vt:lpstr>
      <vt:lpstr>План роботи на уроці</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Sasha</dc:creator>
  <cp:lastModifiedBy>RePack by Diakov</cp:lastModifiedBy>
  <cp:revision>30</cp:revision>
  <dcterms:created xsi:type="dcterms:W3CDTF">2012-12-15T10:59:58Z</dcterms:created>
  <dcterms:modified xsi:type="dcterms:W3CDTF">2021-03-03T19:05:31Z</dcterms:modified>
</cp:coreProperties>
</file>