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4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008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391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024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4729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4127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7174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6833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6302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752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01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9945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868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1366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2524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8773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215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5797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32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7916416" cy="1614041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Основні характеристики зір.</a:t>
            </a:r>
            <a:br>
              <a:rPr lang="uk-UA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Їх температура, розміри та класифікації. Звичайні зорі</a:t>
            </a:r>
            <a:r>
              <a:rPr lang="uk-UA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869160"/>
            <a:ext cx="4104456" cy="1656184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Arial Narrow" panose="020B0606020202030204" pitchFamily="34" charset="0"/>
              </a:rPr>
              <a:t>Астрономія 11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клас</a:t>
            </a:r>
            <a:endParaRPr lang="ru-RU" sz="2800" dirty="0" smtClean="0">
              <a:latin typeface="Arial Narrow" panose="020B0606020202030204" pitchFamily="34" charset="0"/>
            </a:endParaRPr>
          </a:p>
          <a:p>
            <a:r>
              <a:rPr lang="ru-RU" sz="2800" dirty="0" smtClean="0">
                <a:latin typeface="Arial Narrow" panose="020B0606020202030204" pitchFamily="34" charset="0"/>
              </a:rPr>
              <a:t>07.04.2022р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5053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E8FDFB-E605-4A29-8B4E-ADF614B43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609600"/>
            <a:ext cx="3860797" cy="1641987"/>
          </a:xfrm>
        </p:spPr>
        <p:txBody>
          <a:bodyPr>
            <a:normAutofit/>
          </a:bodyPr>
          <a:lstStyle/>
          <a:p>
            <a:r>
              <a:rPr lang="uk-UA" dirty="0"/>
              <a:t>Відмирання зірки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04C39F-918C-4A02-A55B-8D7F5CB2B9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82" r="27817" b="-2"/>
          <a:stretch/>
        </p:blipFill>
        <p:spPr>
          <a:xfrm>
            <a:off x="20" y="975"/>
            <a:ext cx="457198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FB2544-368D-4A35-9259-207122FA9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251587"/>
            <a:ext cx="3860797" cy="3637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 err="1"/>
              <a:t>Всі</a:t>
            </a:r>
            <a:r>
              <a:rPr lang="ru-RU" sz="1500"/>
              <a:t> </a:t>
            </a:r>
            <a:r>
              <a:rPr lang="ru-RU" sz="1500" err="1"/>
              <a:t>зірки</a:t>
            </a:r>
            <a:r>
              <a:rPr lang="ru-RU" sz="1500"/>
              <a:t> </a:t>
            </a:r>
            <a:r>
              <a:rPr lang="ru-RU" sz="1500" err="1"/>
              <a:t>живуть</a:t>
            </a:r>
            <a:r>
              <a:rPr lang="ru-RU" sz="1500"/>
              <a:t> і </a:t>
            </a:r>
            <a:r>
              <a:rPr lang="ru-RU" sz="1500" err="1"/>
              <a:t>вмирають</a:t>
            </a:r>
            <a:r>
              <a:rPr lang="ru-RU" sz="1500"/>
              <a:t> </a:t>
            </a:r>
            <a:r>
              <a:rPr lang="ru-RU" sz="1500" err="1"/>
              <a:t>по-різному</a:t>
            </a:r>
            <a:r>
              <a:rPr lang="ru-RU" sz="1500"/>
              <a:t>, </a:t>
            </a:r>
            <a:r>
              <a:rPr lang="ru-RU" sz="1500" err="1"/>
              <a:t>що</a:t>
            </a:r>
            <a:r>
              <a:rPr lang="ru-RU" sz="1500"/>
              <a:t> </a:t>
            </a:r>
            <a:r>
              <a:rPr lang="ru-RU" sz="1500" err="1"/>
              <a:t>залежить</a:t>
            </a:r>
            <a:r>
              <a:rPr lang="ru-RU" sz="1500"/>
              <a:t> </a:t>
            </a:r>
            <a:r>
              <a:rPr lang="ru-RU" sz="1500" err="1"/>
              <a:t>від</a:t>
            </a:r>
            <a:r>
              <a:rPr lang="ru-RU" sz="1500"/>
              <a:t> </a:t>
            </a:r>
            <a:r>
              <a:rPr lang="ru-RU" sz="1500" err="1"/>
              <a:t>маси</a:t>
            </a:r>
            <a:r>
              <a:rPr lang="ru-RU" sz="1500"/>
              <a:t> </a:t>
            </a:r>
            <a:r>
              <a:rPr lang="ru-RU" sz="1500" err="1"/>
              <a:t>об’єкта</a:t>
            </a:r>
            <a:r>
              <a:rPr lang="ru-RU" sz="1500"/>
              <a:t>. </a:t>
            </a:r>
            <a:r>
              <a:rPr lang="ru-RU" sz="1500" err="1"/>
              <a:t>Одні</a:t>
            </a:r>
            <a:r>
              <a:rPr lang="ru-RU" sz="1500"/>
              <a:t>, </a:t>
            </a:r>
            <a:r>
              <a:rPr lang="ru-RU" sz="1500" err="1"/>
              <a:t>найбільш</a:t>
            </a:r>
            <a:r>
              <a:rPr lang="ru-RU" sz="1500"/>
              <a:t> </a:t>
            </a:r>
            <a:r>
              <a:rPr lang="ru-RU" sz="1500" err="1"/>
              <a:t>великі</a:t>
            </a:r>
            <a:r>
              <a:rPr lang="ru-RU" sz="1500"/>
              <a:t>, </a:t>
            </a:r>
            <a:r>
              <a:rPr lang="ru-RU" sz="1500" err="1"/>
              <a:t>вибухають</a:t>
            </a:r>
            <a:r>
              <a:rPr lang="ru-RU" sz="1500"/>
              <a:t> </a:t>
            </a:r>
            <a:r>
              <a:rPr lang="ru-RU" sz="1500" err="1"/>
              <a:t>сліпучою</a:t>
            </a:r>
            <a:r>
              <a:rPr lang="ru-RU" sz="1500"/>
              <a:t> </a:t>
            </a:r>
            <a:r>
              <a:rPr lang="ru-RU" sz="1500" err="1"/>
              <a:t>надновою</a:t>
            </a:r>
            <a:r>
              <a:rPr lang="ru-RU" sz="1500"/>
              <a:t>, </a:t>
            </a:r>
            <a:r>
              <a:rPr lang="ru-RU" sz="1500" err="1"/>
              <a:t>поширюючи</a:t>
            </a:r>
            <a:r>
              <a:rPr lang="ru-RU" sz="1500"/>
              <a:t> на </a:t>
            </a:r>
            <a:r>
              <a:rPr lang="ru-RU" sz="1500" err="1"/>
              <a:t>трильйони</a:t>
            </a:r>
            <a:r>
              <a:rPr lang="ru-RU" sz="1500"/>
              <a:t> </a:t>
            </a:r>
            <a:r>
              <a:rPr lang="ru-RU" sz="1500" err="1"/>
              <a:t>кілометрів</a:t>
            </a:r>
            <a:r>
              <a:rPr lang="ru-RU" sz="1500"/>
              <a:t> в </a:t>
            </a:r>
            <a:r>
              <a:rPr lang="ru-RU" sz="1500" err="1"/>
              <a:t>космічний</a:t>
            </a:r>
            <a:r>
              <a:rPr lang="ru-RU" sz="1500"/>
              <a:t> </a:t>
            </a:r>
            <a:r>
              <a:rPr lang="ru-RU" sz="1500" err="1"/>
              <a:t>простір</a:t>
            </a:r>
            <a:r>
              <a:rPr lang="ru-RU" sz="1500"/>
              <a:t> </a:t>
            </a:r>
            <a:r>
              <a:rPr lang="ru-RU" sz="1500" err="1"/>
              <a:t>будівельний</a:t>
            </a:r>
            <a:r>
              <a:rPr lang="ru-RU" sz="1500"/>
              <a:t> </a:t>
            </a:r>
            <a:r>
              <a:rPr lang="ru-RU" sz="1500" err="1"/>
              <a:t>матеріал</a:t>
            </a:r>
            <a:r>
              <a:rPr lang="ru-RU" sz="1500"/>
              <a:t> для </a:t>
            </a:r>
            <a:r>
              <a:rPr lang="ru-RU" sz="1500" err="1"/>
              <a:t>інших</a:t>
            </a:r>
            <a:r>
              <a:rPr lang="ru-RU" sz="1500"/>
              <a:t> </a:t>
            </a:r>
            <a:r>
              <a:rPr lang="ru-RU" sz="1500" err="1"/>
              <a:t>зірок</a:t>
            </a:r>
            <a:r>
              <a:rPr lang="ru-RU" sz="1500"/>
              <a:t> і планет. </a:t>
            </a:r>
            <a:r>
              <a:rPr lang="ru-RU" sz="1500" err="1"/>
              <a:t>Деякі</a:t>
            </a:r>
            <a:r>
              <a:rPr lang="ru-RU" sz="1500"/>
              <a:t>, </a:t>
            </a:r>
            <a:r>
              <a:rPr lang="ru-RU" sz="1500" err="1"/>
              <a:t>менш</a:t>
            </a:r>
            <a:r>
              <a:rPr lang="ru-RU" sz="1500"/>
              <a:t> </a:t>
            </a:r>
            <a:r>
              <a:rPr lang="ru-RU" sz="1500" err="1"/>
              <a:t>великі</a:t>
            </a:r>
            <a:r>
              <a:rPr lang="ru-RU" sz="1500"/>
              <a:t> </a:t>
            </a:r>
            <a:r>
              <a:rPr lang="ru-RU" sz="1500" err="1"/>
              <a:t>об’єкти</a:t>
            </a:r>
            <a:r>
              <a:rPr lang="ru-RU" sz="1500"/>
              <a:t>, </a:t>
            </a:r>
            <a:r>
              <a:rPr lang="ru-RU" sz="1500" err="1"/>
              <a:t>залишають</a:t>
            </a:r>
            <a:r>
              <a:rPr lang="ru-RU" sz="1500"/>
              <a:t> </a:t>
            </a:r>
            <a:r>
              <a:rPr lang="ru-RU" sz="1500" err="1"/>
              <a:t>після</a:t>
            </a:r>
            <a:r>
              <a:rPr lang="ru-RU" sz="1500"/>
              <a:t> </a:t>
            </a:r>
            <a:r>
              <a:rPr lang="ru-RU" sz="1500" err="1"/>
              <a:t>своєї</a:t>
            </a:r>
            <a:r>
              <a:rPr lang="ru-RU" sz="1500"/>
              <a:t> </a:t>
            </a:r>
            <a:r>
              <a:rPr lang="ru-RU" sz="1500" err="1"/>
              <a:t>загибелі</a:t>
            </a:r>
            <a:r>
              <a:rPr lang="ru-RU" sz="1500"/>
              <a:t> так </a:t>
            </a:r>
            <a:r>
              <a:rPr lang="ru-RU" sz="1500" err="1"/>
              <a:t>звану</a:t>
            </a:r>
            <a:r>
              <a:rPr lang="ru-RU" sz="1500"/>
              <a:t> </a:t>
            </a:r>
            <a:r>
              <a:rPr lang="ru-RU" sz="1500" err="1"/>
              <a:t>планетарну</a:t>
            </a:r>
            <a:r>
              <a:rPr lang="ru-RU" sz="1500"/>
              <a:t> </a:t>
            </a:r>
            <a:r>
              <a:rPr lang="ru-RU" sz="1500" err="1"/>
              <a:t>туманність</a:t>
            </a:r>
            <a:r>
              <a:rPr lang="ru-RU" sz="1500"/>
              <a:t> – </a:t>
            </a:r>
            <a:r>
              <a:rPr lang="ru-RU" sz="1500" err="1"/>
              <a:t>величезний</a:t>
            </a:r>
            <a:r>
              <a:rPr lang="ru-RU" sz="1500"/>
              <a:t> </a:t>
            </a:r>
            <a:r>
              <a:rPr lang="ru-RU" sz="1500" err="1"/>
              <a:t>обертовий</a:t>
            </a:r>
            <a:r>
              <a:rPr lang="ru-RU" sz="1500"/>
              <a:t> диск </a:t>
            </a:r>
            <a:r>
              <a:rPr lang="ru-RU" sz="1500" err="1"/>
              <a:t>плазми</a:t>
            </a:r>
            <a:r>
              <a:rPr lang="ru-RU" sz="1500"/>
              <a:t> і пилу. А </a:t>
            </a:r>
            <a:r>
              <a:rPr lang="ru-RU" sz="1500" err="1"/>
              <a:t>найменші</a:t>
            </a:r>
            <a:r>
              <a:rPr lang="ru-RU" sz="1500"/>
              <a:t> </a:t>
            </a:r>
            <a:r>
              <a:rPr lang="ru-RU" sz="1500" err="1"/>
              <a:t>зірки</a:t>
            </a:r>
            <a:r>
              <a:rPr lang="ru-RU" sz="1500"/>
              <a:t> тихо </a:t>
            </a:r>
            <a:r>
              <a:rPr lang="ru-RU" sz="1500" err="1"/>
              <a:t>згасають</a:t>
            </a:r>
            <a:r>
              <a:rPr lang="ru-RU" sz="1500"/>
              <a:t>, </a:t>
            </a:r>
            <a:r>
              <a:rPr lang="ru-RU" sz="1500" err="1"/>
              <a:t>перетворюючись</a:t>
            </a:r>
            <a:r>
              <a:rPr lang="ru-RU" sz="1500"/>
              <a:t> на </a:t>
            </a:r>
            <a:r>
              <a:rPr lang="ru-RU" sz="1500" err="1"/>
              <a:t>холодний</a:t>
            </a:r>
            <a:r>
              <a:rPr lang="ru-RU" sz="1500"/>
              <a:t> і </a:t>
            </a:r>
            <a:r>
              <a:rPr lang="ru-RU" sz="1500" err="1"/>
              <a:t>тьмяний</a:t>
            </a:r>
            <a:r>
              <a:rPr lang="ru-RU" sz="1500"/>
              <a:t> </a:t>
            </a:r>
            <a:r>
              <a:rPr lang="ru-RU" sz="1500" err="1"/>
              <a:t>об’єкт</a:t>
            </a:r>
            <a:r>
              <a:rPr lang="ru-RU" sz="1500"/>
              <a:t> </a:t>
            </a:r>
            <a:r>
              <a:rPr lang="ru-RU" sz="1500" err="1"/>
              <a:t>розміром</a:t>
            </a:r>
            <a:r>
              <a:rPr lang="ru-RU" sz="1500"/>
              <a:t> не </a:t>
            </a:r>
            <a:r>
              <a:rPr lang="ru-RU" sz="1500" err="1"/>
              <a:t>більше</a:t>
            </a:r>
            <a:r>
              <a:rPr lang="ru-RU" sz="1500"/>
              <a:t> </a:t>
            </a:r>
            <a:r>
              <a:rPr lang="ru-RU" sz="1500" err="1"/>
              <a:t>Землі</a:t>
            </a:r>
            <a:r>
              <a:rPr lang="ru-RU" sz="1500"/>
              <a:t>. При невеликому </a:t>
            </a:r>
            <a:r>
              <a:rPr lang="ru-RU" sz="1500" err="1"/>
              <a:t>обсязі</a:t>
            </a:r>
            <a:r>
              <a:rPr lang="ru-RU" sz="1500"/>
              <a:t> </a:t>
            </a:r>
            <a:r>
              <a:rPr lang="ru-RU" sz="1500" err="1"/>
              <a:t>білі</a:t>
            </a:r>
            <a:r>
              <a:rPr lang="ru-RU" sz="1500"/>
              <a:t> карлики </a:t>
            </a:r>
            <a:r>
              <a:rPr lang="ru-RU" sz="1500" err="1"/>
              <a:t>мають</a:t>
            </a:r>
            <a:r>
              <a:rPr lang="ru-RU" sz="1500"/>
              <a:t> </a:t>
            </a:r>
            <a:r>
              <a:rPr lang="ru-RU" sz="1500" err="1"/>
              <a:t>неймовірно</a:t>
            </a:r>
            <a:r>
              <a:rPr lang="ru-RU" sz="1500"/>
              <a:t> </a:t>
            </a:r>
            <a:r>
              <a:rPr lang="ru-RU" sz="1500" err="1"/>
              <a:t>високу</a:t>
            </a:r>
            <a:r>
              <a:rPr lang="ru-RU" sz="1500"/>
              <a:t> </a:t>
            </a:r>
            <a:r>
              <a:rPr lang="ru-RU" sz="1500" err="1"/>
              <a:t>щільність</a:t>
            </a:r>
            <a:r>
              <a:rPr lang="ru-RU" sz="1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439875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solidFill>
                  <a:srgbClr val="00B0F0"/>
                </a:solidFill>
              </a:rPr>
              <a:t>З</a:t>
            </a:r>
            <a:r>
              <a:rPr lang="uk-UA" sz="4000" dirty="0" smtClean="0">
                <a:solidFill>
                  <a:srgbClr val="00B0F0"/>
                </a:solidFill>
              </a:rPr>
              <a:t>авдання для опрацювання  матеріалу</a:t>
            </a:r>
            <a:endParaRPr lang="uk-UA" sz="4000" dirty="0">
              <a:solidFill>
                <a:srgbClr val="00B0F0"/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Доповніть вивчене по презентації матеріалом підручника ,параграф 22 та 23</a:t>
            </a:r>
          </a:p>
          <a:p>
            <a:r>
              <a:rPr lang="uk-UA" sz="2800" dirty="0" smtClean="0"/>
              <a:t>Основні відомості запишіть в робочий зошит</a:t>
            </a:r>
          </a:p>
          <a:p>
            <a:r>
              <a:rPr lang="uk-UA" sz="2800" dirty="0" smtClean="0"/>
              <a:t>Прочитайте рубрику «Чи знаєте ви ,  що…» на ст.116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512518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6116" y="4610867"/>
            <a:ext cx="7057884" cy="28319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b="1" dirty="0"/>
              <a:t>Зоря </a:t>
            </a:r>
            <a:r>
              <a:rPr lang="ru-RU" sz="3300" dirty="0"/>
              <a:t>— </a:t>
            </a:r>
            <a:r>
              <a:rPr lang="ru-RU" sz="3300" dirty="0" err="1"/>
              <a:t>самосвітний</a:t>
            </a:r>
            <a:r>
              <a:rPr lang="ru-RU" sz="3300" dirty="0"/>
              <a:t> </a:t>
            </a:r>
            <a:r>
              <a:rPr lang="ru-RU" sz="3300" dirty="0" err="1"/>
              <a:t>космічний</a:t>
            </a:r>
            <a:r>
              <a:rPr lang="ru-RU" sz="3300" dirty="0"/>
              <a:t> </a:t>
            </a:r>
            <a:r>
              <a:rPr lang="ru-RU" sz="3300" dirty="0" err="1"/>
              <a:t>об'єкт</a:t>
            </a:r>
            <a:r>
              <a:rPr lang="ru-RU" sz="3300" dirty="0"/>
              <a:t>, у </a:t>
            </a:r>
            <a:r>
              <a:rPr lang="ru-RU" sz="3300" dirty="0" err="1"/>
              <a:t>надрах</a:t>
            </a:r>
            <a:r>
              <a:rPr lang="ru-RU" sz="3300" dirty="0"/>
              <a:t> </a:t>
            </a:r>
            <a:r>
              <a:rPr lang="ru-RU" sz="3300" dirty="0" err="1"/>
              <a:t>якого</a:t>
            </a:r>
            <a:r>
              <a:rPr lang="ru-RU" sz="3300" dirty="0"/>
              <a:t> </a:t>
            </a:r>
            <a:r>
              <a:rPr lang="ru-RU" sz="3300" dirty="0" err="1"/>
              <a:t>ефективно</a:t>
            </a:r>
            <a:r>
              <a:rPr lang="ru-RU" sz="3300" dirty="0"/>
              <a:t> </a:t>
            </a:r>
            <a:r>
              <a:rPr lang="ru-RU" sz="3300" dirty="0" err="1"/>
              <a:t>відбуваються</a:t>
            </a:r>
            <a:r>
              <a:rPr lang="ru-RU" sz="3300" dirty="0"/>
              <a:t> (</a:t>
            </a:r>
            <a:r>
              <a:rPr lang="ru-RU" sz="3300" dirty="0" err="1"/>
              <a:t>або</a:t>
            </a:r>
            <a:r>
              <a:rPr lang="ru-RU" sz="3300" dirty="0"/>
              <a:t> </a:t>
            </a:r>
            <a:r>
              <a:rPr lang="ru-RU" sz="3300" dirty="0" err="1"/>
              <a:t>відбувалися</a:t>
            </a:r>
            <a:r>
              <a:rPr lang="ru-RU" sz="3300" dirty="0"/>
              <a:t>) </a:t>
            </a:r>
            <a:r>
              <a:rPr lang="ru-RU" sz="3300" dirty="0" err="1"/>
              <a:t>термоядерні</a:t>
            </a:r>
            <a:r>
              <a:rPr lang="ru-RU" sz="3300" dirty="0"/>
              <a:t> </a:t>
            </a:r>
            <a:r>
              <a:rPr lang="ru-RU" sz="3300" dirty="0" err="1"/>
              <a:t>реакції</a:t>
            </a:r>
            <a:r>
              <a:rPr lang="ru-RU" sz="3300" dirty="0"/>
              <a:t> з </a:t>
            </a:r>
            <a:r>
              <a:rPr lang="ru-RU" sz="3300" dirty="0" err="1"/>
              <a:t>виділенням</a:t>
            </a:r>
            <a:r>
              <a:rPr lang="ru-RU" sz="3300" dirty="0"/>
              <a:t> </a:t>
            </a:r>
            <a:r>
              <a:rPr lang="ru-RU" sz="3300" dirty="0" err="1"/>
              <a:t>енергії</a:t>
            </a:r>
            <a:r>
              <a:rPr lang="ru-RU" sz="3300" dirty="0"/>
              <a:t>.</a:t>
            </a:r>
          </a:p>
          <a:p>
            <a:pPr marL="0" indent="0">
              <a:buNone/>
            </a:pPr>
            <a:r>
              <a:rPr lang="ru-RU" sz="3300" dirty="0"/>
              <a:t> </a:t>
            </a:r>
            <a:r>
              <a:rPr lang="ru-RU" sz="3300" dirty="0" err="1"/>
              <a:t>Уявлення</a:t>
            </a:r>
            <a:r>
              <a:rPr lang="ru-RU" sz="3300" dirty="0"/>
              <a:t>, про те, </a:t>
            </a:r>
            <a:r>
              <a:rPr lang="ru-RU" sz="3300" dirty="0" err="1"/>
              <a:t>що</a:t>
            </a:r>
            <a:r>
              <a:rPr lang="ru-RU" sz="3300" dirty="0"/>
              <a:t> </a:t>
            </a:r>
            <a:r>
              <a:rPr lang="ru-RU" sz="3300" dirty="0" err="1"/>
              <a:t>зорі</a:t>
            </a:r>
            <a:r>
              <a:rPr lang="ru-RU" sz="3300" dirty="0"/>
              <a:t> — </a:t>
            </a:r>
            <a:r>
              <a:rPr lang="ru-RU" sz="3300" dirty="0" err="1"/>
              <a:t>це</a:t>
            </a:r>
            <a:r>
              <a:rPr lang="ru-RU" sz="3300" dirty="0"/>
              <a:t> </a:t>
            </a:r>
            <a:r>
              <a:rPr lang="ru-RU" sz="3300" dirty="0" err="1"/>
              <a:t>далекі</a:t>
            </a:r>
            <a:r>
              <a:rPr lang="ru-RU" sz="3300" dirty="0"/>
              <a:t> </a:t>
            </a:r>
            <a:r>
              <a:rPr lang="ru-RU" sz="3300" dirty="0" err="1"/>
              <a:t>сонця</a:t>
            </a:r>
            <a:r>
              <a:rPr lang="ru-RU" sz="3300" dirty="0"/>
              <a:t>, </a:t>
            </a:r>
            <a:r>
              <a:rPr lang="ru-RU" sz="3300" dirty="0" err="1"/>
              <a:t>виникло</a:t>
            </a:r>
            <a:r>
              <a:rPr lang="ru-RU" sz="3300" dirty="0"/>
              <a:t> </a:t>
            </a:r>
            <a:r>
              <a:rPr lang="ru-RU" sz="3300" dirty="0" err="1"/>
              <a:t>ще</a:t>
            </a:r>
            <a:r>
              <a:rPr lang="ru-RU" sz="3300" dirty="0"/>
              <a:t> в </a:t>
            </a:r>
            <a:r>
              <a:rPr lang="ru-RU" sz="3300" dirty="0" err="1"/>
              <a:t>Давній</a:t>
            </a:r>
            <a:r>
              <a:rPr lang="ru-RU" sz="3300" dirty="0"/>
              <a:t> </a:t>
            </a:r>
            <a:r>
              <a:rPr lang="ru-RU" sz="3300" dirty="0" err="1"/>
              <a:t>Греції</a:t>
            </a:r>
            <a:r>
              <a:rPr lang="ru-RU" sz="3300" dirty="0"/>
              <a:t>. Але, </a:t>
            </a:r>
            <a:r>
              <a:rPr lang="ru-RU" sz="3300" dirty="0" err="1"/>
              <a:t>здавалося</a:t>
            </a:r>
            <a:r>
              <a:rPr lang="ru-RU" sz="3300" dirty="0"/>
              <a:t>, </a:t>
            </a:r>
            <a:r>
              <a:rPr lang="ru-RU" sz="3300" dirty="0" err="1"/>
              <a:t>що</a:t>
            </a:r>
            <a:r>
              <a:rPr lang="ru-RU" sz="3300" dirty="0"/>
              <a:t> природа й </a:t>
            </a:r>
            <a:r>
              <a:rPr lang="ru-RU" sz="3300" dirty="0" err="1"/>
              <a:t>цих</a:t>
            </a:r>
            <a:r>
              <a:rPr lang="ru-RU" sz="3300" dirty="0"/>
              <a:t> далеких </a:t>
            </a:r>
            <a:r>
              <a:rPr lang="ru-RU" sz="3300" dirty="0" err="1"/>
              <a:t>світил</a:t>
            </a:r>
            <a:r>
              <a:rPr lang="ru-RU" sz="3300" dirty="0"/>
              <a:t>, і </a:t>
            </a:r>
            <a:r>
              <a:rPr lang="ru-RU" sz="3300" dirty="0" err="1"/>
              <a:t>близького</a:t>
            </a:r>
            <a:r>
              <a:rPr lang="ru-RU" sz="3300" dirty="0"/>
              <a:t> </a:t>
            </a:r>
            <a:r>
              <a:rPr lang="ru-RU" sz="3300" dirty="0" err="1"/>
              <a:t>Сонця</a:t>
            </a:r>
            <a:r>
              <a:rPr lang="ru-RU" sz="3300" dirty="0"/>
              <a:t> </a:t>
            </a:r>
            <a:r>
              <a:rPr lang="ru-RU" sz="3300" dirty="0" err="1"/>
              <a:t>назавжди</a:t>
            </a:r>
            <a:r>
              <a:rPr lang="ru-RU" sz="3300" dirty="0"/>
              <a:t> </a:t>
            </a:r>
            <a:r>
              <a:rPr lang="ru-RU" sz="3300" dirty="0" err="1"/>
              <a:t>залишиться</a:t>
            </a:r>
            <a:r>
              <a:rPr lang="ru-RU" sz="3300" dirty="0"/>
              <a:t> </a:t>
            </a:r>
            <a:r>
              <a:rPr lang="ru-RU" sz="3300" dirty="0" err="1"/>
              <a:t>нез'ясованої</a:t>
            </a:r>
            <a:r>
              <a:rPr lang="ru-RU" sz="3300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0"/>
            <a:ext cx="63556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/>
              <a:t>Зоря </a:t>
            </a:r>
            <a:r>
              <a:rPr lang="ru-RU" sz="2300" dirty="0"/>
              <a:t>— </a:t>
            </a:r>
            <a:r>
              <a:rPr lang="ru-RU" sz="2300" dirty="0" err="1"/>
              <a:t>це</a:t>
            </a:r>
            <a:r>
              <a:rPr lang="ru-RU" sz="2300" dirty="0"/>
              <a:t> </a:t>
            </a:r>
            <a:r>
              <a:rPr lang="ru-RU" sz="2300" dirty="0" err="1"/>
              <a:t>гравітаційно</a:t>
            </a:r>
            <a:r>
              <a:rPr lang="ru-RU" sz="2300" dirty="0"/>
              <a:t> </a:t>
            </a:r>
            <a:r>
              <a:rPr lang="ru-RU" sz="2300" dirty="0" err="1"/>
              <a:t>пов'язана</a:t>
            </a:r>
            <a:r>
              <a:rPr lang="ru-RU" sz="2300" dirty="0"/>
              <a:t> </a:t>
            </a:r>
            <a:r>
              <a:rPr lang="ru-RU" sz="2300" dirty="0" err="1"/>
              <a:t>просторово</a:t>
            </a:r>
            <a:r>
              <a:rPr lang="ru-RU" sz="2300" dirty="0"/>
              <a:t> </a:t>
            </a:r>
            <a:r>
              <a:rPr lang="ru-RU" sz="2300" dirty="0" err="1"/>
              <a:t>відокремлена</a:t>
            </a:r>
            <a:r>
              <a:rPr lang="ru-RU" sz="2300" dirty="0"/>
              <a:t> </a:t>
            </a:r>
            <a:r>
              <a:rPr lang="ru-RU" sz="2300" dirty="0" err="1"/>
              <a:t>непрозора</a:t>
            </a:r>
            <a:r>
              <a:rPr lang="ru-RU" sz="2300" dirty="0"/>
              <a:t> для </a:t>
            </a:r>
            <a:r>
              <a:rPr lang="ru-RU" sz="2300" dirty="0" err="1"/>
              <a:t>випромінювання</a:t>
            </a:r>
            <a:r>
              <a:rPr lang="ru-RU" sz="2300" dirty="0"/>
              <a:t> </a:t>
            </a:r>
            <a:r>
              <a:rPr lang="ru-RU" sz="2300" dirty="0" err="1"/>
              <a:t>маса</a:t>
            </a:r>
            <a:r>
              <a:rPr lang="ru-RU" sz="2300" dirty="0"/>
              <a:t> </a:t>
            </a:r>
            <a:r>
              <a:rPr lang="ru-RU" sz="2300" dirty="0" err="1"/>
              <a:t>речовини</a:t>
            </a:r>
            <a:r>
              <a:rPr lang="ru-RU" sz="2300" dirty="0"/>
              <a:t>, в </a:t>
            </a:r>
            <a:r>
              <a:rPr lang="ru-RU" sz="2300" dirty="0" err="1"/>
              <a:t>якій</a:t>
            </a:r>
            <a:r>
              <a:rPr lang="ru-RU" sz="2300" dirty="0"/>
              <a:t> у </a:t>
            </a:r>
            <a:r>
              <a:rPr lang="ru-RU" sz="2300" dirty="0" err="1"/>
              <a:t>значних</a:t>
            </a:r>
            <a:r>
              <a:rPr lang="ru-RU" sz="2300" dirty="0"/>
              <a:t> масштабах </a:t>
            </a:r>
            <a:r>
              <a:rPr lang="ru-RU" sz="2300" dirty="0" err="1"/>
              <a:t>відбуваються</a:t>
            </a:r>
            <a:r>
              <a:rPr lang="ru-RU" sz="2300" dirty="0"/>
              <a:t>, </a:t>
            </a:r>
            <a:r>
              <a:rPr lang="ru-RU" sz="2300" dirty="0" err="1"/>
              <a:t>відбувалися</a:t>
            </a:r>
            <a:r>
              <a:rPr lang="ru-RU" sz="2300" dirty="0"/>
              <a:t> </a:t>
            </a:r>
            <a:r>
              <a:rPr lang="ru-RU" sz="2300" dirty="0" err="1"/>
              <a:t>або</a:t>
            </a:r>
            <a:r>
              <a:rPr lang="ru-RU" sz="2300" dirty="0"/>
              <a:t> </a:t>
            </a:r>
            <a:r>
              <a:rPr lang="ru-RU" sz="2300" dirty="0" err="1"/>
              <a:t>будуть</a:t>
            </a:r>
            <a:r>
              <a:rPr lang="ru-RU" sz="2300" dirty="0"/>
              <a:t> </a:t>
            </a:r>
            <a:r>
              <a:rPr lang="ru-RU" sz="2300" dirty="0" err="1"/>
              <a:t>відбуватися</a:t>
            </a:r>
            <a:r>
              <a:rPr lang="ru-RU" sz="2300" dirty="0"/>
              <a:t> </a:t>
            </a:r>
            <a:r>
              <a:rPr lang="ru-RU" sz="2300" dirty="0" err="1"/>
              <a:t>термоядерні</a:t>
            </a:r>
            <a:r>
              <a:rPr lang="ru-RU" sz="2300" dirty="0"/>
              <a:t> </a:t>
            </a:r>
            <a:r>
              <a:rPr lang="ru-RU" sz="2300" dirty="0" err="1"/>
              <a:t>реакції</a:t>
            </a:r>
            <a:r>
              <a:rPr lang="ru-RU" sz="2300" dirty="0"/>
              <a:t> </a:t>
            </a:r>
            <a:r>
              <a:rPr lang="ru-RU" sz="2300" dirty="0" err="1"/>
              <a:t>перетворення</a:t>
            </a:r>
            <a:r>
              <a:rPr lang="ru-RU" sz="2300" dirty="0"/>
              <a:t> </a:t>
            </a:r>
            <a:r>
              <a:rPr lang="ru-RU" sz="2300" dirty="0" err="1"/>
              <a:t>водню</a:t>
            </a:r>
            <a:r>
              <a:rPr lang="ru-RU" sz="2300" dirty="0"/>
              <a:t> на </a:t>
            </a:r>
            <a:r>
              <a:rPr lang="ru-RU" sz="2300" dirty="0" err="1"/>
              <a:t>гелій</a:t>
            </a:r>
            <a:r>
              <a:rPr lang="ru-RU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08694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4711700" cy="1456267"/>
          </a:xfrm>
        </p:spPr>
        <p:txBody>
          <a:bodyPr>
            <a:normAutofit/>
          </a:bodyPr>
          <a:lstStyle/>
          <a:p>
            <a:r>
              <a:rPr lang="uk-UA" dirty="0"/>
              <a:t>температура зір</a:t>
            </a:r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611560" y="2556068"/>
            <a:ext cx="8234113" cy="423926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/>
              <a:t>Однією з найважливіших характеристик, що визначають фізичний стан небесних світил, є їх температура. Як і інші параметри, температура світил визначається по їх випромінюванню за допомогою тих чи інших теоретичних припущень. Зокрема, вважається, що джерело світла перебуває в стані термодинамічної рівноваги.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/>
              <a:t>Так як останнє не завжди має місце в атмосферах зір, то визначення температури світил різними методами можуть значно відрізнятися один від одного. Ефективна температура зорі являє собою температуру абсолютно чорного тіла, розміри якого дорівнюють розмірам зорі і повне випромінювання якого дорівнює повно</a:t>
            </a:r>
            <a:r>
              <a:rPr lang="uk-UA"/>
              <a:t>му</a:t>
            </a:r>
            <a:r>
              <a:rPr lang="ru-RU"/>
              <a:t> випромінюванню зорі.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/>
              <a:t>Наприклад, Сонце має поверхневу температуру в 6000 К і температуру надр 13 000 000 К. Температура зорі, певна для різних ділянок її спектра, може бути при цьому різною.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300"/>
              <a:t>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51648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07FA9D-9B0B-45B2-98F3-7304578B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Колір зір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640D66-916A-4A2F-B016-DAC767C06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4" y="2351419"/>
            <a:ext cx="7772400" cy="3951228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Температура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зір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визначає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їх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колір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Зорі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з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найбільшою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температури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поверхні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близько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30 000 К)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мають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блакитно-біле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забарвлення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Зорі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поверхнева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температура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яких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близько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3000 К,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мають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червоне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забарвлення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Сонце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з температурою 6000 К на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поверхні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має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жовте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забарвлення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Зорі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проміжної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поверхневої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температури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мають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забарвлення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біле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жовтувато-біле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і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жовтувато-червоне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цьому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деякі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із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зір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будуть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здаватися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нам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блакитно-білими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Сиріус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Вега),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інші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зорі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жовтими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Капела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Спіка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і,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нарешті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деякі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зорі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червоними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(Антарес, Альдебаран).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Як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запобіжне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забарвлення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зорі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прийнято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наступне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визначається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блиск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зорі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сфотографований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через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синій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фільтр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і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її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ж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блиск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— через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жовтий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фільтр.Різниця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цих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значень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називається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показником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кольору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зорі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і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приймається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за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міру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кольору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зорі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Можна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дати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інше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визначення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кольору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зорі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показником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кольору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називають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різницю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між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фотографічною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величиною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зорі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і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її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візуальною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величиною.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Останнє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визначення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базується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тому,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що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фотографічна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пластинка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найбільш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чутлива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до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блакитних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променів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а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очі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— до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жовто-зелених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581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608213"/>
            <a:ext cx="5118321" cy="3649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3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почали </a:t>
            </a:r>
            <a:r>
              <a:rPr lang="ru-RU" dirty="0" err="1"/>
              <a:t>будувати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почали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спектри</a:t>
            </a:r>
            <a:r>
              <a:rPr lang="ru-RU" dirty="0"/>
              <a:t>. У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наближенні</a:t>
            </a:r>
            <a:r>
              <a:rPr lang="ru-RU" dirty="0"/>
              <a:t> спектр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описати</a:t>
            </a:r>
            <a:r>
              <a:rPr lang="ru-RU" dirty="0"/>
              <a:t> як </a:t>
            </a:r>
            <a:r>
              <a:rPr lang="ru-RU" dirty="0" err="1"/>
              <a:t>випромінювання</a:t>
            </a:r>
            <a:r>
              <a:rPr lang="ru-RU" dirty="0"/>
              <a:t> абсолютно 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з </a:t>
            </a:r>
            <a:r>
              <a:rPr lang="ru-RU" dirty="0" err="1"/>
              <a:t>накладеними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лініями</a:t>
            </a:r>
            <a:r>
              <a:rPr lang="ru-RU" dirty="0"/>
              <a:t> </a:t>
            </a:r>
            <a:r>
              <a:rPr lang="ru-RU" dirty="0" err="1"/>
              <a:t>поглинання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чинник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вигляд</a:t>
            </a:r>
            <a:r>
              <a:rPr lang="ru-RU" dirty="0"/>
              <a:t> спектру, </a:t>
            </a:r>
            <a:r>
              <a:rPr lang="ru-RU" dirty="0" err="1"/>
              <a:t>це</a:t>
            </a:r>
            <a:r>
              <a:rPr lang="ru-RU" dirty="0"/>
              <a:t> температура, </a:t>
            </a:r>
            <a:r>
              <a:rPr lang="ru-RU" dirty="0" err="1"/>
              <a:t>тож</a:t>
            </a:r>
            <a:r>
              <a:rPr lang="ru-RU" dirty="0"/>
              <a:t> </a:t>
            </a:r>
            <a:r>
              <a:rPr lang="ru-RU" dirty="0" err="1"/>
              <a:t>спектральна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сутністю</a:t>
            </a:r>
            <a:r>
              <a:rPr lang="ru-RU" dirty="0"/>
              <a:t> є температурною. Одну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спектральних</a:t>
            </a:r>
            <a:r>
              <a:rPr lang="ru-RU" dirty="0"/>
              <a:t> </a:t>
            </a:r>
            <a:r>
              <a:rPr lang="ru-RU" dirty="0" err="1"/>
              <a:t>класифікацій</a:t>
            </a:r>
            <a:r>
              <a:rPr lang="ru-RU" dirty="0"/>
              <a:t> </a:t>
            </a:r>
            <a:r>
              <a:rPr lang="ru-RU" dirty="0" err="1"/>
              <a:t>розроблено</a:t>
            </a:r>
            <a:r>
              <a:rPr lang="ru-RU" dirty="0"/>
              <a:t> в </a:t>
            </a:r>
            <a:r>
              <a:rPr lang="ru-RU" dirty="0" err="1"/>
              <a:t>Гарвардській</a:t>
            </a:r>
            <a:r>
              <a:rPr lang="ru-RU" dirty="0"/>
              <a:t> </a:t>
            </a:r>
            <a:r>
              <a:rPr lang="ru-RU" dirty="0" err="1"/>
              <a:t>обсерваторії</a:t>
            </a:r>
            <a:r>
              <a:rPr lang="ru-RU" dirty="0"/>
              <a:t> в 1890-1924 роках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складання</a:t>
            </a:r>
            <a:r>
              <a:rPr lang="ru-RU" dirty="0"/>
              <a:t> каталогу </a:t>
            </a:r>
            <a:r>
              <a:rPr lang="ru-RU" dirty="0" err="1"/>
              <a:t>Генрі</a:t>
            </a:r>
            <a:r>
              <a:rPr lang="ru-RU" dirty="0"/>
              <a:t> </a:t>
            </a:r>
            <a:r>
              <a:rPr lang="ru-RU" dirty="0" err="1"/>
              <a:t>Дрепера</a:t>
            </a:r>
            <a:r>
              <a:rPr lang="ru-RU" dirty="0"/>
              <a:t> (тому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Дреперівською</a:t>
            </a:r>
            <a:r>
              <a:rPr lang="ru-RU" dirty="0"/>
              <a:t> </a:t>
            </a:r>
            <a:r>
              <a:rPr lang="ru-RU" dirty="0" err="1"/>
              <a:t>класифікацією</a:t>
            </a:r>
            <a:r>
              <a:rPr lang="ru-RU" dirty="0"/>
              <a:t>). Для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спектральних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 </a:t>
            </a:r>
            <a:r>
              <a:rPr lang="ru-RU" dirty="0" err="1"/>
              <a:t>латинського</a:t>
            </a:r>
            <a:r>
              <a:rPr lang="ru-RU" dirty="0"/>
              <a:t> </a:t>
            </a:r>
            <a:r>
              <a:rPr lang="ru-RU" dirty="0" err="1"/>
              <a:t>алфавіту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461504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792088"/>
          </a:xfrm>
        </p:spPr>
        <p:txBody>
          <a:bodyPr>
            <a:normAutofit/>
          </a:bodyPr>
          <a:lstStyle/>
          <a:p>
            <a:r>
              <a:rPr lang="uk-UA" dirty="0"/>
              <a:t>Розміри зір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512180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Зорі</a:t>
            </a:r>
            <a:r>
              <a:rPr lang="ru-RU" dirty="0"/>
              <a:t>, за </a:t>
            </a:r>
            <a:r>
              <a:rPr lang="ru-RU" dirty="0" err="1"/>
              <a:t>рідкісним</a:t>
            </a:r>
            <a:r>
              <a:rPr lang="ru-RU" dirty="0"/>
              <a:t> </a:t>
            </a:r>
            <a:r>
              <a:rPr lang="ru-RU" dirty="0" err="1"/>
              <a:t>винятком</a:t>
            </a:r>
            <a:r>
              <a:rPr lang="ru-RU" dirty="0"/>
              <a:t>, </a:t>
            </a:r>
            <a:r>
              <a:rPr lang="ru-RU" dirty="0" err="1"/>
              <a:t>спостерігаються</a:t>
            </a:r>
            <a:r>
              <a:rPr lang="ru-RU" dirty="0"/>
              <a:t> як </a:t>
            </a:r>
            <a:r>
              <a:rPr lang="ru-RU" dirty="0" err="1"/>
              <a:t>точкові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кутові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малі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телескопи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«</a:t>
            </a:r>
            <a:r>
              <a:rPr lang="ru-RU" dirty="0" err="1"/>
              <a:t>справжній</a:t>
            </a:r>
            <a:r>
              <a:rPr lang="ru-RU" dirty="0"/>
              <a:t>» диск </a:t>
            </a:r>
            <a:r>
              <a:rPr lang="ru-RU" dirty="0" err="1"/>
              <a:t>зорі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• за </a:t>
            </a:r>
            <a:r>
              <a:rPr lang="ru-RU" dirty="0" err="1"/>
              <a:t>спостереженнями</a:t>
            </a:r>
            <a:r>
              <a:rPr lang="ru-RU" dirty="0"/>
              <a:t> </a:t>
            </a:r>
            <a:r>
              <a:rPr lang="ru-RU" dirty="0" err="1"/>
              <a:t>затемнення</a:t>
            </a:r>
            <a:r>
              <a:rPr lang="ru-RU" dirty="0"/>
              <a:t> </a:t>
            </a:r>
            <a:r>
              <a:rPr lang="ru-RU" dirty="0" err="1"/>
              <a:t>Місяцем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кутовий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, а, </a:t>
            </a:r>
            <a:r>
              <a:rPr lang="ru-RU" dirty="0" err="1"/>
              <a:t>знаючи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до </a:t>
            </a:r>
            <a:r>
              <a:rPr lang="ru-RU" dirty="0" err="1"/>
              <a:t>зорі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справжні</a:t>
            </a:r>
            <a:r>
              <a:rPr lang="ru-RU" dirty="0"/>
              <a:t>, </a:t>
            </a:r>
            <a:r>
              <a:rPr lang="ru-RU" dirty="0" err="1"/>
              <a:t>лінійні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виміряти</a:t>
            </a:r>
            <a:r>
              <a:rPr lang="ru-RU" dirty="0"/>
              <a:t> на </a:t>
            </a:r>
            <a:r>
              <a:rPr lang="ru-RU" dirty="0" err="1"/>
              <a:t>спеціальному</a:t>
            </a:r>
            <a:r>
              <a:rPr lang="ru-RU" dirty="0"/>
              <a:t> </a:t>
            </a:r>
            <a:r>
              <a:rPr lang="ru-RU" dirty="0" err="1"/>
              <a:t>приладі</a:t>
            </a:r>
            <a:r>
              <a:rPr lang="ru-RU" dirty="0"/>
              <a:t> — </a:t>
            </a:r>
            <a:r>
              <a:rPr lang="ru-RU" dirty="0" err="1"/>
              <a:t>оптичному</a:t>
            </a:r>
            <a:r>
              <a:rPr lang="ru-RU" dirty="0"/>
              <a:t> </a:t>
            </a:r>
            <a:r>
              <a:rPr lang="ru-RU" dirty="0" err="1"/>
              <a:t>інтерферометрі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розрахувати</a:t>
            </a:r>
            <a:r>
              <a:rPr lang="ru-RU" dirty="0"/>
              <a:t> теоретично,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оцінок</a:t>
            </a:r>
            <a:r>
              <a:rPr lang="ru-RU" dirty="0"/>
              <a:t>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світності</a:t>
            </a:r>
            <a:r>
              <a:rPr lang="ru-RU" dirty="0"/>
              <a:t> й </a:t>
            </a:r>
            <a:r>
              <a:rPr lang="ru-RU" dirty="0" err="1"/>
              <a:t>температури</a:t>
            </a:r>
            <a:r>
              <a:rPr lang="ru-RU" dirty="0"/>
              <a:t> за законом Стефана-Больцмана.</a:t>
            </a:r>
          </a:p>
        </p:txBody>
      </p:sp>
    </p:spTree>
    <p:extLst>
      <p:ext uri="{BB962C8B-B14F-4D97-AF65-F5344CB8AC3E}">
        <p14:creationId xmlns:p14="http://schemas.microsoft.com/office/powerpoint/2010/main" val="180530223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75240" cy="634082"/>
          </a:xfrm>
        </p:spPr>
        <p:txBody>
          <a:bodyPr>
            <a:normAutofit/>
          </a:bodyPr>
          <a:lstStyle/>
          <a:p>
            <a:r>
              <a:rPr lang="uk-UA" dirty="0"/>
              <a:t>Маса зір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56693"/>
            <a:ext cx="8568952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Маса</a:t>
            </a:r>
            <a:r>
              <a:rPr lang="ru-RU" dirty="0"/>
              <a:t> — </a:t>
            </a:r>
            <a:r>
              <a:rPr lang="ru-RU" dirty="0" err="1"/>
              <a:t>найважливіша</a:t>
            </a:r>
            <a:r>
              <a:rPr lang="ru-RU" dirty="0"/>
              <a:t> характеристика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: </a:t>
            </a:r>
            <a:r>
              <a:rPr lang="ru-RU" dirty="0" err="1"/>
              <a:t>світність</a:t>
            </a:r>
            <a:r>
              <a:rPr lang="ru-RU" dirty="0"/>
              <a:t>, </a:t>
            </a:r>
            <a:r>
              <a:rPr lang="ru-RU" dirty="0" err="1"/>
              <a:t>радіус</a:t>
            </a:r>
            <a:r>
              <a:rPr lang="ru-RU" dirty="0"/>
              <a:t>, </a:t>
            </a:r>
            <a:r>
              <a:rPr lang="ru-RU" dirty="0" err="1"/>
              <a:t>ефективна</a:t>
            </a:r>
            <a:r>
              <a:rPr lang="ru-RU" dirty="0"/>
              <a:t> температура та </a:t>
            </a:r>
            <a:r>
              <a:rPr lang="ru-RU" dirty="0" err="1"/>
              <a:t>інше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для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</a:t>
            </a:r>
            <a:r>
              <a:rPr lang="ru-RU" dirty="0" err="1"/>
              <a:t>світність</a:t>
            </a:r>
            <a:r>
              <a:rPr lang="ru-RU" dirty="0"/>
              <a:t> практично </a:t>
            </a:r>
            <a:r>
              <a:rPr lang="ru-RU" dirty="0" err="1"/>
              <a:t>нічого</a:t>
            </a:r>
            <a:r>
              <a:rPr lang="ru-RU" dirty="0"/>
              <a:t> не говорить про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. Так зоря-</a:t>
            </a:r>
            <a:r>
              <a:rPr lang="ru-RU" dirty="0" err="1"/>
              <a:t>гігант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масивнішою</a:t>
            </a:r>
            <a:r>
              <a:rPr lang="ru-RU" dirty="0"/>
              <a:t> за </a:t>
            </a:r>
            <a:r>
              <a:rPr lang="ru-RU" dirty="0" err="1"/>
              <a:t>нормальну</a:t>
            </a:r>
            <a:r>
              <a:rPr lang="ru-RU" dirty="0"/>
              <a:t> зорю-карлика.</a:t>
            </a:r>
          </a:p>
          <a:p>
            <a:pPr marL="0" indent="0">
              <a:buNone/>
            </a:pP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зоряних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є складною задачею.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найменші</a:t>
            </a:r>
            <a:r>
              <a:rPr lang="ru-RU" dirty="0"/>
              <a:t> за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масивніші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для </a:t>
            </a:r>
            <a:r>
              <a:rPr lang="ru-RU" dirty="0" err="1"/>
              <a:t>зір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у </a:t>
            </a:r>
            <a:r>
              <a:rPr lang="ru-RU" dirty="0" err="1"/>
              <a:t>подвійні</a:t>
            </a:r>
            <a:r>
              <a:rPr lang="ru-RU" dirty="0"/>
              <a:t> </a:t>
            </a:r>
            <a:r>
              <a:rPr lang="ru-RU" dirty="0" err="1"/>
              <a:t>зоряні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велика </a:t>
            </a:r>
            <a:r>
              <a:rPr lang="ru-RU" dirty="0" err="1"/>
              <a:t>піввісь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  і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de-DE" dirty="0"/>
              <a:t>. </a:t>
            </a:r>
            <a:r>
              <a:rPr lang="ru-RU" dirty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з </a:t>
            </a:r>
            <a:r>
              <a:rPr lang="ru-RU" dirty="0" err="1"/>
              <a:t>третього</a:t>
            </a:r>
            <a:r>
              <a:rPr lang="ru-RU" dirty="0"/>
              <a:t> закону Кеплера.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89203" y="3234979"/>
            <a:ext cx="2437602" cy="426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46655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32848" cy="864096"/>
          </a:xfrm>
        </p:spPr>
        <p:txBody>
          <a:bodyPr>
            <a:normAutofit/>
          </a:bodyPr>
          <a:lstStyle/>
          <a:p>
            <a:r>
              <a:rPr lang="ru-RU"/>
              <a:t>Хімічний склад зоряної речовини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складу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складу </a:t>
            </a:r>
            <a:r>
              <a:rPr lang="ru-RU" dirty="0" err="1"/>
              <a:t>зір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з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de-DE" dirty="0"/>
              <a:t>XIX </a:t>
            </a:r>
            <a:r>
              <a:rPr lang="ru-RU" dirty="0"/>
              <a:t>ст. На зорях не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жодного</a:t>
            </a:r>
            <a:r>
              <a:rPr lang="ru-RU" dirty="0"/>
              <a:t> </a:t>
            </a:r>
            <a:r>
              <a:rPr lang="ru-RU" dirty="0" err="1"/>
              <a:t>невідомого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елемента</a:t>
            </a:r>
            <a:r>
              <a:rPr lang="ru-RU" dirty="0"/>
              <a:t>.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на </a:t>
            </a:r>
            <a:r>
              <a:rPr lang="ru-RU" dirty="0" err="1"/>
              <a:t>Сонці</a:t>
            </a:r>
            <a:r>
              <a:rPr lang="ru-RU" dirty="0"/>
              <a:t> і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— </a:t>
            </a:r>
            <a:r>
              <a:rPr lang="ru-RU" dirty="0" err="1"/>
              <a:t>гелій</a:t>
            </a:r>
            <a:r>
              <a:rPr lang="ru-RU" dirty="0"/>
              <a:t>. </a:t>
            </a:r>
            <a:r>
              <a:rPr lang="ru-RU" dirty="0" err="1"/>
              <a:t>Найбільше</a:t>
            </a:r>
            <a:r>
              <a:rPr lang="ru-RU" dirty="0"/>
              <a:t> в зорях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.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втричі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в них </a:t>
            </a:r>
            <a:r>
              <a:rPr lang="ru-RU" dirty="0" err="1"/>
              <a:t>гелію</a:t>
            </a:r>
            <a:r>
              <a:rPr lang="ru-RU" dirty="0"/>
              <a:t>.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невелика (на </a:t>
            </a:r>
            <a:r>
              <a:rPr lang="ru-RU" dirty="0" err="1"/>
              <a:t>Сонці</a:t>
            </a:r>
            <a:r>
              <a:rPr lang="ru-RU" dirty="0"/>
              <a:t> — </a:t>
            </a:r>
            <a:r>
              <a:rPr lang="ru-RU" dirty="0" err="1"/>
              <a:t>близько</a:t>
            </a:r>
            <a:r>
              <a:rPr lang="ru-RU" dirty="0"/>
              <a:t> 2 %), але вони, за </a:t>
            </a:r>
            <a:r>
              <a:rPr lang="ru-RU" dirty="0" err="1"/>
              <a:t>висловом</a:t>
            </a:r>
            <a:r>
              <a:rPr lang="ru-RU" dirty="0"/>
              <a:t> </a:t>
            </a:r>
            <a:r>
              <a:rPr lang="ru-RU" dirty="0" err="1"/>
              <a:t>американського</a:t>
            </a:r>
            <a:r>
              <a:rPr lang="ru-RU" dirty="0"/>
              <a:t> </a:t>
            </a:r>
            <a:r>
              <a:rPr lang="ru-RU" dirty="0" err="1"/>
              <a:t>астрофізика</a:t>
            </a:r>
            <a:r>
              <a:rPr lang="ru-RU" dirty="0"/>
              <a:t> </a:t>
            </a:r>
            <a:r>
              <a:rPr lang="ru-RU" dirty="0" err="1"/>
              <a:t>Девіда</a:t>
            </a:r>
            <a:r>
              <a:rPr lang="ru-RU" dirty="0"/>
              <a:t> Грея,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дрібка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 в </a:t>
            </a:r>
            <a:r>
              <a:rPr lang="ru-RU" dirty="0" err="1"/>
              <a:t>тарілці</a:t>
            </a:r>
            <a:r>
              <a:rPr lang="ru-RU" dirty="0"/>
              <a:t> супу, </a:t>
            </a:r>
            <a:r>
              <a:rPr lang="ru-RU" dirty="0" err="1"/>
              <a:t>надають</a:t>
            </a:r>
            <a:r>
              <a:rPr lang="ru-RU" dirty="0"/>
              <a:t> особливого смаку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дослідника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деякою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і </a:t>
            </a:r>
            <a:r>
              <a:rPr lang="ru-RU" dirty="0" err="1"/>
              <a:t>розмір</a:t>
            </a:r>
            <a:r>
              <a:rPr lang="ru-RU" dirty="0"/>
              <a:t>, і температура, і </a:t>
            </a:r>
            <a:r>
              <a:rPr lang="ru-RU" dirty="0" err="1"/>
              <a:t>світність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й </a:t>
            </a:r>
            <a:r>
              <a:rPr lang="ru-RU" dirty="0" err="1"/>
              <a:t>гелію</a:t>
            </a:r>
            <a:r>
              <a:rPr lang="ru-RU" dirty="0"/>
              <a:t> в зорях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: </a:t>
            </a:r>
            <a:r>
              <a:rPr lang="ru-RU" dirty="0" err="1"/>
              <a:t>кисень</a:t>
            </a:r>
            <a:r>
              <a:rPr lang="ru-RU" dirty="0"/>
              <a:t>, </a:t>
            </a:r>
            <a:r>
              <a:rPr lang="ru-RU" dirty="0" err="1"/>
              <a:t>вуглець</a:t>
            </a:r>
            <a:r>
              <a:rPr lang="ru-RU" dirty="0"/>
              <a:t>, азот, </a:t>
            </a:r>
            <a:r>
              <a:rPr lang="ru-RU" dirty="0" err="1"/>
              <a:t>залізо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Хімічний</a:t>
            </a:r>
            <a:r>
              <a:rPr lang="ru-RU" dirty="0"/>
              <a:t> склад у </a:t>
            </a:r>
            <a:r>
              <a:rPr lang="ru-RU" dirty="0" err="1"/>
              <a:t>зір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різний</a:t>
            </a:r>
            <a:r>
              <a:rPr lang="ru-RU" dirty="0"/>
              <a:t>. У </a:t>
            </a:r>
            <a:r>
              <a:rPr lang="ru-RU" dirty="0" err="1"/>
              <a:t>найстаріших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важчих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гелію</a:t>
            </a:r>
            <a:r>
              <a:rPr lang="ru-RU" dirty="0"/>
              <a:t>,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Сонці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зорях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в </a:t>
            </a:r>
            <a:r>
              <a:rPr lang="ru-RU" dirty="0" err="1"/>
              <a:t>сотні</a:t>
            </a:r>
            <a:r>
              <a:rPr lang="ru-RU" dirty="0"/>
              <a:t> й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. А от </a:t>
            </a:r>
            <a:r>
              <a:rPr lang="ru-RU" dirty="0" err="1"/>
              <a:t>зір</a:t>
            </a:r>
            <a:r>
              <a:rPr lang="ru-RU" dirty="0"/>
              <a:t>, де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Сонці</a:t>
            </a:r>
            <a:r>
              <a:rPr lang="ru-RU" dirty="0"/>
              <a:t>,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небагато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(</a:t>
            </a:r>
            <a:r>
              <a:rPr lang="ru-RU" dirty="0" err="1"/>
              <a:t>багато</a:t>
            </a:r>
            <a:r>
              <a:rPr lang="ru-RU" dirty="0"/>
              <a:t> з них — </a:t>
            </a:r>
            <a:r>
              <a:rPr lang="ru-RU" dirty="0" err="1"/>
              <a:t>подвійні</a:t>
            </a:r>
            <a:r>
              <a:rPr lang="ru-RU" dirty="0"/>
              <a:t>), як правило, є </a:t>
            </a:r>
            <a:r>
              <a:rPr lang="ru-RU" dirty="0" err="1"/>
              <a:t>незвичайними</a:t>
            </a:r>
            <a:r>
              <a:rPr lang="ru-RU" dirty="0"/>
              <a:t> й за </a:t>
            </a:r>
            <a:r>
              <a:rPr lang="ru-RU" dirty="0" err="1"/>
              <a:t>іншими</a:t>
            </a:r>
            <a:r>
              <a:rPr lang="ru-RU" dirty="0"/>
              <a:t> параметрами: температурою, </a:t>
            </a:r>
            <a:r>
              <a:rPr lang="ru-RU" dirty="0" err="1"/>
              <a:t>напруженістю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поля, </a:t>
            </a:r>
            <a:r>
              <a:rPr lang="ru-RU" dirty="0" err="1"/>
              <a:t>швидкістю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за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якого-небудь</a:t>
            </a:r>
            <a:r>
              <a:rPr lang="ru-RU" dirty="0"/>
              <a:t> одного </a:t>
            </a:r>
            <a:r>
              <a:rPr lang="ru-RU" dirty="0" err="1"/>
              <a:t>елемента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барієві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ртутно-</a:t>
            </a:r>
            <a:r>
              <a:rPr lang="ru-RU" dirty="0" err="1"/>
              <a:t>марганцеві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. Причини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аномалій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малозрозумілі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1091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962241-A5D3-495F-A410-C0F3BCB5C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Життєвий</a:t>
            </a:r>
            <a:r>
              <a:rPr lang="ru-RU" dirty="0"/>
              <a:t> цикл </a:t>
            </a:r>
            <a:r>
              <a:rPr lang="ru-RU" dirty="0" err="1"/>
              <a:t>зірок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BD886B-1E13-4C89-AD9C-EFEFDA245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52" y="2562014"/>
            <a:ext cx="7772400" cy="364913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абсолютно </a:t>
            </a:r>
            <a:r>
              <a:rPr lang="ru-RU" dirty="0" err="1"/>
              <a:t>різний</a:t>
            </a:r>
            <a:r>
              <a:rPr lang="ru-RU" dirty="0"/>
              <a:t> </a:t>
            </a:r>
            <a:r>
              <a:rPr lang="ru-RU" dirty="0" err="1"/>
              <a:t>життєвий</a:t>
            </a:r>
            <a:r>
              <a:rPr lang="ru-RU" dirty="0"/>
              <a:t> шлях, </a:t>
            </a:r>
            <a:r>
              <a:rPr lang="ru-RU" dirty="0" err="1"/>
              <a:t>народжуються</a:t>
            </a:r>
            <a:r>
              <a:rPr lang="ru-RU" dirty="0"/>
              <a:t> вони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однаково</a:t>
            </a:r>
            <a:r>
              <a:rPr lang="ru-RU" dirty="0"/>
              <a:t> – у </a:t>
            </a:r>
            <a:r>
              <a:rPr lang="ru-RU" dirty="0" err="1"/>
              <a:t>величезних</a:t>
            </a:r>
            <a:r>
              <a:rPr lang="ru-RU" dirty="0"/>
              <a:t> </a:t>
            </a:r>
            <a:r>
              <a:rPr lang="ru-RU" dirty="0" err="1"/>
              <a:t>пилогазових</a:t>
            </a:r>
            <a:r>
              <a:rPr lang="ru-RU" dirty="0"/>
              <a:t> </a:t>
            </a:r>
            <a:r>
              <a:rPr lang="ru-RU" dirty="0" err="1"/>
              <a:t>хмарах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dirty="0" err="1"/>
              <a:t>туманності</a:t>
            </a:r>
            <a:r>
              <a:rPr lang="ru-RU" dirty="0"/>
              <a:t>.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– </a:t>
            </a:r>
            <a:r>
              <a:rPr lang="ru-RU" dirty="0" err="1"/>
              <a:t>неймовірно</a:t>
            </a:r>
            <a:r>
              <a:rPr lang="ru-RU" dirty="0"/>
              <a:t> </a:t>
            </a:r>
            <a:r>
              <a:rPr lang="ru-RU" dirty="0" err="1"/>
              <a:t>лютий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</a:t>
            </a:r>
            <a:r>
              <a:rPr lang="ru-RU" dirty="0" err="1"/>
              <a:t>Холодні</a:t>
            </a:r>
            <a:r>
              <a:rPr lang="ru-RU" dirty="0"/>
              <a:t> хмари </a:t>
            </a:r>
            <a:r>
              <a:rPr lang="ru-RU" dirty="0" err="1"/>
              <a:t>міжгалактичного</a:t>
            </a:r>
            <a:r>
              <a:rPr lang="ru-RU" dirty="0"/>
              <a:t> пилу і газу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гравітаційних</a:t>
            </a:r>
            <a:r>
              <a:rPr lang="ru-RU" dirty="0"/>
              <a:t> сил </a:t>
            </a:r>
            <a:r>
              <a:rPr lang="ru-RU" dirty="0" err="1"/>
              <a:t>стискаються</a:t>
            </a:r>
            <a:r>
              <a:rPr lang="ru-RU" dirty="0"/>
              <a:t>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центрі</a:t>
            </a:r>
            <a:r>
              <a:rPr lang="ru-RU" dirty="0"/>
              <a:t> не </a:t>
            </a:r>
            <a:r>
              <a:rPr lang="ru-RU" dirty="0" err="1"/>
              <a:t>досягне</a:t>
            </a:r>
            <a:r>
              <a:rPr lang="ru-RU" dirty="0"/>
              <a:t> </a:t>
            </a:r>
            <a:r>
              <a:rPr lang="ru-RU" dirty="0" err="1"/>
              <a:t>колосального</a:t>
            </a:r>
            <a:r>
              <a:rPr lang="ru-RU" dirty="0"/>
              <a:t> </a:t>
            </a:r>
            <a:r>
              <a:rPr lang="ru-RU" dirty="0" err="1"/>
              <a:t>показника</a:t>
            </a:r>
            <a:r>
              <a:rPr lang="ru-RU" dirty="0"/>
              <a:t>, </a:t>
            </a:r>
            <a:r>
              <a:rPr lang="ru-RU" dirty="0" err="1"/>
              <a:t>достатнього</a:t>
            </a:r>
            <a:r>
              <a:rPr lang="ru-RU" dirty="0"/>
              <a:t> для запуску термоядерного синтезу. Коли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заповнені</a:t>
            </a:r>
            <a:r>
              <a:rPr lang="ru-RU" dirty="0"/>
              <a:t> </a:t>
            </a:r>
            <a:r>
              <a:rPr lang="ru-RU" dirty="0" err="1"/>
              <a:t>воднем</a:t>
            </a:r>
            <a:r>
              <a:rPr lang="ru-RU" dirty="0"/>
              <a:t>, </a:t>
            </a:r>
            <a:r>
              <a:rPr lang="ru-RU" dirty="0" err="1"/>
              <a:t>нагріваються</a:t>
            </a:r>
            <a:r>
              <a:rPr lang="ru-RU" dirty="0"/>
              <a:t> до </a:t>
            </a:r>
            <a:r>
              <a:rPr lang="ru-RU" dirty="0" err="1"/>
              <a:t>величезних</a:t>
            </a:r>
            <a:r>
              <a:rPr lang="ru-RU" dirty="0"/>
              <a:t> температур, з </a:t>
            </a:r>
            <a:r>
              <a:rPr lang="ru-RU" dirty="0" err="1"/>
              <a:t>їх</a:t>
            </a:r>
            <a:r>
              <a:rPr lang="ru-RU" dirty="0"/>
              <a:t> центру </a:t>
            </a:r>
            <a:r>
              <a:rPr lang="ru-RU" dirty="0" err="1"/>
              <a:t>вириваються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газові</a:t>
            </a:r>
            <a:r>
              <a:rPr lang="ru-RU" dirty="0"/>
              <a:t> </a:t>
            </a:r>
            <a:r>
              <a:rPr lang="ru-RU" dirty="0" err="1"/>
              <a:t>струмені</a:t>
            </a:r>
            <a:r>
              <a:rPr lang="ru-RU" dirty="0"/>
              <a:t>. Так </a:t>
            </a:r>
            <a:r>
              <a:rPr lang="ru-RU" dirty="0" err="1"/>
              <a:t>народжує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. Весь </a:t>
            </a:r>
            <a:r>
              <a:rPr lang="ru-RU" dirty="0" err="1"/>
              <a:t>життєвий</a:t>
            </a:r>
            <a:r>
              <a:rPr lang="ru-RU" dirty="0"/>
              <a:t> цикл </a:t>
            </a:r>
            <a:r>
              <a:rPr lang="ru-RU" dirty="0" err="1"/>
              <a:t>зірки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за великим </a:t>
            </a:r>
            <a:r>
              <a:rPr lang="ru-RU" dirty="0" err="1"/>
              <a:t>рахунком</a:t>
            </a:r>
            <a:r>
              <a:rPr lang="ru-RU" dirty="0"/>
              <a:t>, </a:t>
            </a:r>
            <a:r>
              <a:rPr lang="ru-RU" dirty="0" err="1"/>
              <a:t>шалене</a:t>
            </a:r>
            <a:r>
              <a:rPr lang="ru-RU" dirty="0"/>
              <a:t> </a:t>
            </a:r>
            <a:r>
              <a:rPr lang="ru-RU" dirty="0" err="1"/>
              <a:t>протистояння</a:t>
            </a:r>
            <a:r>
              <a:rPr lang="ru-RU" dirty="0"/>
              <a:t> </a:t>
            </a:r>
            <a:r>
              <a:rPr lang="ru-RU" dirty="0" err="1"/>
              <a:t>термоядерних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розірвати</a:t>
            </a:r>
            <a:r>
              <a:rPr lang="ru-RU" dirty="0"/>
              <a:t> </a:t>
            </a:r>
            <a:r>
              <a:rPr lang="ru-RU" dirty="0" err="1"/>
              <a:t>вогняну</a:t>
            </a:r>
            <a:r>
              <a:rPr lang="ru-RU" dirty="0"/>
              <a:t> кулю </a:t>
            </a:r>
            <a:r>
              <a:rPr lang="ru-RU" dirty="0" err="1"/>
              <a:t>зсередини</a:t>
            </a:r>
            <a:r>
              <a:rPr lang="ru-RU" dirty="0"/>
              <a:t>, і </a:t>
            </a:r>
            <a:r>
              <a:rPr lang="ru-RU" dirty="0" err="1"/>
              <a:t>гравітаційних</a:t>
            </a:r>
            <a:r>
              <a:rPr lang="ru-RU" dirty="0"/>
              <a:t> сил,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прагнуть</a:t>
            </a:r>
            <a:r>
              <a:rPr lang="ru-RU" dirty="0"/>
              <a:t> </a:t>
            </a:r>
            <a:r>
              <a:rPr lang="ru-RU" dirty="0" err="1"/>
              <a:t>стиснути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одну точку. Вони </a:t>
            </a:r>
            <a:r>
              <a:rPr lang="ru-RU" dirty="0" err="1"/>
              <a:t>мільярди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врівноважують</a:t>
            </a:r>
            <a:r>
              <a:rPr lang="ru-RU" dirty="0"/>
              <a:t> один одного. Але в </a:t>
            </a:r>
            <a:r>
              <a:rPr lang="ru-RU" dirty="0" err="1"/>
              <a:t>кінцевому</a:t>
            </a:r>
            <a:r>
              <a:rPr lang="ru-RU" dirty="0"/>
              <a:t> </a:t>
            </a:r>
            <a:r>
              <a:rPr lang="ru-RU" dirty="0" err="1"/>
              <a:t>підсумку</a:t>
            </a:r>
            <a:r>
              <a:rPr lang="ru-RU" dirty="0"/>
              <a:t> </a:t>
            </a:r>
            <a:r>
              <a:rPr lang="ru-RU" dirty="0" err="1"/>
              <a:t>гравітація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перемагає</a:t>
            </a:r>
            <a:r>
              <a:rPr lang="ru-RU" dirty="0"/>
              <a:t>. Коли запаси </a:t>
            </a:r>
            <a:r>
              <a:rPr lang="ru-RU" dirty="0" err="1"/>
              <a:t>палива</a:t>
            </a:r>
            <a:r>
              <a:rPr lang="ru-RU" dirty="0"/>
              <a:t> – </a:t>
            </a:r>
            <a:r>
              <a:rPr lang="ru-RU" dirty="0" err="1"/>
              <a:t>водню</a:t>
            </a:r>
            <a:r>
              <a:rPr lang="ru-RU" dirty="0"/>
              <a:t> – </a:t>
            </a:r>
            <a:r>
              <a:rPr lang="ru-RU" dirty="0" err="1"/>
              <a:t>добігають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і </a:t>
            </a:r>
            <a:r>
              <a:rPr lang="ru-RU" dirty="0" err="1"/>
              <a:t>зірка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вижити</a:t>
            </a:r>
            <a:r>
              <a:rPr lang="ru-RU" dirty="0"/>
              <a:t>,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спалювати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гелій</a:t>
            </a:r>
            <a:r>
              <a:rPr lang="ru-RU" dirty="0"/>
              <a:t> і </a:t>
            </a:r>
            <a:r>
              <a:rPr lang="ru-RU" dirty="0" err="1"/>
              <a:t>вуглець</a:t>
            </a:r>
            <a:r>
              <a:rPr lang="ru-RU" dirty="0"/>
              <a:t>, вона </a:t>
            </a:r>
            <a:r>
              <a:rPr lang="ru-RU" dirty="0" err="1"/>
              <a:t>приречена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5BDE8E-EE0A-483D-ABDA-EE67AC92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91750"/>
            <a:ext cx="3588568" cy="26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76619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1235</Words>
  <Application>Microsoft Office PowerPoint</Application>
  <PresentationFormat>Екран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 Unicode MS</vt:lpstr>
      <vt:lpstr>Arial</vt:lpstr>
      <vt:lpstr>Arial Narrow</vt:lpstr>
      <vt:lpstr>Calibri</vt:lpstr>
      <vt:lpstr>Calibri Light</vt:lpstr>
      <vt:lpstr>Небесная</vt:lpstr>
      <vt:lpstr>Основні характеристики зір. Їх температура, розміри та класифікації. Звичайні зорі.</vt:lpstr>
      <vt:lpstr>Презентація PowerPoint</vt:lpstr>
      <vt:lpstr>температура зір</vt:lpstr>
      <vt:lpstr>Колір зір</vt:lpstr>
      <vt:lpstr>Презентація PowerPoint</vt:lpstr>
      <vt:lpstr>Розміри зір</vt:lpstr>
      <vt:lpstr>Маса зір</vt:lpstr>
      <vt:lpstr>Хімічний склад зоряної речовини</vt:lpstr>
      <vt:lpstr>Життєвий цикл зірок</vt:lpstr>
      <vt:lpstr>Відмирання зірки</vt:lpstr>
      <vt:lpstr>Завдання для опрацювання  матеріалу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характеристики зір. Їх температура, розміри та класифікації. Звичайні зорі.</dc:title>
  <dc:creator>Д'яконова Ірина Іванівна</dc:creator>
  <cp:lastModifiedBy>RePack by Diakov</cp:lastModifiedBy>
  <cp:revision>6</cp:revision>
  <dcterms:created xsi:type="dcterms:W3CDTF">2020-10-30T01:14:25Z</dcterms:created>
  <dcterms:modified xsi:type="dcterms:W3CDTF">2022-04-04T15:18:42Z</dcterms:modified>
</cp:coreProperties>
</file>