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00" r:id="rId3"/>
    <p:sldId id="299" r:id="rId4"/>
    <p:sldId id="262" r:id="rId5"/>
    <p:sldId id="301" r:id="rId6"/>
    <p:sldId id="302" r:id="rId7"/>
    <p:sldId id="259" r:id="rId8"/>
    <p:sldId id="313" r:id="rId9"/>
    <p:sldId id="303" r:id="rId10"/>
    <p:sldId id="271" r:id="rId11"/>
    <p:sldId id="314" r:id="rId12"/>
    <p:sldId id="315" r:id="rId13"/>
    <p:sldId id="293" r:id="rId14"/>
    <p:sldId id="297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589"/>
    <a:srgbClr val="5568B5"/>
    <a:srgbClr val="FE7B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1" autoAdjust="0"/>
    <p:restoredTop sz="90617" autoAdjust="0"/>
  </p:normalViewPr>
  <p:slideViewPr>
    <p:cSldViewPr snapToGrid="0">
      <p:cViewPr varScale="1">
        <p:scale>
          <a:sx n="36" d="100"/>
          <a:sy n="36" d="100"/>
        </p:scale>
        <p:origin x="324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76517-9132-41F5-AE03-CC2170C4CCC6}" type="datetimeFigureOut">
              <a:rPr lang="uk-UA" smtClean="0"/>
              <a:t>25.03.2021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50B98-5908-49E1-8460-3476E5AF772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0507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50B98-5908-49E1-8460-3476E5AF7724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8354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4D5F9-8C2C-48E3-A450-AE7F793E18A6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9838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E7E3-8630-45CB-89E8-B6A8A46BFDD3}" type="datetimeFigureOut">
              <a:rPr lang="uk-UA" smtClean="0"/>
              <a:t>25.03.2021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60DAC-86A1-4A5E-87DA-3C8D355B43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3983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E7E3-8630-45CB-89E8-B6A8A46BFDD3}" type="datetimeFigureOut">
              <a:rPr lang="uk-UA" smtClean="0"/>
              <a:t>25.03.2021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60DAC-86A1-4A5E-87DA-3C8D355B43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5018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E7E3-8630-45CB-89E8-B6A8A46BFDD3}" type="datetimeFigureOut">
              <a:rPr lang="uk-UA" smtClean="0"/>
              <a:t>25.03.2021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60DAC-86A1-4A5E-87DA-3C8D355B43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0613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E7E3-8630-45CB-89E8-B6A8A46BFDD3}" type="datetimeFigureOut">
              <a:rPr lang="uk-UA" smtClean="0"/>
              <a:t>25.03.2021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60DAC-86A1-4A5E-87DA-3C8D355B43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2528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E7E3-8630-45CB-89E8-B6A8A46BFDD3}" type="datetimeFigureOut">
              <a:rPr lang="uk-UA" smtClean="0"/>
              <a:t>25.03.2021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60DAC-86A1-4A5E-87DA-3C8D355B43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9262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E7E3-8630-45CB-89E8-B6A8A46BFDD3}" type="datetimeFigureOut">
              <a:rPr lang="uk-UA" smtClean="0"/>
              <a:t>25.03.2021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60DAC-86A1-4A5E-87DA-3C8D355B43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3424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E7E3-8630-45CB-89E8-B6A8A46BFDD3}" type="datetimeFigureOut">
              <a:rPr lang="uk-UA" smtClean="0"/>
              <a:t>25.03.2021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60DAC-86A1-4A5E-87DA-3C8D355B43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6384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E7E3-8630-45CB-89E8-B6A8A46BFDD3}" type="datetimeFigureOut">
              <a:rPr lang="uk-UA" smtClean="0"/>
              <a:t>25.03.2021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60DAC-86A1-4A5E-87DA-3C8D355B43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681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E7E3-8630-45CB-89E8-B6A8A46BFDD3}" type="datetimeFigureOut">
              <a:rPr lang="uk-UA" smtClean="0"/>
              <a:t>25.03.2021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60DAC-86A1-4A5E-87DA-3C8D355B43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415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E7E3-8630-45CB-89E8-B6A8A46BFDD3}" type="datetimeFigureOut">
              <a:rPr lang="uk-UA" smtClean="0"/>
              <a:t>25.03.2021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60DAC-86A1-4A5E-87DA-3C8D355B43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159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E7E3-8630-45CB-89E8-B6A8A46BFDD3}" type="datetimeFigureOut">
              <a:rPr lang="uk-UA" smtClean="0"/>
              <a:t>25.03.2021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60DAC-86A1-4A5E-87DA-3C8D355B43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5244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9E7E3-8630-45CB-89E8-B6A8A46BFDD3}" type="datetimeFigureOut">
              <a:rPr lang="uk-UA" smtClean="0"/>
              <a:t>25.03.2021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60DAC-86A1-4A5E-87DA-3C8D355B43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360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ÐÐ°ÑÑÐ¸Ð½ÐºÐ¸ Ð¿Ð¾ Ð·Ð°Ð¿ÑÐ¾ÑÑ Ð°ÑÑÑÐ¾Ð½Ð¾Ð¼Ñ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Місце для вмісту 3"/>
          <p:cNvSpPr txBox="1">
            <a:spLocks/>
          </p:cNvSpPr>
          <p:nvPr/>
        </p:nvSpPr>
        <p:spPr>
          <a:xfrm>
            <a:off x="2478602" y="726141"/>
            <a:ext cx="6665397" cy="458961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Карликові</a:t>
            </a:r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планети.Малі</a:t>
            </a:r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тіла</a:t>
            </a:r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Сонячної</a:t>
            </a:r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системи</a:t>
            </a:r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Астрономіяя</a:t>
            </a:r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11 </a:t>
            </a:r>
            <a:r>
              <a:rPr lang="ru-RU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клас</a:t>
            </a:r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12.02.2021</a:t>
            </a:r>
            <a:endParaRPr lang="uk-UA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5891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0" y="0"/>
            <a:ext cx="12192000" cy="1080938"/>
          </a:xfrm>
          <a:prstGeom prst="rect">
            <a:avLst/>
          </a:prstGeom>
          <a:solidFill>
            <a:srgbClr val="009589"/>
          </a:solidFill>
          <a:ln>
            <a:solidFill>
              <a:srgbClr val="009589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400" dirty="0" smtClean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3.Комети</a:t>
            </a:r>
            <a:endParaRPr lang="uk-UA" sz="4400" dirty="0">
              <a:solidFill>
                <a:srgbClr val="FFFF00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Місце для вмісту 3"/>
          <p:cNvSpPr txBox="1">
            <a:spLocks/>
          </p:cNvSpPr>
          <p:nvPr/>
        </p:nvSpPr>
        <p:spPr>
          <a:xfrm>
            <a:off x="1208351" y="4397672"/>
            <a:ext cx="3595708" cy="1333501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b="1" dirty="0" smtClean="0">
                <a:solidFill>
                  <a:schemeClr val="bg1"/>
                </a:solidFill>
              </a:rPr>
              <a:t>Комета Галлея в небі над штатом Джорджія, 1986 рік. Період обертання навколо Сонця – 76 років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 descr="04110503.jpg"/>
          <p:cNvPicPr>
            <a:picLocks noChangeAspect="1"/>
          </p:cNvPicPr>
          <p:nvPr/>
        </p:nvPicPr>
        <p:blipFill>
          <a:blip r:embed="rId2" cstate="print"/>
          <a:srcRect t="22500" b="17500"/>
          <a:stretch>
            <a:fillRect/>
          </a:stretch>
        </p:blipFill>
        <p:spPr>
          <a:xfrm>
            <a:off x="4298145" y="1243144"/>
            <a:ext cx="5016459" cy="2257423"/>
          </a:xfrm>
          <a:prstGeom prst="rect">
            <a:avLst/>
          </a:prstGeom>
        </p:spPr>
      </p:pic>
      <p:sp>
        <p:nvSpPr>
          <p:cNvPr id="20" name="Місце для вмісту 3"/>
          <p:cNvSpPr txBox="1">
            <a:spLocks/>
          </p:cNvSpPr>
          <p:nvPr/>
        </p:nvSpPr>
        <p:spPr>
          <a:xfrm>
            <a:off x="8221555" y="4818119"/>
            <a:ext cx="2742485" cy="913054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Ядро і хвіст комети Галлея</a:t>
            </a:r>
            <a:endParaRPr lang="uk-UA" sz="2000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97302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0" y="0"/>
            <a:ext cx="12192000" cy="1080938"/>
          </a:xfrm>
          <a:prstGeom prst="rect">
            <a:avLst/>
          </a:prstGeom>
          <a:solidFill>
            <a:srgbClr val="009589"/>
          </a:solidFill>
          <a:ln>
            <a:solidFill>
              <a:srgbClr val="009589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400" dirty="0" smtClean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4.Планети-карлики</a:t>
            </a:r>
            <a:endParaRPr lang="uk-UA" sz="4400" dirty="0">
              <a:solidFill>
                <a:srgbClr val="FFFF00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Місце для вмісту 3"/>
          <p:cNvSpPr txBox="1">
            <a:spLocks/>
          </p:cNvSpPr>
          <p:nvPr/>
        </p:nvSpPr>
        <p:spPr>
          <a:xfrm>
            <a:off x="828676" y="1107008"/>
            <a:ext cx="10534648" cy="825165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 </a:t>
            </a:r>
            <a:r>
              <a:rPr lang="ru-RU" b="1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серпні</a:t>
            </a:r>
            <a:r>
              <a:rPr lang="ru-RU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2006р. МАС </a:t>
            </a:r>
            <a:r>
              <a:rPr lang="ru-RU" b="1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змінив</a:t>
            </a:r>
            <a:r>
              <a:rPr lang="ru-RU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статус Плутона на планету-карлик</a:t>
            </a:r>
            <a:endParaRPr lang="uk-UA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22" t="46679" r="7617" b="12345"/>
          <a:stretch/>
        </p:blipFill>
        <p:spPr bwMode="auto">
          <a:xfrm>
            <a:off x="3328830" y="2008269"/>
            <a:ext cx="2767604" cy="295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Місце для вмісту 3"/>
          <p:cNvSpPr txBox="1">
            <a:spLocks/>
          </p:cNvSpPr>
          <p:nvPr/>
        </p:nvSpPr>
        <p:spPr>
          <a:xfrm>
            <a:off x="6724650" y="2008269"/>
            <a:ext cx="4991098" cy="825165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3200" b="1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Відкритий</a:t>
            </a:r>
            <a:r>
              <a:rPr lang="ru-RU" sz="32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18.02.1930р.</a:t>
            </a:r>
            <a:endParaRPr lang="uk-UA" sz="3200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Місце для вмісту 3"/>
          <p:cNvSpPr txBox="1">
            <a:spLocks/>
          </p:cNvSpPr>
          <p:nvPr/>
        </p:nvSpPr>
        <p:spPr>
          <a:xfrm>
            <a:off x="6724650" y="2969958"/>
            <a:ext cx="4991098" cy="1035053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Перший </a:t>
            </a:r>
            <a:r>
              <a:rPr lang="ru-RU" sz="3200" b="1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відкритий</a:t>
            </a:r>
            <a:r>
              <a:rPr lang="ru-RU" sz="32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об</a:t>
            </a:r>
            <a:r>
              <a:rPr lang="en-US" sz="32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r>
              <a:rPr lang="uk-UA" sz="3200" b="1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єкт</a:t>
            </a:r>
            <a:r>
              <a:rPr lang="uk-UA" sz="32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поясу </a:t>
            </a:r>
            <a:r>
              <a:rPr lang="uk-UA" sz="3200" b="1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Койпера</a:t>
            </a:r>
            <a:endParaRPr lang="uk-UA" sz="3200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AutoShape 4" descr="Картинки по запросу плуто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Картинки по запросу плутон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Картинки по запросу плутон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008269"/>
            <a:ext cx="2927018" cy="2927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Місце для вмісту 3"/>
          <p:cNvSpPr txBox="1">
            <a:spLocks/>
          </p:cNvSpPr>
          <p:nvPr/>
        </p:nvSpPr>
        <p:spPr>
          <a:xfrm>
            <a:off x="6724650" y="4156569"/>
            <a:ext cx="4991098" cy="810132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32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Має 5 супутників</a:t>
            </a:r>
            <a:endParaRPr lang="uk-UA" sz="3200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Місце для вмісту 3"/>
          <p:cNvSpPr txBox="1">
            <a:spLocks/>
          </p:cNvSpPr>
          <p:nvPr/>
        </p:nvSpPr>
        <p:spPr>
          <a:xfrm>
            <a:off x="82149" y="5649662"/>
            <a:ext cx="1493054" cy="456527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b="1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Харон</a:t>
            </a:r>
            <a:endParaRPr lang="uk-UA" sz="2000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Місце для вмісту 3"/>
          <p:cNvSpPr txBox="1">
            <a:spLocks/>
          </p:cNvSpPr>
          <p:nvPr/>
        </p:nvSpPr>
        <p:spPr>
          <a:xfrm>
            <a:off x="10051244" y="5649659"/>
            <a:ext cx="1493054" cy="456527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Стікс</a:t>
            </a:r>
            <a:endParaRPr lang="uk-UA" sz="2000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Місце для вмісту 3"/>
          <p:cNvSpPr txBox="1">
            <a:spLocks/>
          </p:cNvSpPr>
          <p:nvPr/>
        </p:nvSpPr>
        <p:spPr>
          <a:xfrm>
            <a:off x="3966105" y="5649661"/>
            <a:ext cx="1493054" cy="456527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b="1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Нікта</a:t>
            </a:r>
            <a:endParaRPr lang="uk-UA" sz="2000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Місце для вмісту 3"/>
          <p:cNvSpPr txBox="1">
            <a:spLocks/>
          </p:cNvSpPr>
          <p:nvPr/>
        </p:nvSpPr>
        <p:spPr>
          <a:xfrm>
            <a:off x="5978123" y="5649662"/>
            <a:ext cx="1493054" cy="456527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Гідра</a:t>
            </a:r>
            <a:endParaRPr lang="uk-UA" sz="2000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Місце для вмісту 3"/>
          <p:cNvSpPr txBox="1">
            <a:spLocks/>
          </p:cNvSpPr>
          <p:nvPr/>
        </p:nvSpPr>
        <p:spPr>
          <a:xfrm>
            <a:off x="7987899" y="5649660"/>
            <a:ext cx="1493054" cy="456527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b="1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Кербер</a:t>
            </a:r>
            <a:endParaRPr lang="uk-UA" sz="2000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4759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0" y="0"/>
            <a:ext cx="12192000" cy="1080938"/>
          </a:xfrm>
          <a:prstGeom prst="rect">
            <a:avLst/>
          </a:prstGeom>
          <a:solidFill>
            <a:srgbClr val="009589"/>
          </a:solidFill>
          <a:ln>
            <a:solidFill>
              <a:srgbClr val="009589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400" dirty="0" smtClean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4.Планети-карлики</a:t>
            </a:r>
            <a:endParaRPr lang="uk-UA" sz="4400" dirty="0">
              <a:solidFill>
                <a:srgbClr val="FFFF00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AutoShape 4" descr="Картинки по запросу плуто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Картинки по запросу плутон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Картинки по запросу плутон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Місце для вмісту 3"/>
          <p:cNvSpPr txBox="1">
            <a:spLocks/>
          </p:cNvSpPr>
          <p:nvPr/>
        </p:nvSpPr>
        <p:spPr>
          <a:xfrm>
            <a:off x="9606547" y="4463884"/>
            <a:ext cx="1493054" cy="456527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b="1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Гаумеа</a:t>
            </a:r>
            <a:endParaRPr lang="uk-UA" sz="2000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Місце для вмісту 3"/>
          <p:cNvSpPr txBox="1">
            <a:spLocks/>
          </p:cNvSpPr>
          <p:nvPr/>
        </p:nvSpPr>
        <p:spPr>
          <a:xfrm>
            <a:off x="582583" y="5320462"/>
            <a:ext cx="1858238" cy="1159294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Найбільший об</a:t>
            </a: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r>
              <a:rPr lang="uk-UA" sz="2000" b="1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єкт</a:t>
            </a:r>
            <a:r>
              <a:rPr lang="uk-UA" sz="20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поясу астероїдів</a:t>
            </a:r>
            <a:endParaRPr lang="uk-UA" sz="2000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Місце для вмісту 3"/>
          <p:cNvSpPr txBox="1">
            <a:spLocks/>
          </p:cNvSpPr>
          <p:nvPr/>
        </p:nvSpPr>
        <p:spPr>
          <a:xfrm>
            <a:off x="6453910" y="4463885"/>
            <a:ext cx="1493054" cy="456527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b="1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Макемаке</a:t>
            </a:r>
            <a:endParaRPr lang="uk-UA" sz="2000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 descr="Ceres RC2 Bright Sp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054307"/>
            <a:ext cx="2507328" cy="250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Місце для вмісту 3"/>
          <p:cNvSpPr txBox="1">
            <a:spLocks/>
          </p:cNvSpPr>
          <p:nvPr/>
        </p:nvSpPr>
        <p:spPr>
          <a:xfrm>
            <a:off x="765175" y="4463886"/>
            <a:ext cx="1493054" cy="456527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Церера</a:t>
            </a:r>
            <a:endParaRPr lang="uk-UA" sz="2000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2" name="Picture 4" descr="Картинки по запросу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0" r="14613"/>
          <a:stretch/>
        </p:blipFill>
        <p:spPr bwMode="auto">
          <a:xfrm>
            <a:off x="3230309" y="2054307"/>
            <a:ext cx="2319332" cy="250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Місце для вмісту 3"/>
          <p:cNvSpPr txBox="1">
            <a:spLocks/>
          </p:cNvSpPr>
          <p:nvPr/>
        </p:nvSpPr>
        <p:spPr>
          <a:xfrm>
            <a:off x="3643448" y="4463886"/>
            <a:ext cx="1493054" cy="456527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Ерида</a:t>
            </a:r>
            <a:endParaRPr lang="uk-UA" sz="2000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444365" y="4942219"/>
            <a:ext cx="221848" cy="375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4279051" y="4920413"/>
            <a:ext cx="221848" cy="375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Місце для вмісту 3"/>
          <p:cNvSpPr txBox="1">
            <a:spLocks/>
          </p:cNvSpPr>
          <p:nvPr/>
        </p:nvSpPr>
        <p:spPr>
          <a:xfrm>
            <a:off x="3345582" y="5320462"/>
            <a:ext cx="2088785" cy="1159294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Наймасивніша і найбільш віддалена від Сонця</a:t>
            </a:r>
            <a:endParaRPr lang="uk-UA" sz="2000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4" name="Picture 6" descr="https://upload.wikimedia.org/wikipedia/commons/thumb/c/ca/2005FY9art.jpg/260px-2005FY9a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4" y="2054307"/>
            <a:ext cx="2507327" cy="250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Місце для вмісту 3"/>
          <p:cNvSpPr txBox="1">
            <a:spLocks/>
          </p:cNvSpPr>
          <p:nvPr/>
        </p:nvSpPr>
        <p:spPr>
          <a:xfrm>
            <a:off x="6156044" y="5320462"/>
            <a:ext cx="2088785" cy="1159294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Один з наймасивніших об</a:t>
            </a: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r>
              <a:rPr lang="uk-UA" sz="2000" b="1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єктів</a:t>
            </a:r>
            <a:r>
              <a:rPr lang="uk-UA" sz="20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поясу </a:t>
            </a:r>
            <a:r>
              <a:rPr lang="uk-UA" sz="2000" b="1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Койпера</a:t>
            </a:r>
            <a:endParaRPr lang="uk-UA" sz="2000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Стрелка вниз 29"/>
          <p:cNvSpPr/>
          <p:nvPr/>
        </p:nvSpPr>
        <p:spPr>
          <a:xfrm>
            <a:off x="7089512" y="4920412"/>
            <a:ext cx="221848" cy="375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6" name="Picture 8" descr="2003EL61ar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618" y="2054307"/>
            <a:ext cx="2984913" cy="250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Стрелка вниз 30"/>
          <p:cNvSpPr/>
          <p:nvPr/>
        </p:nvSpPr>
        <p:spPr>
          <a:xfrm>
            <a:off x="10242150" y="4920411"/>
            <a:ext cx="221848" cy="375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Місце для вмісту 3"/>
          <p:cNvSpPr txBox="1">
            <a:spLocks/>
          </p:cNvSpPr>
          <p:nvPr/>
        </p:nvSpPr>
        <p:spPr>
          <a:xfrm>
            <a:off x="9308681" y="5328730"/>
            <a:ext cx="2088785" cy="1159294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Дуже швидко обертається навколо власної осі</a:t>
            </a:r>
            <a:endParaRPr lang="uk-UA" sz="2000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2715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2" grpId="0" animBg="1"/>
      <p:bldP spid="24" grpId="0" animBg="1"/>
      <p:bldP spid="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ÐÐ°ÑÑÐ¸Ð½ÐºÐ¸ Ð¿Ð¾ Ð·Ð°Ð¿ÑÐ¾ÑÑ Ð°ÑÑÑÐ¾Ð½Ð¾Ð¼Ñ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rgbClr val="009589"/>
          </a:solidFill>
          <a:ln>
            <a:solidFill>
              <a:srgbClr val="009589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400" dirty="0" smtClean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Підсумки уроку</a:t>
            </a:r>
            <a:endParaRPr lang="uk-UA" sz="4400" dirty="0">
              <a:solidFill>
                <a:srgbClr val="FFFF00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Місце для вмісту 3"/>
          <p:cNvSpPr txBox="1">
            <a:spLocks noGrp="1"/>
          </p:cNvSpPr>
          <p:nvPr>
            <p:ph idx="1"/>
          </p:nvPr>
        </p:nvSpPr>
        <p:spPr>
          <a:xfrm>
            <a:off x="647700" y="1382405"/>
            <a:ext cx="11125199" cy="1030930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b="1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Які</a:t>
            </a:r>
            <a:r>
              <a:rPr lang="ru-RU" sz="36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</a:t>
            </a:r>
            <a:r>
              <a:rPr lang="uk-UA" sz="36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</a:t>
            </a:r>
            <a:r>
              <a:rPr lang="en-US" sz="36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r>
              <a:rPr lang="uk-UA" sz="3600" b="1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єкти</a:t>
            </a:r>
            <a:r>
              <a:rPr lang="uk-UA" sz="36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відносяться до малих тіл Сонячної системи</a:t>
            </a:r>
            <a:r>
              <a:rPr lang="ru-RU" sz="36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uk-UA" sz="36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Місце для вмісту 3"/>
          <p:cNvSpPr txBox="1">
            <a:spLocks/>
          </p:cNvSpPr>
          <p:nvPr/>
        </p:nvSpPr>
        <p:spPr>
          <a:xfrm>
            <a:off x="647699" y="2546685"/>
            <a:ext cx="11163299" cy="825165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40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ru-RU" sz="3600" b="1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36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відомо</a:t>
            </a:r>
            <a:r>
              <a:rPr lang="ru-RU" sz="36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вам про </a:t>
            </a:r>
            <a:r>
              <a:rPr lang="ru-RU" sz="3600" b="1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астероїди</a:t>
            </a:r>
            <a:r>
              <a:rPr lang="ru-RU" sz="36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uk-UA" sz="3600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Місце для вмісту 3"/>
          <p:cNvSpPr txBox="1">
            <a:spLocks/>
          </p:cNvSpPr>
          <p:nvPr/>
        </p:nvSpPr>
        <p:spPr>
          <a:xfrm>
            <a:off x="647697" y="3614490"/>
            <a:ext cx="11163299" cy="850230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40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ru-RU" sz="3600" b="1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Які</a:t>
            </a:r>
            <a:r>
              <a:rPr lang="ru-RU" sz="36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особливості</a:t>
            </a:r>
            <a:r>
              <a:rPr lang="ru-RU" sz="36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комет?</a:t>
            </a:r>
            <a:endParaRPr lang="uk-UA" sz="3600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Місце для вмісту 3"/>
          <p:cNvSpPr txBox="1">
            <a:spLocks/>
          </p:cNvSpPr>
          <p:nvPr/>
        </p:nvSpPr>
        <p:spPr>
          <a:xfrm>
            <a:off x="647699" y="4725405"/>
            <a:ext cx="11163299" cy="787065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40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ru-RU" sz="36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Яка </a:t>
            </a:r>
            <a:r>
              <a:rPr lang="ru-RU" sz="3600" b="1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різниця</a:t>
            </a:r>
            <a:r>
              <a:rPr lang="ru-RU" sz="36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між</a:t>
            </a:r>
            <a:r>
              <a:rPr lang="ru-RU" sz="36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метеором та метеоритом?</a:t>
            </a:r>
            <a:endParaRPr lang="uk-UA" sz="3600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Місце для вмісту 3"/>
          <p:cNvSpPr txBox="1">
            <a:spLocks/>
          </p:cNvSpPr>
          <p:nvPr/>
        </p:nvSpPr>
        <p:spPr>
          <a:xfrm>
            <a:off x="647699" y="5811255"/>
            <a:ext cx="11163299" cy="787065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40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ru-RU" sz="3600" b="1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Скільки</a:t>
            </a:r>
            <a:r>
              <a:rPr lang="ru-RU" sz="36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відомо</a:t>
            </a:r>
            <a:r>
              <a:rPr lang="ru-RU" sz="36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планет-</a:t>
            </a:r>
            <a:r>
              <a:rPr lang="ru-RU" sz="3600" b="1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карликів</a:t>
            </a:r>
            <a:r>
              <a:rPr lang="ru-RU" sz="36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uk-UA" sz="3600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92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°ÑÑÑÐ¾Ð½Ð¾Ð¼Ñ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0" y="0"/>
            <a:ext cx="12192000" cy="1080938"/>
          </a:xfrm>
          <a:prstGeom prst="rect">
            <a:avLst/>
          </a:prstGeom>
          <a:solidFill>
            <a:srgbClr val="009589"/>
          </a:solidFill>
          <a:ln>
            <a:solidFill>
              <a:srgbClr val="009589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4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Домашнє завдання</a:t>
            </a:r>
          </a:p>
        </p:txBody>
      </p:sp>
      <p:sp>
        <p:nvSpPr>
          <p:cNvPr id="10" name="Місце для вмісту 3"/>
          <p:cNvSpPr txBox="1">
            <a:spLocks/>
          </p:cNvSpPr>
          <p:nvPr/>
        </p:nvSpPr>
        <p:spPr>
          <a:xfrm>
            <a:off x="166635" y="2899252"/>
            <a:ext cx="11858729" cy="2296310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uk-UA" sz="4400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Опрацювати § </a:t>
            </a:r>
            <a:r>
              <a:rPr lang="uk-UA" sz="4400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16</a:t>
            </a:r>
            <a:r>
              <a:rPr lang="uk-UA" sz="4400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endParaRPr lang="uk-UA" sz="4400" dirty="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 marL="0" lvl="0" indent="0" algn="ctr">
              <a:buNone/>
            </a:pPr>
            <a:r>
              <a:rPr lang="uk-UA" sz="4400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Письмово дати відповідь на запитання попереднього слайду</a:t>
            </a:r>
            <a:endParaRPr lang="uk-UA" sz="44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6349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Місце для вмісту 3"/>
          <p:cNvSpPr txBox="1">
            <a:spLocks/>
          </p:cNvSpPr>
          <p:nvPr/>
        </p:nvSpPr>
        <p:spPr>
          <a:xfrm>
            <a:off x="1857375" y="1211066"/>
            <a:ext cx="8477250" cy="1265434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Астрономічні</a:t>
            </a:r>
            <a:r>
              <a:rPr lang="ru-RU" sz="3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об'єкти</a:t>
            </a:r>
            <a:r>
              <a:rPr lang="ru-RU" sz="3600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Сонячної</a:t>
            </a:r>
            <a:r>
              <a:rPr lang="ru-RU" sz="3600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системи</a:t>
            </a:r>
            <a:r>
              <a:rPr lang="ru-RU" sz="3600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менші</a:t>
            </a:r>
            <a:r>
              <a:rPr lang="ru-RU" sz="3600" b="1" dirty="0">
                <a:solidFill>
                  <a:schemeClr val="bg1"/>
                </a:solidFill>
                <a:latin typeface="Trebuchet MS" panose="020B0603020202020204" pitchFamily="34" charset="0"/>
              </a:rPr>
              <a:t> за </a:t>
            </a:r>
            <a:r>
              <a:rPr lang="ru-RU" sz="36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планети</a:t>
            </a:r>
            <a:r>
              <a:rPr lang="ru-RU" sz="3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4400" dirty="0">
                <a:solidFill>
                  <a:schemeClr val="bg1"/>
                </a:solidFill>
                <a:latin typeface="Trebuchet MS" panose="020B0603020202020204" pitchFamily="34" charset="0"/>
              </a:rPr>
              <a:t> </a:t>
            </a:r>
            <a:endParaRPr lang="uk-UA" sz="4400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0" y="0"/>
            <a:ext cx="12192000" cy="1080938"/>
          </a:xfrm>
          <a:prstGeom prst="rect">
            <a:avLst/>
          </a:prstGeom>
          <a:solidFill>
            <a:srgbClr val="009589"/>
          </a:solidFill>
          <a:ln>
            <a:solidFill>
              <a:srgbClr val="009589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 err="1" smtClean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Малі</a:t>
            </a:r>
            <a:r>
              <a:rPr lang="ru-RU" sz="4400" dirty="0" smtClean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 smtClean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тіла</a:t>
            </a:r>
            <a:r>
              <a:rPr lang="ru-RU" sz="4400" dirty="0" smtClean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 smtClean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Сонячної</a:t>
            </a:r>
            <a:r>
              <a:rPr lang="ru-RU" sz="4400" dirty="0" smtClean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 smtClean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системи</a:t>
            </a:r>
            <a:endParaRPr lang="uk-UA" sz="4400" dirty="0">
              <a:solidFill>
                <a:srgbClr val="FFFF00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Місце для вмісту 3"/>
          <p:cNvSpPr txBox="1">
            <a:spLocks/>
          </p:cNvSpPr>
          <p:nvPr/>
        </p:nvSpPr>
        <p:spPr>
          <a:xfrm>
            <a:off x="3826042" y="2624291"/>
            <a:ext cx="4539916" cy="576109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FE7B1C"/>
          </a:solidFill>
          <a:ln>
            <a:solidFill>
              <a:srgbClr val="FE7B1C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Астероїди</a:t>
            </a:r>
            <a:endParaRPr lang="uk-UA" sz="2800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Місце для вмісту 3"/>
          <p:cNvSpPr txBox="1">
            <a:spLocks/>
          </p:cNvSpPr>
          <p:nvPr/>
        </p:nvSpPr>
        <p:spPr>
          <a:xfrm>
            <a:off x="3826042" y="3298261"/>
            <a:ext cx="4539916" cy="557059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Комети</a:t>
            </a:r>
            <a:endParaRPr lang="uk-UA" sz="2800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Місце для вмісту 3"/>
          <p:cNvSpPr txBox="1">
            <a:spLocks/>
          </p:cNvSpPr>
          <p:nvPr/>
        </p:nvSpPr>
        <p:spPr>
          <a:xfrm>
            <a:off x="3826042" y="3919694"/>
            <a:ext cx="4539916" cy="611903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Метеорні тіла</a:t>
            </a:r>
            <a:endParaRPr lang="uk-UA" sz="2800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Місце для вмісту 3"/>
          <p:cNvSpPr txBox="1">
            <a:spLocks/>
          </p:cNvSpPr>
          <p:nvPr/>
        </p:nvSpPr>
        <p:spPr>
          <a:xfrm>
            <a:off x="3826042" y="5519891"/>
            <a:ext cx="4539916" cy="557059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Космічне сміття</a:t>
            </a:r>
            <a:endParaRPr lang="uk-UA" sz="2800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Місце для вмісту 3"/>
          <p:cNvSpPr txBox="1">
            <a:spLocks/>
          </p:cNvSpPr>
          <p:nvPr/>
        </p:nvSpPr>
        <p:spPr>
          <a:xfrm>
            <a:off x="3826042" y="4712882"/>
            <a:ext cx="4539916" cy="611903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Планети-карлики</a:t>
            </a:r>
            <a:endParaRPr lang="uk-UA" sz="2800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8129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цер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45" y="1326358"/>
            <a:ext cx="4219310" cy="430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0" y="0"/>
            <a:ext cx="12192000" cy="1080938"/>
          </a:xfrm>
          <a:prstGeom prst="rect">
            <a:avLst/>
          </a:prstGeom>
          <a:solidFill>
            <a:srgbClr val="009589"/>
          </a:solidFill>
          <a:ln>
            <a:solidFill>
              <a:srgbClr val="009589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400" dirty="0" smtClean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Астероїди</a:t>
            </a:r>
            <a:endParaRPr lang="uk-UA" sz="4400" dirty="0">
              <a:solidFill>
                <a:srgbClr val="FFFF00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Місце для вмісту 3"/>
          <p:cNvSpPr txBox="1">
            <a:spLocks/>
          </p:cNvSpPr>
          <p:nvPr/>
        </p:nvSpPr>
        <p:spPr>
          <a:xfrm>
            <a:off x="7535778" y="1424141"/>
            <a:ext cx="4539916" cy="804710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FE7B1C"/>
          </a:solidFill>
          <a:ln>
            <a:solidFill>
              <a:srgbClr val="FE7B1C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Зореподібний</a:t>
            </a:r>
            <a:endParaRPr lang="uk-UA" sz="2800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Місце для вмісту 3"/>
          <p:cNvSpPr txBox="1">
            <a:spLocks/>
          </p:cNvSpPr>
          <p:nvPr/>
        </p:nvSpPr>
        <p:spPr>
          <a:xfrm>
            <a:off x="7535778" y="2403708"/>
            <a:ext cx="4539916" cy="1246072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5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Здебільшого обертаються між орбітами Марса та Юпітера (пояс астероїдів)</a:t>
            </a:r>
            <a:endParaRPr lang="uk-UA" sz="2500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Місце для вмісту 3"/>
          <p:cNvSpPr txBox="1">
            <a:spLocks/>
          </p:cNvSpPr>
          <p:nvPr/>
        </p:nvSpPr>
        <p:spPr>
          <a:xfrm>
            <a:off x="1144685" y="5459077"/>
            <a:ext cx="2362829" cy="537064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err="1" smtClean="0">
                <a:solidFill>
                  <a:schemeClr val="bg1"/>
                </a:solidFill>
              </a:rPr>
              <a:t>Астероїд</a:t>
            </a:r>
            <a:r>
              <a:rPr lang="ru-RU" dirty="0" smtClean="0">
                <a:solidFill>
                  <a:schemeClr val="bg1"/>
                </a:solidFill>
              </a:rPr>
              <a:t> Церера</a:t>
            </a:r>
            <a:endParaRPr lang="uk-UA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Місце для вмісту 3"/>
          <p:cNvSpPr txBox="1">
            <a:spLocks/>
          </p:cNvSpPr>
          <p:nvPr/>
        </p:nvSpPr>
        <p:spPr>
          <a:xfrm>
            <a:off x="7535778" y="3835218"/>
            <a:ext cx="4539916" cy="958941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Можливість існування планети Фаетон</a:t>
            </a:r>
            <a:endParaRPr lang="uk-UA" sz="2800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Місце для вмісту 3"/>
          <p:cNvSpPr txBox="1">
            <a:spLocks/>
          </p:cNvSpPr>
          <p:nvPr/>
        </p:nvSpPr>
        <p:spPr>
          <a:xfrm>
            <a:off x="7535778" y="4930286"/>
            <a:ext cx="4539916" cy="797323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За </a:t>
            </a:r>
            <a:r>
              <a:rPr lang="ru-RU" sz="28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орбітою</a:t>
            </a:r>
            <a:r>
              <a:rPr lang="ru-RU" sz="2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Нептуна є пояс </a:t>
            </a:r>
            <a:r>
              <a:rPr lang="ru-RU" sz="28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Койпера</a:t>
            </a:r>
            <a:endParaRPr lang="uk-UA" sz="2800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6" t="21959" r="70703" b="22098"/>
          <a:stretch/>
        </p:blipFill>
        <p:spPr bwMode="auto">
          <a:xfrm>
            <a:off x="4457699" y="1256886"/>
            <a:ext cx="2857501" cy="479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6818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7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0" y="0"/>
            <a:ext cx="12192000" cy="1080938"/>
          </a:xfrm>
          <a:prstGeom prst="rect">
            <a:avLst/>
          </a:prstGeom>
          <a:solidFill>
            <a:srgbClr val="009589"/>
          </a:solidFill>
          <a:ln>
            <a:solidFill>
              <a:srgbClr val="009589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4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</a:t>
            </a:r>
            <a:r>
              <a:rPr lang="uk-UA" sz="4400" dirty="0" smtClean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Метеори та метеорити</a:t>
            </a:r>
            <a:endParaRPr lang="uk-UA" sz="4400" dirty="0">
              <a:solidFill>
                <a:srgbClr val="FFFF00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Місце для вмісту 3"/>
          <p:cNvSpPr txBox="1">
            <a:spLocks/>
          </p:cNvSpPr>
          <p:nvPr/>
        </p:nvSpPr>
        <p:spPr>
          <a:xfrm>
            <a:off x="190982" y="1343332"/>
            <a:ext cx="11620017" cy="1190318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FE7B1C"/>
          </a:solidFill>
          <a:ln>
            <a:solidFill>
              <a:srgbClr val="FE7B1C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>
                <a:solidFill>
                  <a:schemeClr val="bg1"/>
                </a:solidFill>
                <a:latin typeface="Trebuchet MS" panose="020B0603020202020204" pitchFamily="34" charset="0"/>
              </a:rPr>
              <a:t>Метеор – світлове явище, що виникає на висоті від 80 до 130 км при вторгненні в земну атмосферу метеорних тіл (шматків каменю або скупчення космічного пилу</a:t>
            </a:r>
            <a:r>
              <a:rPr lang="uk-UA" sz="2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)</a:t>
            </a:r>
            <a:endParaRPr lang="uk-UA" sz="28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5" name="Місце для вмісту 3"/>
          <p:cNvSpPr txBox="1">
            <a:spLocks/>
          </p:cNvSpPr>
          <p:nvPr/>
        </p:nvSpPr>
        <p:spPr>
          <a:xfrm>
            <a:off x="190982" y="2695882"/>
            <a:ext cx="6819418" cy="790268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>
                <a:solidFill>
                  <a:schemeClr val="bg1"/>
                </a:solidFill>
                <a:latin typeface="Trebuchet MS" panose="020B0603020202020204" pitchFamily="34" charset="0"/>
              </a:rPr>
              <a:t>Боліди – особливо яскраві </a:t>
            </a:r>
            <a:r>
              <a:rPr lang="uk-UA" sz="2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метеори </a:t>
            </a:r>
            <a:endParaRPr lang="uk-UA" sz="28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26" name="Рисунок 25" descr="041106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3300" y="2695882"/>
            <a:ext cx="4457699" cy="3900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Місце для вмісту 3"/>
          <p:cNvSpPr txBox="1">
            <a:spLocks/>
          </p:cNvSpPr>
          <p:nvPr/>
        </p:nvSpPr>
        <p:spPr>
          <a:xfrm>
            <a:off x="7061680" y="6038850"/>
            <a:ext cx="5040938" cy="735730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>
                <a:solidFill>
                  <a:schemeClr val="bg1"/>
                </a:solidFill>
              </a:rPr>
              <a:t>Спостереження боліда в штаті </a:t>
            </a:r>
            <a:r>
              <a:rPr lang="uk-UA" dirty="0" err="1">
                <a:solidFill>
                  <a:schemeClr val="bg1"/>
                </a:solidFill>
              </a:rPr>
              <a:t>Вайомінг</a:t>
            </a:r>
            <a:r>
              <a:rPr lang="uk-UA" dirty="0">
                <a:solidFill>
                  <a:schemeClr val="bg1"/>
                </a:solidFill>
              </a:rPr>
              <a:t>, 1972 рік (час 101 с)</a:t>
            </a:r>
            <a:endParaRPr lang="uk-UA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Місце для вмісту 3"/>
          <p:cNvSpPr txBox="1">
            <a:spLocks/>
          </p:cNvSpPr>
          <p:nvPr/>
        </p:nvSpPr>
        <p:spPr>
          <a:xfrm>
            <a:off x="190982" y="3751389"/>
            <a:ext cx="6819418" cy="790268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>
                <a:solidFill>
                  <a:schemeClr val="bg1"/>
                </a:solidFill>
                <a:latin typeface="Trebuchet MS" panose="020B0603020202020204" pitchFamily="34" charset="0"/>
              </a:rPr>
              <a:t>Метеорити – метеорні тіла, які досягають Землі</a:t>
            </a:r>
          </a:p>
        </p:txBody>
      </p:sp>
      <p:sp>
        <p:nvSpPr>
          <p:cNvPr id="28" name="Місце для вмісту 3"/>
          <p:cNvSpPr txBox="1">
            <a:spLocks/>
          </p:cNvSpPr>
          <p:nvPr/>
        </p:nvSpPr>
        <p:spPr>
          <a:xfrm>
            <a:off x="190982" y="4646126"/>
            <a:ext cx="6819418" cy="1950242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b="1" dirty="0">
                <a:solidFill>
                  <a:schemeClr val="bg1"/>
                </a:solidFill>
                <a:latin typeface="Trebuchet MS" panose="020B0603020202020204" pitchFamily="34" charset="0"/>
              </a:rPr>
              <a:t>Метеорні потоки:</a:t>
            </a:r>
          </a:p>
          <a:p>
            <a:pPr>
              <a:buFont typeface="Wingdings" pitchFamily="2" charset="2"/>
              <a:buChar char="§"/>
            </a:pPr>
            <a:r>
              <a:rPr lang="uk-UA" b="1" dirty="0">
                <a:solidFill>
                  <a:schemeClr val="bg1"/>
                </a:solidFill>
                <a:latin typeface="Trebuchet MS" panose="020B0603020202020204" pitchFamily="34" charset="0"/>
              </a:rPr>
              <a:t>   Персеїди (20 липня – 20 серпня);</a:t>
            </a:r>
          </a:p>
          <a:p>
            <a:pPr>
              <a:buFont typeface="Wingdings" pitchFamily="2" charset="2"/>
              <a:buChar char="§"/>
            </a:pPr>
            <a:r>
              <a:rPr lang="uk-UA" b="1" dirty="0">
                <a:solidFill>
                  <a:schemeClr val="bg1"/>
                </a:solidFill>
                <a:latin typeface="Trebuchet MS" panose="020B0603020202020204" pitchFamily="34" charset="0"/>
              </a:rPr>
              <a:t>   </a:t>
            </a:r>
            <a:r>
              <a:rPr lang="uk-UA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Ліріди</a:t>
            </a:r>
            <a:r>
              <a:rPr lang="uk-UA" b="1" dirty="0">
                <a:solidFill>
                  <a:schemeClr val="bg1"/>
                </a:solidFill>
                <a:latin typeface="Trebuchet MS" panose="020B0603020202020204" pitchFamily="34" charset="0"/>
              </a:rPr>
              <a:t> (середина квітня);</a:t>
            </a:r>
          </a:p>
          <a:p>
            <a:pPr>
              <a:buFont typeface="Wingdings" pitchFamily="2" charset="2"/>
              <a:buChar char="§"/>
            </a:pPr>
            <a:r>
              <a:rPr lang="uk-UA" b="1" dirty="0">
                <a:solidFill>
                  <a:schemeClr val="bg1"/>
                </a:solidFill>
                <a:latin typeface="Trebuchet MS" panose="020B0603020202020204" pitchFamily="34" charset="0"/>
              </a:rPr>
              <a:t>   Леоніди (середина листопада).</a:t>
            </a:r>
            <a:endParaRPr lang="ru-RU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4256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19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0" y="0"/>
            <a:ext cx="12192000" cy="1080938"/>
          </a:xfrm>
          <a:prstGeom prst="rect">
            <a:avLst/>
          </a:prstGeom>
          <a:solidFill>
            <a:srgbClr val="009589"/>
          </a:solidFill>
          <a:ln>
            <a:solidFill>
              <a:srgbClr val="009589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400" dirty="0" smtClean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Метеори та метеорити </a:t>
            </a:r>
            <a:endParaRPr lang="uk-UA" sz="4400" dirty="0">
              <a:solidFill>
                <a:srgbClr val="FFFF00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Picture 4" descr="Падение метеорита в Чикаг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61896" y="1104020"/>
            <a:ext cx="6996124" cy="5068180"/>
          </a:xfrm>
          <a:prstGeom prst="rect">
            <a:avLst/>
          </a:prstGeom>
          <a:ln/>
        </p:spPr>
      </p:pic>
      <p:sp>
        <p:nvSpPr>
          <p:cNvPr id="13" name="Місце для вмісту 3"/>
          <p:cNvSpPr txBox="1">
            <a:spLocks/>
          </p:cNvSpPr>
          <p:nvPr/>
        </p:nvSpPr>
        <p:spPr>
          <a:xfrm>
            <a:off x="161896" y="6000750"/>
            <a:ext cx="6996124" cy="832284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Близько</a:t>
            </a:r>
            <a:r>
              <a:rPr lang="ru-RU" sz="18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півночі</a:t>
            </a:r>
            <a:r>
              <a:rPr lang="ru-RU" sz="1800" dirty="0">
                <a:solidFill>
                  <a:schemeClr val="bg1"/>
                </a:solidFill>
                <a:latin typeface="Trebuchet MS" panose="020B0603020202020204" pitchFamily="34" charset="0"/>
              </a:rPr>
              <a:t> 24.07.2005 в Чикаго (США) </a:t>
            </a:r>
            <a:r>
              <a:rPr lang="ru-RU" sz="18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Колбі</a:t>
            </a:r>
            <a:r>
              <a:rPr lang="ru-RU" sz="18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Наварро</a:t>
            </a:r>
            <a:r>
              <a:rPr lang="ru-RU" sz="18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працював</a:t>
            </a:r>
            <a:r>
              <a:rPr lang="ru-RU" sz="1800" dirty="0">
                <a:solidFill>
                  <a:schemeClr val="bg1"/>
                </a:solidFill>
                <a:latin typeface="Trebuchet MS" panose="020B0603020202020204" pitchFamily="34" charset="0"/>
              </a:rPr>
              <a:t> на </a:t>
            </a:r>
            <a:r>
              <a:rPr lang="ru-RU" sz="18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компютері</a:t>
            </a:r>
            <a:r>
              <a:rPr lang="ru-RU" sz="1800" dirty="0">
                <a:solidFill>
                  <a:schemeClr val="bg1"/>
                </a:solidFill>
                <a:latin typeface="Trebuchet MS" panose="020B0603020202020204" pitchFamily="34" charset="0"/>
              </a:rPr>
              <a:t>. Метеорит </a:t>
            </a:r>
            <a:r>
              <a:rPr lang="ru-RU" sz="1800" dirty="0" err="1">
                <a:solidFill>
                  <a:schemeClr val="bg1"/>
                </a:solidFill>
                <a:latin typeface="Trebuchet MS" panose="020B0603020202020204" pitchFamily="34" charset="0"/>
              </a:rPr>
              <a:t>розміром</a:t>
            </a:r>
            <a:r>
              <a:rPr lang="ru-RU" sz="18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Trebuchet MS" panose="020B0603020202020204" pitchFamily="34" charset="0"/>
              </a:rPr>
              <a:t>~10</a:t>
            </a:r>
            <a:r>
              <a:rPr lang="ru-RU" sz="1800" dirty="0">
                <a:solidFill>
                  <a:schemeClr val="bg1"/>
                </a:solidFill>
                <a:latin typeface="Trebuchet MS" panose="020B0603020202020204" pitchFamily="34" charset="0"/>
              </a:rPr>
              <a:t> см через стелю попав у принтер і </a:t>
            </a:r>
            <a:r>
              <a:rPr lang="ru-RU" sz="18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відскочив</a:t>
            </a:r>
            <a:r>
              <a:rPr lang="ru-RU" sz="1800" dirty="0">
                <a:solidFill>
                  <a:schemeClr val="bg1"/>
                </a:solidFill>
                <a:latin typeface="Trebuchet MS" panose="020B0603020202020204" pitchFamily="34" charset="0"/>
              </a:rPr>
              <a:t> до </a:t>
            </a:r>
            <a:r>
              <a:rPr lang="ru-RU" sz="1800" dirty="0" err="1">
                <a:solidFill>
                  <a:schemeClr val="bg1"/>
                </a:solidFill>
                <a:latin typeface="Trebuchet MS" panose="020B0603020202020204" pitchFamily="34" charset="0"/>
              </a:rPr>
              <a:t>стінки</a:t>
            </a:r>
            <a:r>
              <a:rPr lang="ru-RU" sz="1800" dirty="0">
                <a:solidFill>
                  <a:schemeClr val="bg1"/>
                </a:solidFill>
                <a:latin typeface="Trebuchet MS" panose="020B0603020202020204" pitchFamily="34" charset="0"/>
              </a:rPr>
              <a:t> (внизу на </a:t>
            </a:r>
            <a:r>
              <a:rPr lang="ru-RU" sz="18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врізці</a:t>
            </a:r>
            <a:r>
              <a:rPr lang="ru-RU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)</a:t>
            </a:r>
            <a:endParaRPr lang="ru-RU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4" name="Рисунок 13" descr="041107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5782" y="1104020"/>
            <a:ext cx="3474218" cy="4632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Місце для вмісту 3"/>
          <p:cNvSpPr txBox="1">
            <a:spLocks/>
          </p:cNvSpPr>
          <p:nvPr/>
        </p:nvSpPr>
        <p:spPr>
          <a:xfrm>
            <a:off x="7955782" y="5498232"/>
            <a:ext cx="3474218" cy="660834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000" dirty="0">
                <a:solidFill>
                  <a:schemeClr val="bg1"/>
                </a:solidFill>
                <a:latin typeface="Trebuchet MS" panose="020B0603020202020204" pitchFamily="34" charset="0"/>
              </a:rPr>
              <a:t>Слід від удару 12-кілограмового метеориту</a:t>
            </a:r>
            <a:endParaRPr lang="ru-RU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840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0" y="-12823"/>
            <a:ext cx="12192000" cy="1080938"/>
          </a:xfrm>
          <a:prstGeom prst="rect">
            <a:avLst/>
          </a:prstGeom>
          <a:solidFill>
            <a:srgbClr val="009589"/>
          </a:solidFill>
          <a:ln>
            <a:solidFill>
              <a:srgbClr val="009589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400" dirty="0" smtClean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</a:t>
            </a:r>
            <a:r>
              <a:rPr lang="ru-RU" sz="4400" dirty="0" err="1" smtClean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Метеори</a:t>
            </a:r>
            <a:r>
              <a:rPr lang="ru-RU" sz="4400" dirty="0" smtClean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</a:t>
            </a:r>
            <a:r>
              <a:rPr lang="ru-RU" sz="4400" dirty="0" err="1" smtClean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метеорити</a:t>
            </a:r>
            <a:endParaRPr lang="uk-UA" sz="4400" dirty="0">
              <a:solidFill>
                <a:srgbClr val="FFFF00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Рисунок 7" descr="untitl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31" y="1204912"/>
            <a:ext cx="5408402" cy="3600450"/>
          </a:xfrm>
          <a:prstGeom prst="rect">
            <a:avLst/>
          </a:prstGeom>
        </p:spPr>
      </p:pic>
      <p:pic>
        <p:nvPicPr>
          <p:cNvPr id="4098" name="Picture 2" descr="https://upload.wikimedia.org/wikipedia/commons/thumb/c/cc/Willamette_Meteorite_AMNH.jpg/240px-Willamette_Meteorite_AMN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433" y="1481136"/>
            <a:ext cx="2983042" cy="397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Місце для вмісту 3"/>
          <p:cNvSpPr txBox="1">
            <a:spLocks/>
          </p:cNvSpPr>
          <p:nvPr/>
        </p:nvSpPr>
        <p:spPr>
          <a:xfrm>
            <a:off x="9043033" y="5440711"/>
            <a:ext cx="2787842" cy="660834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Метеорит </a:t>
            </a:r>
            <a:r>
              <a:rPr lang="ru-RU" sz="20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Вілламетт</a:t>
            </a:r>
            <a:r>
              <a:rPr lang="ru-RU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 </a:t>
            </a:r>
            <a:r>
              <a:rPr lang="ru-RU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вагою </a:t>
            </a:r>
            <a:r>
              <a:rPr lang="ru-RU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15,5 тонн</a:t>
            </a:r>
          </a:p>
        </p:txBody>
      </p:sp>
      <p:pic>
        <p:nvPicPr>
          <p:cNvPr id="13" name="Рисунок 12" descr="041107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4867" y="4758395"/>
            <a:ext cx="2137432" cy="2061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Місце для вмісту 3"/>
          <p:cNvSpPr txBox="1">
            <a:spLocks/>
          </p:cNvSpPr>
          <p:nvPr/>
        </p:nvSpPr>
        <p:spPr>
          <a:xfrm>
            <a:off x="3060124" y="5458526"/>
            <a:ext cx="1511876" cy="980374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Кам</a:t>
            </a: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’</a:t>
            </a:r>
            <a:r>
              <a:rPr lang="uk-UA" sz="20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яний</a:t>
            </a:r>
            <a:r>
              <a:rPr lang="uk-UA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метеорит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(92%)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0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5" name="Рисунок 14" descr="041107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2558" y="4899460"/>
            <a:ext cx="1785950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Місце для вмісту 3"/>
          <p:cNvSpPr txBox="1">
            <a:spLocks/>
          </p:cNvSpPr>
          <p:nvPr/>
        </p:nvSpPr>
        <p:spPr>
          <a:xfrm>
            <a:off x="6774874" y="5212686"/>
            <a:ext cx="1511876" cy="1159497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Залізо-кам</a:t>
            </a: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’</a:t>
            </a:r>
            <a:r>
              <a:rPr lang="uk-UA" sz="20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яний</a:t>
            </a:r>
            <a:r>
              <a:rPr lang="uk-UA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м</a:t>
            </a:r>
            <a:r>
              <a:rPr lang="uk-UA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етеорит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(2%)</a:t>
            </a:r>
            <a:endParaRPr lang="ru-RU" sz="20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8" name="Рисунок 17" descr="041107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97319" y="1204912"/>
            <a:ext cx="2114543" cy="2039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Місце для вмісту 3"/>
          <p:cNvSpPr txBox="1">
            <a:spLocks/>
          </p:cNvSpPr>
          <p:nvPr/>
        </p:nvSpPr>
        <p:spPr>
          <a:xfrm>
            <a:off x="6498652" y="3236923"/>
            <a:ext cx="1511876" cy="954077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Залізний</a:t>
            </a:r>
            <a:r>
              <a:rPr lang="uk-UA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м</a:t>
            </a:r>
            <a:r>
              <a:rPr lang="uk-UA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етеорит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(6%)</a:t>
            </a:r>
            <a:endParaRPr lang="ru-RU" sz="20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2408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7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0" y="0"/>
            <a:ext cx="12192000" cy="1080938"/>
          </a:xfrm>
          <a:prstGeom prst="rect">
            <a:avLst/>
          </a:prstGeom>
          <a:solidFill>
            <a:srgbClr val="009589"/>
          </a:solidFill>
          <a:ln>
            <a:solidFill>
              <a:srgbClr val="009589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 smtClean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</a:t>
            </a:r>
            <a:r>
              <a:rPr lang="ru-RU" sz="4400" dirty="0" err="1" smtClean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Метеори</a:t>
            </a:r>
            <a:r>
              <a:rPr lang="ru-RU" sz="4400" dirty="0" smtClean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</a:t>
            </a:r>
            <a:r>
              <a:rPr lang="ru-RU" sz="4400" dirty="0" err="1" smtClean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метеорити</a:t>
            </a:r>
            <a:endParaRPr lang="uk-UA" sz="4400" dirty="0">
              <a:solidFill>
                <a:srgbClr val="FFFF00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Місце для вмісту 3"/>
          <p:cNvSpPr txBox="1">
            <a:spLocks/>
          </p:cNvSpPr>
          <p:nvPr/>
        </p:nvSpPr>
        <p:spPr>
          <a:xfrm>
            <a:off x="523075" y="5562598"/>
            <a:ext cx="2990325" cy="1085852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Метеорит </a:t>
            </a:r>
            <a:r>
              <a:rPr lang="ru-RU" sz="1800" b="1" dirty="0" err="1" smtClean="0">
                <a:solidFill>
                  <a:schemeClr val="bg1"/>
                </a:solidFill>
              </a:rPr>
              <a:t>Сухий</a:t>
            </a:r>
            <a:r>
              <a:rPr lang="ru-RU" sz="1800" b="1" dirty="0" smtClean="0">
                <a:solidFill>
                  <a:schemeClr val="bg1"/>
                </a:solidFill>
              </a:rPr>
              <a:t> лиман –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48 </a:t>
            </a:r>
            <a:r>
              <a:rPr lang="ru-RU" sz="1800" b="1" dirty="0">
                <a:solidFill>
                  <a:schemeClr val="bg1"/>
                </a:solidFill>
              </a:rPr>
              <a:t>кг, </a:t>
            </a:r>
            <a:r>
              <a:rPr lang="ru-RU" sz="1800" b="1" dirty="0" err="1">
                <a:solidFill>
                  <a:schemeClr val="bg1"/>
                </a:solidFill>
              </a:rPr>
              <a:t>знайдений</a:t>
            </a:r>
            <a:r>
              <a:rPr lang="ru-RU" sz="1800" b="1" dirty="0">
                <a:solidFill>
                  <a:schemeClr val="bg1"/>
                </a:solidFill>
              </a:rPr>
              <a:t> на </a:t>
            </a:r>
            <a:r>
              <a:rPr lang="ru-RU" sz="1800" b="1" dirty="0" err="1">
                <a:solidFill>
                  <a:schemeClr val="bg1"/>
                </a:solidFill>
              </a:rPr>
              <a:t>околиці</a:t>
            </a:r>
            <a:r>
              <a:rPr lang="ru-RU" sz="1800" b="1" dirty="0">
                <a:solidFill>
                  <a:schemeClr val="bg1"/>
                </a:solidFill>
              </a:rPr>
              <a:t> </a:t>
            </a:r>
            <a:r>
              <a:rPr lang="ru-RU" sz="1800" b="1" dirty="0" err="1">
                <a:solidFill>
                  <a:schemeClr val="bg1"/>
                </a:solidFill>
              </a:rPr>
              <a:t>Одеси</a:t>
            </a:r>
            <a:r>
              <a:rPr lang="ru-RU" sz="1800" b="1" dirty="0">
                <a:solidFill>
                  <a:schemeClr val="bg1"/>
                </a:solidFill>
              </a:rPr>
              <a:t> в 1987 </a:t>
            </a:r>
            <a:r>
              <a:rPr lang="ru-RU" sz="1800" b="1" dirty="0" err="1" smtClean="0">
                <a:solidFill>
                  <a:schemeClr val="bg1"/>
                </a:solidFill>
              </a:rPr>
              <a:t>році</a:t>
            </a:r>
            <a:r>
              <a:rPr lang="ru-RU" sz="1800" b="1" dirty="0" smtClean="0">
                <a:solidFill>
                  <a:schemeClr val="bg1"/>
                </a:solidFill>
              </a:rPr>
              <a:t> </a:t>
            </a:r>
            <a:endParaRPr lang="uk-UA" sz="1800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Місце для вмісту 3"/>
          <p:cNvSpPr txBox="1">
            <a:spLocks/>
          </p:cNvSpPr>
          <p:nvPr/>
        </p:nvSpPr>
        <p:spPr>
          <a:xfrm>
            <a:off x="1181341" y="1257914"/>
            <a:ext cx="9829317" cy="1190318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FE7B1C"/>
          </a:solidFill>
          <a:ln>
            <a:solidFill>
              <a:srgbClr val="FE7B1C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>
                <a:solidFill>
                  <a:schemeClr val="bg1"/>
                </a:solidFill>
                <a:latin typeface="Trebuchet MS" panose="020B0603020202020204" pitchFamily="34" charset="0"/>
              </a:rPr>
              <a:t>На </a:t>
            </a:r>
            <a:r>
              <a:rPr lang="ru-RU" sz="28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території</a:t>
            </a:r>
            <a:r>
              <a:rPr lang="ru-RU" sz="2800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України</a:t>
            </a:r>
            <a:r>
              <a:rPr lang="ru-RU" sz="2800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зареєстровано</a:t>
            </a:r>
            <a:r>
              <a:rPr lang="ru-RU" sz="2800" b="1" dirty="0">
                <a:solidFill>
                  <a:schemeClr val="bg1"/>
                </a:solidFill>
                <a:latin typeface="Trebuchet MS" panose="020B0603020202020204" pitchFamily="34" charset="0"/>
              </a:rPr>
              <a:t> за </a:t>
            </a:r>
            <a:r>
              <a:rPr lang="ru-RU" sz="28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останні</a:t>
            </a:r>
            <a:r>
              <a:rPr lang="ru-RU" sz="2800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століття</a:t>
            </a:r>
            <a:r>
              <a:rPr lang="ru-RU" sz="2800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падіння</a:t>
            </a:r>
            <a:r>
              <a:rPr lang="ru-RU" sz="2800" b="1" dirty="0">
                <a:solidFill>
                  <a:schemeClr val="bg1"/>
                </a:solidFill>
                <a:latin typeface="Trebuchet MS" panose="020B0603020202020204" pitchFamily="34" charset="0"/>
              </a:rPr>
              <a:t> 43 </a:t>
            </a:r>
            <a:r>
              <a:rPr lang="ru-RU" sz="28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метеоритів</a:t>
            </a:r>
            <a:r>
              <a:rPr lang="ru-RU" sz="2800" b="1" dirty="0">
                <a:solidFill>
                  <a:schemeClr val="bg1"/>
                </a:solidFill>
                <a:latin typeface="Trebuchet MS" panose="020B0603020202020204" pitchFamily="34" charset="0"/>
              </a:rPr>
              <a:t>, з них </a:t>
            </a:r>
            <a:r>
              <a:rPr lang="ru-RU" sz="28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чотири</a:t>
            </a:r>
            <a:r>
              <a:rPr lang="ru-RU" sz="2800" b="1" dirty="0">
                <a:solidFill>
                  <a:schemeClr val="bg1"/>
                </a:solidFill>
                <a:latin typeface="Trebuchet MS" panose="020B0603020202020204" pitchFamily="34" charset="0"/>
              </a:rPr>
              <a:t> — </a:t>
            </a:r>
            <a:r>
              <a:rPr lang="ru-RU" sz="28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залізні</a:t>
            </a:r>
            <a:endParaRPr lang="ru-RU" sz="28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5122" name="Picture 2" descr="https://upload.wikimedia.org/wikipedia/commons/thumb/c/c2/Meteorite_Sukhoj_Liman._Ukraine.JPG/220px-Meteorite_Sukhoj_Liman._Ukra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1" y="2655886"/>
            <a:ext cx="3901015" cy="292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Село Лугова розкинулося якраз у центрі метеоритного кратера. (Фото автора.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8150" y="2655886"/>
            <a:ext cx="3714750" cy="203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Місце для вмісту 3"/>
          <p:cNvSpPr txBox="1">
            <a:spLocks/>
          </p:cNvSpPr>
          <p:nvPr/>
        </p:nvSpPr>
        <p:spPr>
          <a:xfrm>
            <a:off x="8390200" y="2655886"/>
            <a:ext cx="3573200" cy="3606851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dirty="0">
                <a:solidFill>
                  <a:schemeClr val="bg1"/>
                </a:solidFill>
                <a:latin typeface="Trebuchet MS" panose="020B0603020202020204" pitchFamily="34" charset="0"/>
              </a:rPr>
              <a:t>У нас в Україні, у Вінницькій області, </a:t>
            </a:r>
            <a:r>
              <a:rPr lang="uk-UA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400 </a:t>
            </a:r>
            <a:r>
              <a:rPr lang="uk-UA" sz="2000" dirty="0">
                <a:solidFill>
                  <a:schemeClr val="bg1"/>
                </a:solidFill>
                <a:latin typeface="Trebuchet MS" panose="020B0603020202020204" pitchFamily="34" charset="0"/>
              </a:rPr>
              <a:t>млн. років тому в результаті падіння невеликого астероїда близько 100 м у поперечнику утворилося заглиблення, яке мало глибину 700 метрів і діаметр 4 х 10 кілометрів. Нині воно має назву </a:t>
            </a:r>
            <a:r>
              <a:rPr lang="uk-UA" sz="2000" dirty="0" err="1">
                <a:latin typeface="Trebuchet MS" panose="020B0603020202020204" pitchFamily="34" charset="0"/>
              </a:rPr>
              <a:t>Ільїнецький</a:t>
            </a:r>
            <a:r>
              <a:rPr lang="uk-UA" sz="2000" dirty="0">
                <a:latin typeface="Trebuchet MS" panose="020B0603020202020204" pitchFamily="34" charset="0"/>
              </a:rPr>
              <a:t> </a:t>
            </a:r>
            <a:r>
              <a:rPr lang="uk-UA" sz="2000" dirty="0" smtClean="0">
                <a:latin typeface="Trebuchet MS" panose="020B0603020202020204" pitchFamily="34" charset="0"/>
              </a:rPr>
              <a:t>кратер</a:t>
            </a:r>
            <a:endParaRPr lang="uk-UA" sz="2000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1744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0" y="0"/>
            <a:ext cx="12192000" cy="1080938"/>
          </a:xfrm>
          <a:prstGeom prst="rect">
            <a:avLst/>
          </a:prstGeom>
          <a:solidFill>
            <a:srgbClr val="009589"/>
          </a:solidFill>
          <a:ln>
            <a:solidFill>
              <a:srgbClr val="009589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 smtClean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</a:t>
            </a:r>
            <a:r>
              <a:rPr lang="ru-RU" sz="4400" dirty="0" err="1" smtClean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Метеори</a:t>
            </a:r>
            <a:r>
              <a:rPr lang="ru-RU" sz="4400" dirty="0" smtClean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</a:t>
            </a:r>
            <a:r>
              <a:rPr lang="ru-RU" sz="4400" dirty="0" err="1" smtClean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метеорити</a:t>
            </a:r>
            <a:endParaRPr lang="uk-UA" sz="4400" dirty="0">
              <a:solidFill>
                <a:srgbClr val="FFFF00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Місце для вмісту 3"/>
          <p:cNvSpPr txBox="1">
            <a:spLocks/>
          </p:cNvSpPr>
          <p:nvPr/>
        </p:nvSpPr>
        <p:spPr>
          <a:xfrm>
            <a:off x="1430336" y="5542714"/>
            <a:ext cx="4305300" cy="496972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Наслідки Тунгуського метеориту</a:t>
            </a:r>
            <a:endParaRPr lang="uk-UA" sz="20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146" name="Picture 2" descr="https://upload.wikimedia.org/wikipedia/commons/thumb/e/ed/Tunguska_Ereignis.jpg/200px-Tunguska_Ereign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4" y="1379536"/>
            <a:ext cx="6359525" cy="422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Місце для вмісту 3"/>
          <p:cNvSpPr txBox="1">
            <a:spLocks/>
          </p:cNvSpPr>
          <p:nvPr/>
        </p:nvSpPr>
        <p:spPr>
          <a:xfrm>
            <a:off x="6762749" y="2195973"/>
            <a:ext cx="5372100" cy="1190318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FE7B1C"/>
          </a:solidFill>
          <a:ln>
            <a:solidFill>
              <a:srgbClr val="FE7B1C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Впав</a:t>
            </a:r>
            <a:r>
              <a:rPr lang="ru-RU" sz="2800" b="1" dirty="0">
                <a:solidFill>
                  <a:schemeClr val="bg1"/>
                </a:solidFill>
                <a:latin typeface="Trebuchet MS" panose="020B0603020202020204" pitchFamily="34" charset="0"/>
              </a:rPr>
              <a:t> 30 </a:t>
            </a:r>
            <a:r>
              <a:rPr lang="ru-RU" sz="28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червня</a:t>
            </a:r>
            <a:r>
              <a:rPr lang="ru-RU" sz="2800" b="1" dirty="0">
                <a:solidFill>
                  <a:schemeClr val="bg1"/>
                </a:solidFill>
                <a:latin typeface="Trebuchet MS" panose="020B0603020202020204" pitchFamily="34" charset="0"/>
              </a:rPr>
              <a:t> 1908 року в </a:t>
            </a:r>
            <a:r>
              <a:rPr lang="ru-RU" sz="28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басейні</a:t>
            </a:r>
            <a:r>
              <a:rPr lang="ru-RU" sz="2800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річки</a:t>
            </a:r>
            <a:r>
              <a:rPr lang="ru-RU" sz="2800" b="1" dirty="0">
                <a:solidFill>
                  <a:schemeClr val="bg1"/>
                </a:solidFill>
                <a:latin typeface="Trebuchet MS" panose="020B0603020202020204" pitchFamily="34" charset="0"/>
              </a:rPr>
              <a:t> </a:t>
            </a:r>
            <a:r>
              <a:rPr lang="ru-RU" sz="28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Підкам'яна</a:t>
            </a:r>
            <a:r>
              <a:rPr lang="ru-RU" sz="2800" b="1" dirty="0">
                <a:solidFill>
                  <a:schemeClr val="bg1"/>
                </a:solidFill>
                <a:latin typeface="Trebuchet MS" panose="020B0603020202020204" pitchFamily="34" charset="0"/>
              </a:rPr>
              <a:t> Тунгуска (</a:t>
            </a:r>
            <a:r>
              <a:rPr lang="ru-RU" sz="28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Росія</a:t>
            </a:r>
            <a:r>
              <a:rPr lang="ru-RU" sz="2800" b="1" dirty="0">
                <a:solidFill>
                  <a:schemeClr val="bg1"/>
                </a:solidFill>
                <a:latin typeface="Trebuchet MS" panose="020B0603020202020204" pitchFamily="34" charset="0"/>
              </a:rPr>
              <a:t>, </a:t>
            </a:r>
            <a:r>
              <a:rPr lang="ru-RU" sz="28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Сибір</a:t>
            </a:r>
            <a:r>
              <a:rPr lang="ru-RU" sz="2800" b="1" dirty="0">
                <a:solidFill>
                  <a:schemeClr val="bg1"/>
                </a:solidFill>
                <a:latin typeface="Trebuchet MS" panose="020B0603020202020204" pitchFamily="34" charset="0"/>
              </a:rPr>
              <a:t>)</a:t>
            </a:r>
          </a:p>
        </p:txBody>
      </p:sp>
      <p:sp>
        <p:nvSpPr>
          <p:cNvPr id="22" name="Місце для вмісту 3"/>
          <p:cNvSpPr txBox="1">
            <a:spLocks/>
          </p:cNvSpPr>
          <p:nvPr/>
        </p:nvSpPr>
        <p:spPr>
          <a:xfrm>
            <a:off x="6762749" y="3860628"/>
            <a:ext cx="5372100" cy="1190318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Повалено </a:t>
            </a:r>
            <a:r>
              <a:rPr lang="ru-RU" sz="2800" b="1" dirty="0">
                <a:solidFill>
                  <a:schemeClr val="bg1"/>
                </a:solidFill>
                <a:latin typeface="Trebuchet MS" panose="020B0603020202020204" pitchFamily="34" charset="0"/>
              </a:rPr>
              <a:t>дерева на </a:t>
            </a:r>
            <a:r>
              <a:rPr lang="ru-RU" sz="28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території</a:t>
            </a:r>
            <a:r>
              <a:rPr lang="ru-RU" sz="2800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понад</a:t>
            </a:r>
            <a:r>
              <a:rPr lang="ru-RU" sz="2800" b="1" dirty="0">
                <a:solidFill>
                  <a:schemeClr val="bg1"/>
                </a:solidFill>
                <a:latin typeface="Trebuchet MS" panose="020B0603020202020204" pitchFamily="34" charset="0"/>
              </a:rPr>
              <a:t> 22 000 км²</a:t>
            </a:r>
          </a:p>
        </p:txBody>
      </p:sp>
    </p:spTree>
    <p:extLst>
      <p:ext uri="{BB962C8B-B14F-4D97-AF65-F5344CB8AC3E}">
        <p14:creationId xmlns:p14="http://schemas.microsoft.com/office/powerpoint/2010/main" val="9838404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0" y="0"/>
            <a:ext cx="12192000" cy="1080938"/>
          </a:xfrm>
          <a:prstGeom prst="rect">
            <a:avLst/>
          </a:prstGeom>
          <a:solidFill>
            <a:srgbClr val="009589"/>
          </a:solidFill>
          <a:ln>
            <a:solidFill>
              <a:srgbClr val="009589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400" dirty="0" smtClean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Комети</a:t>
            </a:r>
            <a:endParaRPr lang="uk-UA" sz="4400" dirty="0">
              <a:solidFill>
                <a:srgbClr val="FFFF00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Місце для вмісту 3"/>
          <p:cNvSpPr txBox="1">
            <a:spLocks/>
          </p:cNvSpPr>
          <p:nvPr/>
        </p:nvSpPr>
        <p:spPr>
          <a:xfrm>
            <a:off x="4619760" y="2274003"/>
            <a:ext cx="4486234" cy="670190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FE7B1C"/>
          </a:solidFill>
          <a:ln>
            <a:solidFill>
              <a:srgbClr val="FE7B1C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30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 </a:t>
            </a:r>
            <a:r>
              <a:rPr lang="uk-UA" sz="3000" b="1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грец</a:t>
            </a:r>
            <a:r>
              <a:rPr lang="uk-UA" sz="30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- волохатий</a:t>
            </a:r>
            <a:endParaRPr lang="uk-UA" sz="3000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Місце для вмісту 3"/>
          <p:cNvSpPr txBox="1">
            <a:spLocks/>
          </p:cNvSpPr>
          <p:nvPr/>
        </p:nvSpPr>
        <p:spPr>
          <a:xfrm>
            <a:off x="8804682" y="1246274"/>
            <a:ext cx="3387317" cy="663091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Має ядро і хвіст</a:t>
            </a:r>
            <a:endParaRPr lang="uk-UA" sz="2800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170" name="Picture 2" descr="https://upload.wikimedia.org/wikipedia/commons/thumb/d/df/Comet-Hale-Bopp-29-03-1997_hires_adj.jpg/150px-Comet-Hale-Bopp-29-03-1997_hires_ad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14" y="1141747"/>
            <a:ext cx="3806826" cy="494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Місце для вмісту 3"/>
          <p:cNvSpPr txBox="1">
            <a:spLocks/>
          </p:cNvSpPr>
          <p:nvPr/>
        </p:nvSpPr>
        <p:spPr>
          <a:xfrm>
            <a:off x="0" y="5734050"/>
            <a:ext cx="8122024" cy="876583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Комета Гейла — </a:t>
            </a:r>
            <a:r>
              <a:rPr lang="ru-RU" sz="20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Боппа</a:t>
            </a:r>
            <a:r>
              <a:rPr lang="ru-RU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  <a:r>
              <a:rPr lang="ru-RU" sz="20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Спостереження</a:t>
            </a:r>
            <a:r>
              <a:rPr lang="ru-RU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 29 </a:t>
            </a:r>
            <a:r>
              <a:rPr lang="ru-RU" sz="20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березня</a:t>
            </a:r>
            <a:r>
              <a:rPr lang="ru-RU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 1997 року в </a:t>
            </a:r>
            <a:r>
              <a:rPr lang="ru-RU" sz="20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Пазині</a:t>
            </a:r>
            <a:r>
              <a:rPr lang="ru-RU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 </a:t>
            </a:r>
            <a:r>
              <a:rPr lang="ru-RU" sz="20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Хорватія</a:t>
            </a:r>
            <a:r>
              <a:rPr lang="ru-RU" sz="2000" dirty="0" smtClean="0"/>
              <a:t>. </a:t>
            </a:r>
            <a:endParaRPr lang="uk-UA" sz="20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Місце для вмісту 3"/>
          <p:cNvSpPr txBox="1">
            <a:spLocks/>
          </p:cNvSpPr>
          <p:nvPr/>
        </p:nvSpPr>
        <p:spPr>
          <a:xfrm>
            <a:off x="4494254" y="3922341"/>
            <a:ext cx="7873549" cy="983282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Ядро складається з льоду та дрібних частинок</a:t>
            </a:r>
            <a:endParaRPr lang="uk-UA" sz="2800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2027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1805</TotalTime>
  <Words>438</Words>
  <Application>Microsoft Office PowerPoint</Application>
  <PresentationFormat>Широкий екран</PresentationFormat>
  <Paragraphs>87</Paragraphs>
  <Slides>14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Trebuchet MS</vt:lpstr>
      <vt:lpstr>Verdana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Підсумки уроку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Serhii</dc:creator>
  <cp:lastModifiedBy>RePack by Diakov</cp:lastModifiedBy>
  <cp:revision>188</cp:revision>
  <dcterms:created xsi:type="dcterms:W3CDTF">2017-01-12T15:49:54Z</dcterms:created>
  <dcterms:modified xsi:type="dcterms:W3CDTF">2021-03-25T16:53:08Z</dcterms:modified>
</cp:coreProperties>
</file>