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90" r:id="rId3"/>
    <p:sldId id="278" r:id="rId4"/>
    <p:sldId id="279" r:id="rId5"/>
    <p:sldId id="280" r:id="rId6"/>
    <p:sldId id="281" r:id="rId7"/>
    <p:sldId id="282" r:id="rId8"/>
    <p:sldId id="283" r:id="rId9"/>
    <p:sldId id="284" r:id="rId10"/>
    <p:sldId id="285" r:id="rId11"/>
    <p:sldId id="286" r:id="rId12"/>
    <p:sldId id="289" r:id="rId13"/>
    <p:sldId id="288" r:id="rId14"/>
    <p:sldId id="291"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2" autoAdjust="0"/>
    <p:restoredTop sz="86409" autoAdjust="0"/>
  </p:normalViewPr>
  <p:slideViewPr>
    <p:cSldViewPr>
      <p:cViewPr varScale="1">
        <p:scale>
          <a:sx n="40" d="100"/>
          <a:sy n="40" d="100"/>
        </p:scale>
        <p:origin x="576" y="5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31EE300-F38B-4CC9-98E7-B609735AFB0D}" type="datetimeFigureOut">
              <a:rPr lang="ru-RU"/>
              <a:pPr>
                <a:defRPr/>
              </a:pPr>
              <a:t>26.03.2021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A30D33B-209B-418A-8F80-1646B68CCC98}" type="slidenum">
              <a:rPr lang="ru-RU"/>
              <a:pPr>
                <a:defRPr/>
              </a:pPr>
              <a:t>‹№›</a:t>
            </a:fld>
            <a:endParaRPr lang="ru-RU" dirty="0"/>
          </a:p>
        </p:txBody>
      </p:sp>
    </p:spTree>
    <p:extLst>
      <p:ext uri="{BB962C8B-B14F-4D97-AF65-F5344CB8AC3E}">
        <p14:creationId xmlns:p14="http://schemas.microsoft.com/office/powerpoint/2010/main" val="1927853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134A45EA-FFC7-49C8-95C8-F479C7ACBA0E}" type="datetimeFigureOut">
              <a:rPr lang="ru-RU"/>
              <a:pPr>
                <a:defRPr/>
              </a:pPr>
              <a:t>26.03.2021</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dirty="0"/>
          </a:p>
        </p:txBody>
      </p:sp>
      <p:sp>
        <p:nvSpPr>
          <p:cNvPr id="6" name="Номер слайда 26"/>
          <p:cNvSpPr>
            <a:spLocks noGrp="1"/>
          </p:cNvSpPr>
          <p:nvPr>
            <p:ph type="sldNum" sz="quarter" idx="12"/>
          </p:nvPr>
        </p:nvSpPr>
        <p:spPr/>
        <p:txBody>
          <a:bodyPr/>
          <a:lstStyle>
            <a:lvl1pPr>
              <a:defRPr/>
            </a:lvl1pPr>
          </a:lstStyle>
          <a:p>
            <a:pPr>
              <a:defRPr/>
            </a:pPr>
            <a:fld id="{4AF8C46A-2545-4A96-9B83-ADA5E8A67202}"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272FA53-972B-4FE9-980C-DBBE0EB20424}" type="datetimeFigureOut">
              <a:rPr lang="ru-RU"/>
              <a:pPr>
                <a:defRPr/>
              </a:pPr>
              <a:t>26.03.2021</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2F600B85-ACF7-4849-9EFB-42B7E3B3A1DE}"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1ADC24A-3013-442E-A898-B7B090DC2DDA}" type="datetimeFigureOut">
              <a:rPr lang="ru-RU"/>
              <a:pPr>
                <a:defRPr/>
              </a:pPr>
              <a:t>26.03.2021</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0BD65CB6-8384-4B2E-85ED-1AAD5966B790}"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41148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dirty="0"/>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dirty="0"/>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0E41C934-07A7-4841-BC80-52F2335B8666}" type="slidenum">
              <a:rPr lang="ru-RU"/>
              <a:pPr/>
              <a:t>‹№›</a:t>
            </a:fld>
            <a:endParaRPr lang="ru-RU" dirty="0"/>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56055DD-E79D-4AA8-8DCD-349061159F14}" type="datetimeFigureOut">
              <a:rPr lang="ru-RU"/>
              <a:pPr>
                <a:defRPr/>
              </a:pPr>
              <a:t>26.03.2021</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dirty="0"/>
          </a:p>
        </p:txBody>
      </p:sp>
      <p:sp>
        <p:nvSpPr>
          <p:cNvPr id="6" name="Номер слайда 17"/>
          <p:cNvSpPr>
            <a:spLocks noGrp="1"/>
          </p:cNvSpPr>
          <p:nvPr>
            <p:ph type="sldNum" sz="quarter" idx="12"/>
          </p:nvPr>
        </p:nvSpPr>
        <p:spPr/>
        <p:txBody>
          <a:bodyPr/>
          <a:lstStyle>
            <a:lvl1pPr>
              <a:defRPr/>
            </a:lvl1pPr>
          </a:lstStyle>
          <a:p>
            <a:pPr>
              <a:defRPr/>
            </a:pPr>
            <a:fld id="{2A958D64-B80A-4F5C-AB91-E7519073A293}"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3F02AEB-654F-4064-86CF-D5DFF5BC621C}" type="datetimeFigureOut">
              <a:rPr lang="ru-RU"/>
              <a:pPr>
                <a:defRPr/>
              </a:pPr>
              <a:t>26.03.2021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9CE495B-A373-400F-B9FF-1A3E6175D2B6}"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4D43225D-CF22-4E9E-A106-410CA2664A93}" type="datetimeFigureOut">
              <a:rPr lang="ru-RU"/>
              <a:pPr>
                <a:defRPr/>
              </a:pPr>
              <a:t>26.03.2021</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dirty="0"/>
          </a:p>
        </p:txBody>
      </p:sp>
      <p:sp>
        <p:nvSpPr>
          <p:cNvPr id="7" name="Номер слайда 17"/>
          <p:cNvSpPr>
            <a:spLocks noGrp="1"/>
          </p:cNvSpPr>
          <p:nvPr>
            <p:ph type="sldNum" sz="quarter" idx="12"/>
          </p:nvPr>
        </p:nvSpPr>
        <p:spPr/>
        <p:txBody>
          <a:bodyPr/>
          <a:lstStyle>
            <a:lvl1pPr>
              <a:defRPr/>
            </a:lvl1pPr>
          </a:lstStyle>
          <a:p>
            <a:pPr>
              <a:defRPr/>
            </a:pPr>
            <a:fld id="{3D0D048F-5D42-482D-9D28-C908DDDEDFC4}"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7CFF8A65-D025-439A-B94D-68DF4C66CD82}" type="datetimeFigureOut">
              <a:rPr lang="ru-RU"/>
              <a:pPr>
                <a:defRPr/>
              </a:pPr>
              <a:t>26.03.2021</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dirty="0"/>
          </a:p>
        </p:txBody>
      </p:sp>
      <p:sp>
        <p:nvSpPr>
          <p:cNvPr id="9" name="Номер слайда 17"/>
          <p:cNvSpPr>
            <a:spLocks noGrp="1"/>
          </p:cNvSpPr>
          <p:nvPr>
            <p:ph type="sldNum" sz="quarter" idx="12"/>
          </p:nvPr>
        </p:nvSpPr>
        <p:spPr/>
        <p:txBody>
          <a:bodyPr/>
          <a:lstStyle>
            <a:lvl1pPr>
              <a:defRPr/>
            </a:lvl1pPr>
          </a:lstStyle>
          <a:p>
            <a:pPr>
              <a:defRPr/>
            </a:pPr>
            <a:fld id="{4B9D965D-4E86-4C19-B93E-7361057F3BC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3FF571B7-8F59-4CCF-A56C-AEA12E08BC48}" type="datetimeFigureOut">
              <a:rPr lang="ru-RU"/>
              <a:pPr>
                <a:defRPr/>
              </a:pPr>
              <a:t>26.03.2021</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dirty="0"/>
          </a:p>
        </p:txBody>
      </p:sp>
      <p:sp>
        <p:nvSpPr>
          <p:cNvPr id="5" name="Номер слайда 17"/>
          <p:cNvSpPr>
            <a:spLocks noGrp="1"/>
          </p:cNvSpPr>
          <p:nvPr>
            <p:ph type="sldNum" sz="quarter" idx="12"/>
          </p:nvPr>
        </p:nvSpPr>
        <p:spPr/>
        <p:txBody>
          <a:bodyPr/>
          <a:lstStyle>
            <a:lvl1pPr>
              <a:defRPr/>
            </a:lvl1pPr>
          </a:lstStyle>
          <a:p>
            <a:pPr>
              <a:defRPr/>
            </a:pPr>
            <a:fld id="{8BE1CEAD-1182-4B82-A333-EEF8E06DB6E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25DEDE1E-0953-48D8-A7CD-8957D6D1A503}" type="datetimeFigureOut">
              <a:rPr lang="ru-RU"/>
              <a:pPr>
                <a:defRPr/>
              </a:pPr>
              <a:t>26.03.2021</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dirty="0"/>
          </a:p>
        </p:txBody>
      </p:sp>
      <p:sp>
        <p:nvSpPr>
          <p:cNvPr id="4" name="Номер слайда 17"/>
          <p:cNvSpPr>
            <a:spLocks noGrp="1"/>
          </p:cNvSpPr>
          <p:nvPr>
            <p:ph type="sldNum" sz="quarter" idx="12"/>
          </p:nvPr>
        </p:nvSpPr>
        <p:spPr/>
        <p:txBody>
          <a:bodyPr/>
          <a:lstStyle>
            <a:lvl1pPr>
              <a:defRPr/>
            </a:lvl1pPr>
          </a:lstStyle>
          <a:p>
            <a:pPr>
              <a:defRPr/>
            </a:pPr>
            <a:fld id="{D382B477-819E-4B6A-8572-A8D07302487F}"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75A4FB0-992A-497B-98A5-F356075579B1}" type="datetimeFigureOut">
              <a:rPr lang="ru-RU"/>
              <a:pPr>
                <a:defRPr/>
              </a:pPr>
              <a:t>26.03.2021</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dirty="0"/>
          </a:p>
        </p:txBody>
      </p:sp>
      <p:sp>
        <p:nvSpPr>
          <p:cNvPr id="7" name="Номер слайда 17"/>
          <p:cNvSpPr>
            <a:spLocks noGrp="1"/>
          </p:cNvSpPr>
          <p:nvPr>
            <p:ph type="sldNum" sz="quarter" idx="12"/>
          </p:nvPr>
        </p:nvSpPr>
        <p:spPr/>
        <p:txBody>
          <a:bodyPr/>
          <a:lstStyle>
            <a:lvl1pPr>
              <a:defRPr/>
            </a:lvl1pPr>
          </a:lstStyle>
          <a:p>
            <a:pPr>
              <a:defRPr/>
            </a:pPr>
            <a:fld id="{CB692509-FC85-4054-BECD-6F36BCBE0DA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F24BC8C-E6B3-4258-A970-2EB9940E250A}" type="datetimeFigureOut">
              <a:rPr lang="ru-RU"/>
              <a:pPr>
                <a:defRPr/>
              </a:pPr>
              <a:t>26.03.2021</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dirty="0"/>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22E94944-48A1-45C1-83D0-52F97A6C4A6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4E9556B-B9B1-4001-B117-B5DDD46CF074}" type="datetimeFigureOut">
              <a:rPr lang="ru-RU"/>
              <a:pPr>
                <a:defRPr/>
              </a:pPr>
              <a:t>26.03.2021</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7C9A833-F203-478B-874D-E612F873B791}" type="slidenum">
              <a:rPr lang="ru-RU"/>
              <a:pPr>
                <a:defRPr/>
              </a:pPr>
              <a:t>‹№›</a:t>
            </a:fld>
            <a:endParaRPr lang="ru-RU" dirty="0"/>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01" r:id="rId2"/>
    <p:sldLayoutId id="2147483710" r:id="rId3"/>
    <p:sldLayoutId id="2147483702" r:id="rId4"/>
    <p:sldLayoutId id="2147483703" r:id="rId5"/>
    <p:sldLayoutId id="2147483704" r:id="rId6"/>
    <p:sldLayoutId id="2147483705" r:id="rId7"/>
    <p:sldLayoutId id="2147483706" r:id="rId8"/>
    <p:sldLayoutId id="2147483711" r:id="rId9"/>
    <p:sldLayoutId id="2147483707" r:id="rId10"/>
    <p:sldLayoutId id="2147483708" r:id="rId11"/>
    <p:sldLayoutId id="2147483712"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2786063" y="0"/>
            <a:ext cx="3571875" cy="898525"/>
          </a:xfrm>
        </p:spPr>
        <p:txBody>
          <a:bodyPr/>
          <a:lstStyle/>
          <a:p>
            <a:pPr eaLnBrk="1" fontAlgn="auto" hangingPunct="1">
              <a:spcAft>
                <a:spcPts val="0"/>
              </a:spcAft>
              <a:defRPr/>
            </a:pPr>
            <a:r>
              <a:rPr lang="ru-RU" dirty="0" smtClean="0"/>
              <a:t>Сонце</a:t>
            </a:r>
          </a:p>
        </p:txBody>
      </p:sp>
      <p:sp>
        <p:nvSpPr>
          <p:cNvPr id="3" name="Подзаголовок 2"/>
          <p:cNvSpPr>
            <a:spLocks noGrp="1"/>
          </p:cNvSpPr>
          <p:nvPr>
            <p:ph type="subTitle" idx="1"/>
          </p:nvPr>
        </p:nvSpPr>
        <p:spPr>
          <a:xfrm>
            <a:off x="4643438" y="1643063"/>
            <a:ext cx="4500562" cy="4752975"/>
          </a:xfrm>
        </p:spPr>
        <p:txBody>
          <a:bodyPr/>
          <a:lstStyle/>
          <a:p>
            <a:pPr marR="0" eaLnBrk="1" hangingPunct="1"/>
            <a:r>
              <a:rPr lang="ru-RU" dirty="0" smtClean="0">
                <a:solidFill>
                  <a:srgbClr val="072428"/>
                </a:solidFill>
                <a:latin typeface="Arno Pro Smbd Display" pitchFamily="18" charset="0"/>
              </a:rPr>
              <a:t>Знай, що </a:t>
            </a:r>
            <a:r>
              <a:rPr lang="uk-UA" dirty="0" smtClean="0">
                <a:solidFill>
                  <a:srgbClr val="072428"/>
                </a:solidFill>
                <a:latin typeface="Arno Pro Smbd Display" pitchFamily="18" charset="0"/>
              </a:rPr>
              <a:t>най</a:t>
            </a:r>
            <a:r>
              <a:rPr lang="ru-RU" dirty="0" smtClean="0">
                <a:solidFill>
                  <a:srgbClr val="072428"/>
                </a:solidFill>
                <a:latin typeface="Arno Pro Smbd Display" pitchFamily="18" charset="0"/>
              </a:rPr>
              <a:t>величезніший діамант - це Сонце. </a:t>
            </a:r>
          </a:p>
          <a:p>
            <a:pPr marR="0" eaLnBrk="1" hangingPunct="1"/>
            <a:r>
              <a:rPr lang="ru-RU" dirty="0" smtClean="0">
                <a:solidFill>
                  <a:srgbClr val="072428"/>
                </a:solidFill>
                <a:latin typeface="Arno Pro Smbd Display" pitchFamily="18" charset="0"/>
              </a:rPr>
              <a:t>На щастя, воно виблискує для всіх…</a:t>
            </a:r>
            <a:endParaRPr lang="en-US" dirty="0" smtClean="0">
              <a:solidFill>
                <a:srgbClr val="072428"/>
              </a:solidFill>
              <a:latin typeface="Arno Pro Smbd Display" pitchFamily="18" charset="0"/>
            </a:endParaRPr>
          </a:p>
          <a:p>
            <a:pPr marR="0" eaLnBrk="1" hangingPunct="1"/>
            <a:endParaRPr lang="ru-RU" dirty="0" smtClean="0">
              <a:solidFill>
                <a:srgbClr val="072428"/>
              </a:solidFill>
            </a:endParaRPr>
          </a:p>
          <a:p>
            <a:pPr marR="0" eaLnBrk="1" hangingPunct="1"/>
            <a:r>
              <a:rPr lang="ru-RU" sz="2400" dirty="0" smtClean="0">
                <a:solidFill>
                  <a:srgbClr val="072428"/>
                </a:solidFill>
              </a:rPr>
              <a:t>Чарльз Спенсер Чаплін</a:t>
            </a:r>
          </a:p>
        </p:txBody>
      </p:sp>
      <p:pic>
        <p:nvPicPr>
          <p:cNvPr id="2052" name="Picture 5" descr="http://ipress.ua/media/gallery/full/1/2/1223457532_37.jpg"/>
          <p:cNvPicPr>
            <a:picLocks noChangeAspect="1" noChangeArrowheads="1"/>
          </p:cNvPicPr>
          <p:nvPr/>
        </p:nvPicPr>
        <p:blipFill>
          <a:blip r:embed="rId3" cstate="print"/>
          <a:srcRect/>
          <a:stretch>
            <a:fillRect/>
          </a:stretch>
        </p:blipFill>
        <p:spPr bwMode="auto">
          <a:xfrm>
            <a:off x="285750" y="1285875"/>
            <a:ext cx="4286250" cy="49291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3000"/>
                                        <p:tgtEl>
                                          <p:spTgt spid="2050"/>
                                        </p:tgtEl>
                                      </p:cBhvr>
                                    </p:animEffect>
                                    <p:anim calcmode="lin" valueType="num">
                                      <p:cBhvr>
                                        <p:cTn id="8" dur="3000" fill="hold"/>
                                        <p:tgtEl>
                                          <p:spTgt spid="2050"/>
                                        </p:tgtEl>
                                        <p:attrNameLst>
                                          <p:attrName>ppt_x</p:attrName>
                                        </p:attrNameLst>
                                      </p:cBhvr>
                                      <p:tavLst>
                                        <p:tav tm="0">
                                          <p:val>
                                            <p:strVal val="#ppt_x"/>
                                          </p:val>
                                        </p:tav>
                                        <p:tav tm="100000">
                                          <p:val>
                                            <p:strVal val="#ppt_x"/>
                                          </p:val>
                                        </p:tav>
                                      </p:tavLst>
                                    </p:anim>
                                    <p:anim calcmode="lin" valueType="num">
                                      <p:cBhvr>
                                        <p:cTn id="9" dur="3000" fill="hold"/>
                                        <p:tgtEl>
                                          <p:spTgt spid="205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3" presetClass="entr" presetSubtype="16" fill="hold" nodeType="after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plus(in)">
                                      <p:cBhvr>
                                        <p:cTn id="13" dur="1000"/>
                                        <p:tgtEl>
                                          <p:spTgt spid="2052"/>
                                        </p:tgtEl>
                                      </p:cBhvr>
                                    </p:animEffect>
                                  </p:childTnLst>
                                </p:cTn>
                              </p:par>
                            </p:childTnLst>
                          </p:cTn>
                        </p:par>
                        <p:par>
                          <p:cTn id="14" fill="hold">
                            <p:stCondLst>
                              <p:cond delay="4000"/>
                            </p:stCondLst>
                            <p:childTnLst>
                              <p:par>
                                <p:cTn id="15" presetID="47" presetClass="entr" presetSubtype="0" fill="hold" grpId="1"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7" presetClass="entr" presetSubtype="0" fill="hold" grpId="1"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7" presetClass="entr" presetSubtype="0" fill="hold" grpId="1"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7000"/>
                            </p:stCondLst>
                            <p:childTnLst>
                              <p:par>
                                <p:cTn id="33" presetID="32" presetClass="emph" presetSubtype="0" fill="hold" grpId="0" nodeType="afterEffect">
                                  <p:stCondLst>
                                    <p:cond delay="0"/>
                                  </p:stCondLst>
                                  <p:childTnLst>
                                    <p:animClr clrSpc="rgb" dir="cw">
                                      <p:cBhvr override="childStyle">
                                        <p:cTn id="34" dur="100" fill="hold"/>
                                        <p:tgtEl>
                                          <p:spTgt spid="3">
                                            <p:txEl>
                                              <p:pRg st="0" end="0"/>
                                            </p:txEl>
                                          </p:spTgt>
                                        </p:tgtEl>
                                        <p:attrNameLst>
                                          <p:attrName>style.color</p:attrName>
                                        </p:attrNameLst>
                                      </p:cBhvr>
                                      <p:to>
                                        <a:schemeClr val="folHlink"/>
                                      </p:to>
                                    </p:animClr>
                                    <p:animClr clrSpc="rgb" dir="cw">
                                      <p:cBhvr>
                                        <p:cTn id="35" dur="100" fill="hold"/>
                                        <p:tgtEl>
                                          <p:spTgt spid="3">
                                            <p:txEl>
                                              <p:pRg st="0" end="0"/>
                                            </p:txEl>
                                          </p:spTgt>
                                        </p:tgtEl>
                                        <p:attrNameLst>
                                          <p:attrName>fillcolor</p:attrName>
                                        </p:attrNameLst>
                                      </p:cBhvr>
                                      <p:to>
                                        <a:schemeClr val="folHlink"/>
                                      </p:to>
                                    </p:animClr>
                                    <p:set>
                                      <p:cBhvr>
                                        <p:cTn id="36" dur="100" fill="hold"/>
                                        <p:tgtEl>
                                          <p:spTgt spid="3">
                                            <p:txEl>
                                              <p:pRg st="0" end="0"/>
                                            </p:txEl>
                                          </p:spTgt>
                                        </p:tgtEl>
                                        <p:attrNameLst>
                                          <p:attrName>fill.type</p:attrName>
                                        </p:attrNameLst>
                                      </p:cBhvr>
                                      <p:to>
                                        <p:strVal val="solid"/>
                                      </p:to>
                                    </p:set>
                                    <p:set>
                                      <p:cBhvr>
                                        <p:cTn id="37" dur="100" fill="hold"/>
                                        <p:tgtEl>
                                          <p:spTgt spid="3">
                                            <p:txEl>
                                              <p:pRg st="0" end="0"/>
                                            </p:txEl>
                                          </p:spTgt>
                                        </p:tgtEl>
                                        <p:attrNameLst>
                                          <p:attrName>fill.on</p:attrName>
                                        </p:attrNameLst>
                                      </p:cBhvr>
                                      <p:to>
                                        <p:strVal val="true"/>
                                      </p:to>
                                    </p:set>
                                    <p:animRot by="120000">
                                      <p:cBhvr>
                                        <p:cTn id="38" dur="100" fill="hold">
                                          <p:stCondLst>
                                            <p:cond delay="0"/>
                                          </p:stCondLst>
                                        </p:cTn>
                                        <p:tgtEl>
                                          <p:spTgt spid="3">
                                            <p:txEl>
                                              <p:pRg st="0" end="0"/>
                                            </p:txEl>
                                          </p:spTgt>
                                        </p:tgtEl>
                                        <p:attrNameLst>
                                          <p:attrName>r</p:attrName>
                                        </p:attrNameLst>
                                      </p:cBhvr>
                                    </p:animRot>
                                    <p:animRot by="-240000">
                                      <p:cBhvr>
                                        <p:cTn id="39" dur="200" fill="hold">
                                          <p:stCondLst>
                                            <p:cond delay="200"/>
                                          </p:stCondLst>
                                        </p:cTn>
                                        <p:tgtEl>
                                          <p:spTgt spid="3">
                                            <p:txEl>
                                              <p:pRg st="0" end="0"/>
                                            </p:txEl>
                                          </p:spTgt>
                                        </p:tgtEl>
                                        <p:attrNameLst>
                                          <p:attrName>r</p:attrName>
                                        </p:attrNameLst>
                                      </p:cBhvr>
                                    </p:animRot>
                                    <p:animRot by="240000">
                                      <p:cBhvr>
                                        <p:cTn id="40" dur="200" fill="hold">
                                          <p:stCondLst>
                                            <p:cond delay="400"/>
                                          </p:stCondLst>
                                        </p:cTn>
                                        <p:tgtEl>
                                          <p:spTgt spid="3">
                                            <p:txEl>
                                              <p:pRg st="0" end="0"/>
                                            </p:txEl>
                                          </p:spTgt>
                                        </p:tgtEl>
                                        <p:attrNameLst>
                                          <p:attrName>r</p:attrName>
                                        </p:attrNameLst>
                                      </p:cBhvr>
                                    </p:animRot>
                                    <p:animRot by="-240000">
                                      <p:cBhvr>
                                        <p:cTn id="41" dur="200" fill="hold">
                                          <p:stCondLst>
                                            <p:cond delay="600"/>
                                          </p:stCondLst>
                                        </p:cTn>
                                        <p:tgtEl>
                                          <p:spTgt spid="3">
                                            <p:txEl>
                                              <p:pRg st="0" end="0"/>
                                            </p:txEl>
                                          </p:spTgt>
                                        </p:tgtEl>
                                        <p:attrNameLst>
                                          <p:attrName>r</p:attrName>
                                        </p:attrNameLst>
                                      </p:cBhvr>
                                    </p:animRot>
                                    <p:animRot by="120000">
                                      <p:cBhvr>
                                        <p:cTn id="42" dur="200" fill="hold">
                                          <p:stCondLst>
                                            <p:cond delay="800"/>
                                          </p:stCondLst>
                                        </p:cTn>
                                        <p:tgtEl>
                                          <p:spTgt spid="3">
                                            <p:txEl>
                                              <p:pRg st="0" end="0"/>
                                            </p:txEl>
                                          </p:spTgt>
                                        </p:tgtEl>
                                        <p:attrNameLst>
                                          <p:attrName>r</p:attrName>
                                        </p:attrNameLst>
                                      </p:cBhvr>
                                    </p:animRot>
                                  </p:childTnLst>
                                </p:cTn>
                              </p:par>
                            </p:childTnLst>
                          </p:cTn>
                        </p:par>
                        <p:par>
                          <p:cTn id="43" fill="hold">
                            <p:stCondLst>
                              <p:cond delay="8000"/>
                            </p:stCondLst>
                            <p:childTnLst>
                              <p:par>
                                <p:cTn id="44" presetID="32" presetClass="emph" presetSubtype="0" fill="hold" grpId="0" nodeType="afterEffect">
                                  <p:stCondLst>
                                    <p:cond delay="0"/>
                                  </p:stCondLst>
                                  <p:childTnLst>
                                    <p:animClr clrSpc="rgb" dir="cw">
                                      <p:cBhvr override="childStyle">
                                        <p:cTn id="45" dur="100" fill="hold"/>
                                        <p:tgtEl>
                                          <p:spTgt spid="3">
                                            <p:txEl>
                                              <p:pRg st="1" end="1"/>
                                            </p:txEl>
                                          </p:spTgt>
                                        </p:tgtEl>
                                        <p:attrNameLst>
                                          <p:attrName>style.color</p:attrName>
                                        </p:attrNameLst>
                                      </p:cBhvr>
                                      <p:to>
                                        <a:schemeClr val="folHlink"/>
                                      </p:to>
                                    </p:animClr>
                                    <p:animClr clrSpc="rgb" dir="cw">
                                      <p:cBhvr>
                                        <p:cTn id="46" dur="100" fill="hold"/>
                                        <p:tgtEl>
                                          <p:spTgt spid="3">
                                            <p:txEl>
                                              <p:pRg st="1" end="1"/>
                                            </p:txEl>
                                          </p:spTgt>
                                        </p:tgtEl>
                                        <p:attrNameLst>
                                          <p:attrName>fillcolor</p:attrName>
                                        </p:attrNameLst>
                                      </p:cBhvr>
                                      <p:to>
                                        <a:schemeClr val="folHlink"/>
                                      </p:to>
                                    </p:animClr>
                                    <p:set>
                                      <p:cBhvr>
                                        <p:cTn id="47" dur="100" fill="hold"/>
                                        <p:tgtEl>
                                          <p:spTgt spid="3">
                                            <p:txEl>
                                              <p:pRg st="1" end="1"/>
                                            </p:txEl>
                                          </p:spTgt>
                                        </p:tgtEl>
                                        <p:attrNameLst>
                                          <p:attrName>fill.type</p:attrName>
                                        </p:attrNameLst>
                                      </p:cBhvr>
                                      <p:to>
                                        <p:strVal val="solid"/>
                                      </p:to>
                                    </p:set>
                                    <p:set>
                                      <p:cBhvr>
                                        <p:cTn id="48" dur="100" fill="hold"/>
                                        <p:tgtEl>
                                          <p:spTgt spid="3">
                                            <p:txEl>
                                              <p:pRg st="1" end="1"/>
                                            </p:txEl>
                                          </p:spTgt>
                                        </p:tgtEl>
                                        <p:attrNameLst>
                                          <p:attrName>fill.on</p:attrName>
                                        </p:attrNameLst>
                                      </p:cBhvr>
                                      <p:to>
                                        <p:strVal val="true"/>
                                      </p:to>
                                    </p:set>
                                    <p:animRot by="120000">
                                      <p:cBhvr>
                                        <p:cTn id="49" dur="100" fill="hold">
                                          <p:stCondLst>
                                            <p:cond delay="0"/>
                                          </p:stCondLst>
                                        </p:cTn>
                                        <p:tgtEl>
                                          <p:spTgt spid="3">
                                            <p:txEl>
                                              <p:pRg st="1" end="1"/>
                                            </p:txEl>
                                          </p:spTgt>
                                        </p:tgtEl>
                                        <p:attrNameLst>
                                          <p:attrName>r</p:attrName>
                                        </p:attrNameLst>
                                      </p:cBhvr>
                                    </p:animRot>
                                    <p:animRot by="-240000">
                                      <p:cBhvr>
                                        <p:cTn id="50" dur="200" fill="hold">
                                          <p:stCondLst>
                                            <p:cond delay="200"/>
                                          </p:stCondLst>
                                        </p:cTn>
                                        <p:tgtEl>
                                          <p:spTgt spid="3">
                                            <p:txEl>
                                              <p:pRg st="1" end="1"/>
                                            </p:txEl>
                                          </p:spTgt>
                                        </p:tgtEl>
                                        <p:attrNameLst>
                                          <p:attrName>r</p:attrName>
                                        </p:attrNameLst>
                                      </p:cBhvr>
                                    </p:animRot>
                                    <p:animRot by="240000">
                                      <p:cBhvr>
                                        <p:cTn id="51" dur="200" fill="hold">
                                          <p:stCondLst>
                                            <p:cond delay="400"/>
                                          </p:stCondLst>
                                        </p:cTn>
                                        <p:tgtEl>
                                          <p:spTgt spid="3">
                                            <p:txEl>
                                              <p:pRg st="1" end="1"/>
                                            </p:txEl>
                                          </p:spTgt>
                                        </p:tgtEl>
                                        <p:attrNameLst>
                                          <p:attrName>r</p:attrName>
                                        </p:attrNameLst>
                                      </p:cBhvr>
                                    </p:animRot>
                                    <p:animRot by="-240000">
                                      <p:cBhvr>
                                        <p:cTn id="52" dur="200" fill="hold">
                                          <p:stCondLst>
                                            <p:cond delay="600"/>
                                          </p:stCondLst>
                                        </p:cTn>
                                        <p:tgtEl>
                                          <p:spTgt spid="3">
                                            <p:txEl>
                                              <p:pRg st="1" end="1"/>
                                            </p:txEl>
                                          </p:spTgt>
                                        </p:tgtEl>
                                        <p:attrNameLst>
                                          <p:attrName>r</p:attrName>
                                        </p:attrNameLst>
                                      </p:cBhvr>
                                    </p:animRot>
                                    <p:animRot by="120000">
                                      <p:cBhvr>
                                        <p:cTn id="53" dur="200" fill="hold">
                                          <p:stCondLst>
                                            <p:cond delay="800"/>
                                          </p:stCondLst>
                                        </p:cTn>
                                        <p:tgtEl>
                                          <p:spTgt spid="3">
                                            <p:txEl>
                                              <p:pRg st="1" end="1"/>
                                            </p:txEl>
                                          </p:spTgt>
                                        </p:tgtEl>
                                        <p:attrNameLst>
                                          <p:attrName>r</p:attrName>
                                        </p:attrNameLst>
                                      </p:cBhvr>
                                    </p:animRot>
                                  </p:childTnLst>
                                </p:cTn>
                              </p:par>
                            </p:childTnLst>
                          </p:cTn>
                        </p:par>
                        <p:par>
                          <p:cTn id="54" fill="hold">
                            <p:stCondLst>
                              <p:cond delay="9000"/>
                            </p:stCondLst>
                            <p:childTnLst>
                              <p:par>
                                <p:cTn id="55" presetID="32" presetClass="emph" presetSubtype="0" fill="hold" grpId="0" nodeType="afterEffect">
                                  <p:stCondLst>
                                    <p:cond delay="0"/>
                                  </p:stCondLst>
                                  <p:childTnLst>
                                    <p:animClr clrSpc="rgb" dir="cw">
                                      <p:cBhvr override="childStyle">
                                        <p:cTn id="56" dur="100" fill="hold"/>
                                        <p:tgtEl>
                                          <p:spTgt spid="3">
                                            <p:txEl>
                                              <p:pRg st="3" end="3"/>
                                            </p:txEl>
                                          </p:spTgt>
                                        </p:tgtEl>
                                        <p:attrNameLst>
                                          <p:attrName>style.color</p:attrName>
                                        </p:attrNameLst>
                                      </p:cBhvr>
                                      <p:to>
                                        <a:schemeClr val="folHlink"/>
                                      </p:to>
                                    </p:animClr>
                                    <p:animClr clrSpc="rgb" dir="cw">
                                      <p:cBhvr>
                                        <p:cTn id="57" dur="100" fill="hold"/>
                                        <p:tgtEl>
                                          <p:spTgt spid="3">
                                            <p:txEl>
                                              <p:pRg st="3" end="3"/>
                                            </p:txEl>
                                          </p:spTgt>
                                        </p:tgtEl>
                                        <p:attrNameLst>
                                          <p:attrName>fillcolor</p:attrName>
                                        </p:attrNameLst>
                                      </p:cBhvr>
                                      <p:to>
                                        <a:schemeClr val="folHlink"/>
                                      </p:to>
                                    </p:animClr>
                                    <p:set>
                                      <p:cBhvr>
                                        <p:cTn id="58" dur="100" fill="hold"/>
                                        <p:tgtEl>
                                          <p:spTgt spid="3">
                                            <p:txEl>
                                              <p:pRg st="3" end="3"/>
                                            </p:txEl>
                                          </p:spTgt>
                                        </p:tgtEl>
                                        <p:attrNameLst>
                                          <p:attrName>fill.type</p:attrName>
                                        </p:attrNameLst>
                                      </p:cBhvr>
                                      <p:to>
                                        <p:strVal val="solid"/>
                                      </p:to>
                                    </p:set>
                                    <p:set>
                                      <p:cBhvr>
                                        <p:cTn id="59" dur="100" fill="hold"/>
                                        <p:tgtEl>
                                          <p:spTgt spid="3">
                                            <p:txEl>
                                              <p:pRg st="3" end="3"/>
                                            </p:txEl>
                                          </p:spTgt>
                                        </p:tgtEl>
                                        <p:attrNameLst>
                                          <p:attrName>fill.on</p:attrName>
                                        </p:attrNameLst>
                                      </p:cBhvr>
                                      <p:to>
                                        <p:strVal val="true"/>
                                      </p:to>
                                    </p:set>
                                    <p:animRot by="120000">
                                      <p:cBhvr>
                                        <p:cTn id="60" dur="100" fill="hold">
                                          <p:stCondLst>
                                            <p:cond delay="0"/>
                                          </p:stCondLst>
                                        </p:cTn>
                                        <p:tgtEl>
                                          <p:spTgt spid="3">
                                            <p:txEl>
                                              <p:pRg st="3" end="3"/>
                                            </p:txEl>
                                          </p:spTgt>
                                        </p:tgtEl>
                                        <p:attrNameLst>
                                          <p:attrName>r</p:attrName>
                                        </p:attrNameLst>
                                      </p:cBhvr>
                                    </p:animRot>
                                    <p:animRot by="-240000">
                                      <p:cBhvr>
                                        <p:cTn id="61" dur="200" fill="hold">
                                          <p:stCondLst>
                                            <p:cond delay="200"/>
                                          </p:stCondLst>
                                        </p:cTn>
                                        <p:tgtEl>
                                          <p:spTgt spid="3">
                                            <p:txEl>
                                              <p:pRg st="3" end="3"/>
                                            </p:txEl>
                                          </p:spTgt>
                                        </p:tgtEl>
                                        <p:attrNameLst>
                                          <p:attrName>r</p:attrName>
                                        </p:attrNameLst>
                                      </p:cBhvr>
                                    </p:animRot>
                                    <p:animRot by="240000">
                                      <p:cBhvr>
                                        <p:cTn id="62" dur="200" fill="hold">
                                          <p:stCondLst>
                                            <p:cond delay="400"/>
                                          </p:stCondLst>
                                        </p:cTn>
                                        <p:tgtEl>
                                          <p:spTgt spid="3">
                                            <p:txEl>
                                              <p:pRg st="3" end="3"/>
                                            </p:txEl>
                                          </p:spTgt>
                                        </p:tgtEl>
                                        <p:attrNameLst>
                                          <p:attrName>r</p:attrName>
                                        </p:attrNameLst>
                                      </p:cBhvr>
                                    </p:animRot>
                                    <p:animRot by="-240000">
                                      <p:cBhvr>
                                        <p:cTn id="63" dur="200" fill="hold">
                                          <p:stCondLst>
                                            <p:cond delay="600"/>
                                          </p:stCondLst>
                                        </p:cTn>
                                        <p:tgtEl>
                                          <p:spTgt spid="3">
                                            <p:txEl>
                                              <p:pRg st="3" end="3"/>
                                            </p:txEl>
                                          </p:spTgt>
                                        </p:tgtEl>
                                        <p:attrNameLst>
                                          <p:attrName>r</p:attrName>
                                        </p:attrNameLst>
                                      </p:cBhvr>
                                    </p:animRot>
                                    <p:animRot by="120000">
                                      <p:cBhvr>
                                        <p:cTn id="64"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214438" y="0"/>
            <a:ext cx="6686550" cy="582613"/>
          </a:xfrm>
        </p:spPr>
        <p:txBody>
          <a:bodyPr>
            <a:normAutofit fontScale="90000"/>
          </a:bodyPr>
          <a:lstStyle/>
          <a:p>
            <a:pPr eaLnBrk="1" fontAlgn="auto" hangingPunct="1">
              <a:spcAft>
                <a:spcPts val="0"/>
              </a:spcAft>
              <a:defRPr/>
            </a:pPr>
            <a:r>
              <a:rPr lang="ru-RU" b="1" i="1" dirty="0" smtClean="0"/>
              <a:t>Корона Сонця</a:t>
            </a:r>
            <a:endParaRPr lang="ru-RU" dirty="0" smtClean="0"/>
          </a:p>
        </p:txBody>
      </p:sp>
      <p:sp>
        <p:nvSpPr>
          <p:cNvPr id="11267" name="Содержимое 2"/>
          <p:cNvSpPr>
            <a:spLocks noGrp="1"/>
          </p:cNvSpPr>
          <p:nvPr>
            <p:ph idx="1"/>
          </p:nvPr>
        </p:nvSpPr>
        <p:spPr>
          <a:xfrm>
            <a:off x="457200" y="4143375"/>
            <a:ext cx="8229600" cy="2428875"/>
          </a:xfrm>
        </p:spPr>
        <p:txBody>
          <a:bodyPr>
            <a:normAutofit/>
          </a:bodyPr>
          <a:lstStyle/>
          <a:p>
            <a:pPr marL="274320" indent="17463" eaLnBrk="1" fontAlgn="auto" hangingPunct="1">
              <a:spcAft>
                <a:spcPts val="0"/>
              </a:spcAft>
              <a:buClr>
                <a:schemeClr val="accent3"/>
              </a:buClr>
              <a:buFont typeface="Arial" charset="0"/>
              <a:buNone/>
              <a:defRPr/>
            </a:pPr>
            <a:r>
              <a:rPr lang="vi-VN" sz="2400" b="1" dirty="0" smtClean="0">
                <a:latin typeface="+mj-lt"/>
              </a:rPr>
              <a:t>Сонячн</a:t>
            </a:r>
            <a:r>
              <a:rPr lang="uk-UA" sz="2400" b="1" dirty="0" smtClean="0">
                <a:latin typeface="Times New Roman" pitchFamily="18" charset="0"/>
                <a:cs typeface="Times New Roman" pitchFamily="18" charset="0"/>
              </a:rPr>
              <a:t>а</a:t>
            </a:r>
            <a:r>
              <a:rPr lang="vi-VN" sz="2400" b="1" dirty="0" smtClean="0">
                <a:latin typeface="+mj-lt"/>
              </a:rPr>
              <a:t> корона</a:t>
            </a:r>
            <a:r>
              <a:rPr lang="vi-VN" sz="2400" dirty="0" smtClean="0">
                <a:latin typeface="+mj-lt"/>
              </a:rPr>
              <a:t> — </a:t>
            </a:r>
            <a:r>
              <a:rPr lang="vi-VN" sz="2400" b="1" i="1" dirty="0" smtClean="0">
                <a:latin typeface="+mj-lt"/>
              </a:rPr>
              <a:t>зовнішня частина атмосфери Сонця, яка просліджується до відстаней майже в два радіуси Сонця від сонячної поверхні. Сонячна плазма в цій частині має малу густину й розігрівається до температур в кілька мільйонів Кельвінів.</a:t>
            </a:r>
            <a:endParaRPr lang="ru-RU" sz="2400" b="1" i="1" dirty="0" smtClean="0">
              <a:latin typeface="+mj-lt"/>
            </a:endParaRPr>
          </a:p>
        </p:txBody>
      </p:sp>
      <p:pic>
        <p:nvPicPr>
          <p:cNvPr id="11269" name="Picture 5" descr="Файл:Traceimage.jpg"/>
          <p:cNvPicPr>
            <a:picLocks noChangeAspect="1" noChangeArrowheads="1"/>
          </p:cNvPicPr>
          <p:nvPr/>
        </p:nvPicPr>
        <p:blipFill>
          <a:blip r:embed="rId2" cstate="print"/>
          <a:srcRect/>
          <a:stretch>
            <a:fillRect/>
          </a:stretch>
        </p:blipFill>
        <p:spPr bwMode="auto">
          <a:xfrm>
            <a:off x="1142976" y="714356"/>
            <a:ext cx="6929486" cy="34290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360"/>
                                          </p:val>
                                        </p:tav>
                                        <p:tav tm="100000">
                                          <p:val>
                                            <p:fltVal val="0"/>
                                          </p:val>
                                        </p:tav>
                                      </p:tavLst>
                                    </p:anim>
                                    <p:animEffect transition="in" filter="fade">
                                      <p:cBhvr>
                                        <p:cTn id="10" dur="1000"/>
                                        <p:tgtEl>
                                          <p:spTgt spid="11266"/>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11269"/>
                                        </p:tgtEl>
                                        <p:attrNameLst>
                                          <p:attrName>style.visibility</p:attrName>
                                        </p:attrNameLst>
                                      </p:cBhvr>
                                      <p:to>
                                        <p:strVal val="visible"/>
                                      </p:to>
                                    </p:set>
                                    <p:animEffect transition="in" filter="fade">
                                      <p:cBhvr>
                                        <p:cTn id="14" dur="1000"/>
                                        <p:tgtEl>
                                          <p:spTgt spid="11269"/>
                                        </p:tgtEl>
                                      </p:cBhvr>
                                    </p:animEffect>
                                    <p:anim calcmode="lin" valueType="num">
                                      <p:cBhvr>
                                        <p:cTn id="15" dur="1000" fill="hold"/>
                                        <p:tgtEl>
                                          <p:spTgt spid="11269"/>
                                        </p:tgtEl>
                                        <p:attrNameLst>
                                          <p:attrName>style.rotation</p:attrName>
                                        </p:attrNameLst>
                                      </p:cBhvr>
                                      <p:tavLst>
                                        <p:tav tm="0">
                                          <p:val>
                                            <p:fltVal val="720"/>
                                          </p:val>
                                        </p:tav>
                                        <p:tav tm="100000">
                                          <p:val>
                                            <p:fltVal val="0"/>
                                          </p:val>
                                        </p:tav>
                                      </p:tavLst>
                                    </p:anim>
                                    <p:anim calcmode="lin" valueType="num">
                                      <p:cBhvr>
                                        <p:cTn id="16" dur="1000" fill="hold"/>
                                        <p:tgtEl>
                                          <p:spTgt spid="11269"/>
                                        </p:tgtEl>
                                        <p:attrNameLst>
                                          <p:attrName>ppt_h</p:attrName>
                                        </p:attrNameLst>
                                      </p:cBhvr>
                                      <p:tavLst>
                                        <p:tav tm="0">
                                          <p:val>
                                            <p:fltVal val="0"/>
                                          </p:val>
                                        </p:tav>
                                        <p:tav tm="100000">
                                          <p:val>
                                            <p:strVal val="#ppt_h"/>
                                          </p:val>
                                        </p:tav>
                                      </p:tavLst>
                                    </p:anim>
                                    <p:anim calcmode="lin" valueType="num">
                                      <p:cBhvr>
                                        <p:cTn id="17" dur="1000" fill="hold"/>
                                        <p:tgtEl>
                                          <p:spTgt spid="11269"/>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11267">
                                            <p:txEl>
                                              <p:pRg st="0" end="0"/>
                                            </p:txEl>
                                          </p:spTgt>
                                        </p:tgtEl>
                                        <p:attrNameLst>
                                          <p:attrName>style.visibility</p:attrName>
                                        </p:attrNameLst>
                                      </p:cBhvr>
                                      <p:to>
                                        <p:strVal val="visible"/>
                                      </p:to>
                                    </p:set>
                                    <p:anim calcmode="lin" valueType="num">
                                      <p:cBhvr>
                                        <p:cTn id="21" dur="1000" fill="hold"/>
                                        <p:tgtEl>
                                          <p:spTgt spid="11267">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mp;Fcy;&amp;acy;&amp;jcy;&amp;lcy;:Magnetosphere rendi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Заголовок 1"/>
          <p:cNvSpPr>
            <a:spLocks noGrp="1"/>
          </p:cNvSpPr>
          <p:nvPr>
            <p:ph type="title"/>
          </p:nvPr>
        </p:nvSpPr>
        <p:spPr/>
        <p:txBody>
          <a:bodyPr/>
          <a:lstStyle/>
          <a:p>
            <a:pPr eaLnBrk="1" hangingPunct="1"/>
            <a:r>
              <a:rPr lang="uk-UA" b="1" dirty="0" smtClean="0">
                <a:solidFill>
                  <a:schemeClr val="bg1"/>
                </a:solidFill>
              </a:rPr>
              <a:t>Сонячний вітер</a:t>
            </a:r>
            <a:endParaRPr lang="uk-UA" dirty="0" smtClean="0">
              <a:solidFill>
                <a:schemeClr val="bg1"/>
              </a:solidFill>
            </a:endParaRPr>
          </a:p>
        </p:txBody>
      </p:sp>
      <p:sp>
        <p:nvSpPr>
          <p:cNvPr id="19460" name="Содержимое 2"/>
          <p:cNvSpPr>
            <a:spLocks noGrp="1"/>
          </p:cNvSpPr>
          <p:nvPr>
            <p:ph idx="1"/>
          </p:nvPr>
        </p:nvSpPr>
        <p:spPr/>
        <p:txBody>
          <a:bodyPr/>
          <a:lstStyle/>
          <a:p>
            <a:pPr eaLnBrk="1" hangingPunct="1"/>
            <a:r>
              <a:rPr lang="uk-UA" b="1" dirty="0" smtClean="0">
                <a:solidFill>
                  <a:schemeClr val="bg1"/>
                </a:solidFill>
              </a:rPr>
              <a:t>Сонячний вітер</a:t>
            </a:r>
            <a:r>
              <a:rPr lang="uk-UA" dirty="0" smtClean="0">
                <a:solidFill>
                  <a:schemeClr val="bg1"/>
                </a:solidFill>
              </a:rPr>
              <a:t> — потік іонізованих частинок (в основному геліо–водневої плазми), який виділяється із сонячної корони зі швидкістю 300–1200 км/с у навколишній простір у всіх напрямках. Рух цих частинок викривлює магнітне поле Сонця, Землі та галактики і галактичний вітер. Водночас магнітне поле Сонця уповільнює сонячний вітер, зменшуючи його дальність.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Bottom)">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1"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1000" fill="hold"/>
                                        <p:tgtEl>
                                          <p:spTgt spid="194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9459"/>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9459"/>
                                        </p:tgtEl>
                                        <p:attrNameLst>
                                          <p:attrName>ppt_y</p:attrName>
                                        </p:attrNameLst>
                                      </p:cBhvr>
                                      <p:tavLst>
                                        <p:tav tm="0">
                                          <p:val>
                                            <p:strVal val="#ppt_y"/>
                                          </p:val>
                                        </p:tav>
                                        <p:tav tm="100000">
                                          <p:val>
                                            <p:strVal val="#ppt_y"/>
                                          </p:val>
                                        </p:tav>
                                      </p:tavLst>
                                    </p:anim>
                                    <p:animEffect transition="in" filter="fade">
                                      <p:cBhvr>
                                        <p:cTn id="15" dur="1000"/>
                                        <p:tgtEl>
                                          <p:spTgt spid="1945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460">
                                            <p:txEl>
                                              <p:pRg st="0" end="0"/>
                                            </p:txEl>
                                          </p:spTgt>
                                        </p:tgtEl>
                                        <p:attrNameLst>
                                          <p:attrName>style.visibility</p:attrName>
                                        </p:attrNameLst>
                                      </p:cBhvr>
                                      <p:to>
                                        <p:strVal val="visible"/>
                                      </p:to>
                                    </p:set>
                                    <p:anim calcmode="lin" valueType="num">
                                      <p:cBhvr additive="base">
                                        <p:cTn id="20"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1"/>
      <p:bldP spid="1946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3" name="Rectangle 5"/>
          <p:cNvSpPr>
            <a:spLocks noGrp="1" noChangeArrowheads="1"/>
          </p:cNvSpPr>
          <p:nvPr>
            <p:ph type="body" sz="half" idx="3"/>
          </p:nvPr>
        </p:nvSpPr>
        <p:spPr>
          <a:xfrm>
            <a:off x="457200" y="1124744"/>
            <a:ext cx="8382000" cy="2664296"/>
          </a:xfrm>
        </p:spPr>
        <p:txBody>
          <a:bodyPr/>
          <a:lstStyle/>
          <a:p>
            <a:pPr>
              <a:lnSpc>
                <a:spcPct val="90000"/>
              </a:lnSpc>
            </a:pPr>
            <a:r>
              <a:rPr lang="ru-RU" sz="2400" dirty="0">
                <a:solidFill>
                  <a:srgbClr val="FF9933"/>
                </a:solidFill>
                <a:effectLst>
                  <a:outerShdw blurRad="38100" dist="38100" dir="2700000" algn="tl">
                    <a:srgbClr val="FFFFFF"/>
                  </a:outerShdw>
                </a:effectLst>
                <a:latin typeface="Times New Roman" pitchFamily="18" charset="0"/>
                <a:cs typeface="Times New Roman" pitchFamily="18" charset="0"/>
              </a:rPr>
              <a:t>Ще Ґалілео Галілей, вивчаючи Сонце за допомогою телескопа, помітив на ньому плями. Вони переміщувались по сонячному дискові, їхні розміри змінювались. Учений припустив, що на Сонці відбувається активний рух речовин. Нині встановлено, що це дійсно рухаються розжарені гази, тому поверхня Сонця нагадує бурхливе море. А плями на Сонці - це місця, в яких температура газів нижча за 6000 °С приблизно на 1500 °С.</a:t>
            </a:r>
          </a:p>
        </p:txBody>
      </p:sp>
      <p:pic>
        <p:nvPicPr>
          <p:cNvPr id="83974" name="Picture 6" descr="1024px-Solar_sys8"/>
          <p:cNvPicPr>
            <a:picLocks noGrp="1" noChangeAspect="1" noChangeArrowheads="1"/>
          </p:cNvPicPr>
          <p:nvPr>
            <p:ph sz="quarter" idx="1"/>
          </p:nvPr>
        </p:nvPicPr>
        <p:blipFill>
          <a:blip r:embed="rId2" cstate="print"/>
          <a:srcRect/>
          <a:stretch>
            <a:fillRect/>
          </a:stretch>
        </p:blipFill>
        <p:spPr>
          <a:xfrm>
            <a:off x="381000" y="3962400"/>
            <a:ext cx="4572000" cy="2239963"/>
          </a:xfrm>
          <a:noFill/>
          <a:ln/>
        </p:spPr>
      </p:pic>
      <p:pic>
        <p:nvPicPr>
          <p:cNvPr id="83975" name="Picture 7" descr="7нгщз"/>
          <p:cNvPicPr>
            <a:picLocks noGrp="1" noChangeAspect="1" noChangeArrowheads="1"/>
          </p:cNvPicPr>
          <p:nvPr>
            <p:ph sz="quarter" idx="2"/>
          </p:nvPr>
        </p:nvPicPr>
        <p:blipFill>
          <a:blip r:embed="rId3" cstate="print"/>
          <a:srcRect/>
          <a:stretch>
            <a:fillRect/>
          </a:stretch>
        </p:blipFill>
        <p:spPr>
          <a:xfrm>
            <a:off x="5562600" y="3886200"/>
            <a:ext cx="3392488" cy="2751138"/>
          </a:xfrm>
          <a:noFill/>
          <a:ln/>
        </p:spPr>
      </p:pic>
      <p:sp>
        <p:nvSpPr>
          <p:cNvPr id="5" name="TextBox 4"/>
          <p:cNvSpPr txBox="1"/>
          <p:nvPr/>
        </p:nvSpPr>
        <p:spPr>
          <a:xfrm>
            <a:off x="683568" y="476672"/>
            <a:ext cx="7416824" cy="769441"/>
          </a:xfrm>
          <a:prstGeom prst="rect">
            <a:avLst/>
          </a:prstGeom>
          <a:noFill/>
        </p:spPr>
        <p:txBody>
          <a:bodyPr wrap="square" rtlCol="0">
            <a:spAutoFit/>
          </a:bodyPr>
          <a:lstStyle/>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Соняч</a:t>
            </a:r>
            <a:r>
              <a:rPr lang="uk-U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ні плями</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fade">
                                      <p:cBhvr>
                                        <p:cTn id="7" dur="500"/>
                                        <p:tgtEl>
                                          <p:spTgt spid="83973">
                                            <p:txEl>
                                              <p:pRg st="0" end="0"/>
                                            </p:txEl>
                                          </p:spTgt>
                                        </p:tgtEl>
                                      </p:cBhvr>
                                    </p:animEffect>
                                    <p:anim calcmode="lin" valueType="num">
                                      <p:cBhvr>
                                        <p:cTn id="8" dur="500" fill="hold"/>
                                        <p:tgtEl>
                                          <p:spTgt spid="8397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397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3974"/>
                                        </p:tgtEl>
                                        <p:attrNameLst>
                                          <p:attrName>style.visibility</p:attrName>
                                        </p:attrNameLst>
                                      </p:cBhvr>
                                      <p:to>
                                        <p:strVal val="visible"/>
                                      </p:to>
                                    </p:set>
                                    <p:animEffect transition="in" filter="circle(in)">
                                      <p:cBhvr>
                                        <p:cTn id="14" dur="2000"/>
                                        <p:tgtEl>
                                          <p:spTgt spid="8397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3975"/>
                                        </p:tgtEl>
                                        <p:attrNameLst>
                                          <p:attrName>style.visibility</p:attrName>
                                        </p:attrNameLst>
                                      </p:cBhvr>
                                      <p:to>
                                        <p:strVal val="visible"/>
                                      </p:to>
                                    </p:set>
                                    <p:animEffect transition="in" filter="circle(in)">
                                      <p:cBhvr>
                                        <p:cTn id="19" dur="20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68313" y="188913"/>
            <a:ext cx="8229600" cy="1143000"/>
          </a:xfrm>
        </p:spPr>
        <p:txBody>
          <a:bodyPr/>
          <a:lstStyle/>
          <a:p>
            <a:pPr eaLnBrk="1" hangingPunct="1"/>
            <a:r>
              <a:rPr lang="uk-UA" dirty="0" smtClean="0"/>
              <a:t>Майбутнє сонця</a:t>
            </a:r>
            <a:endParaRPr lang="ru-RU" dirty="0" smtClean="0"/>
          </a:p>
        </p:txBody>
      </p:sp>
      <p:sp>
        <p:nvSpPr>
          <p:cNvPr id="20483" name="Содержимое 2"/>
          <p:cNvSpPr>
            <a:spLocks noGrp="1"/>
          </p:cNvSpPr>
          <p:nvPr>
            <p:ph idx="1"/>
          </p:nvPr>
        </p:nvSpPr>
        <p:spPr>
          <a:xfrm>
            <a:off x="395288" y="4508500"/>
            <a:ext cx="8291512" cy="1816100"/>
          </a:xfrm>
        </p:spPr>
        <p:txBody>
          <a:bodyPr/>
          <a:lstStyle/>
          <a:p>
            <a:pPr eaLnBrk="1" hangingPunct="1"/>
            <a:r>
              <a:rPr lang="ru-RU" sz="1600" b="1" dirty="0" smtClean="0"/>
              <a:t>Телескоп </a:t>
            </a:r>
            <a:r>
              <a:rPr lang="en-US" sz="1600" b="1" dirty="0" smtClean="0"/>
              <a:t>NASA – </a:t>
            </a:r>
            <a:r>
              <a:rPr lang="ru-RU" sz="1600" b="1" dirty="0" smtClean="0"/>
              <a:t>Хаббл - сфотографував водневу зірку Кемпбелла у сузір'ї Лебедя (</a:t>
            </a:r>
            <a:r>
              <a:rPr lang="en-US" sz="1600" b="1" dirty="0" smtClean="0"/>
              <a:t>HD 184738), </a:t>
            </a:r>
            <a:r>
              <a:rPr lang="ru-RU" sz="1600" b="1" dirty="0" smtClean="0"/>
              <a:t>яка перебуває на завершальному етапі своєї еволюції. Зображення, отримане телескопом, дозволяє уявити, як виглядатиме Сонце через п'ять мільярдів років. Згідно із сучасними науковими теоріями, з виснаженням запасів термоядерного палива, Сонце сильно розшириться і поглине найближчі планети, у тому числі і Землю. За прогнозами вчених, велика частина речовини зірки буде викинута в навколишній простір, а ядро перетвориться на білого карлика.</a:t>
            </a:r>
            <a:r>
              <a:rPr lang="ru-RU" sz="1400" dirty="0" smtClean="0"/>
              <a:t/>
            </a:r>
            <a:br>
              <a:rPr lang="ru-RU" sz="1400" dirty="0" smtClean="0"/>
            </a:br>
            <a:endParaRPr lang="ru-RU" sz="1400" dirty="0" smtClean="0"/>
          </a:p>
        </p:txBody>
      </p:sp>
      <p:pic>
        <p:nvPicPr>
          <p:cNvPr id="4" name="Рисунок 3" descr="майбутнэ сонця.jpg"/>
          <p:cNvPicPr>
            <a:picLocks noChangeAspect="1"/>
          </p:cNvPicPr>
          <p:nvPr/>
        </p:nvPicPr>
        <p:blipFill>
          <a:blip r:embed="rId2" cstate="print"/>
          <a:srcRect/>
          <a:stretch>
            <a:fillRect/>
          </a:stretch>
        </p:blipFill>
        <p:spPr bwMode="auto">
          <a:xfrm>
            <a:off x="1116013" y="1341438"/>
            <a:ext cx="6380162" cy="302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482"/>
                                        </p:tgtEl>
                                        <p:attrNameLst>
                                          <p:attrName>ppt_y</p:attrName>
                                        </p:attrNameLst>
                                      </p:cBhvr>
                                      <p:tavLst>
                                        <p:tav tm="0">
                                          <p:val>
                                            <p:strVal val="#ppt_y"/>
                                          </p:val>
                                        </p:tav>
                                        <p:tav tm="100000">
                                          <p:val>
                                            <p:strVal val="#ppt_y"/>
                                          </p:val>
                                        </p:tav>
                                      </p:tavLst>
                                    </p:anim>
                                    <p:animEffect transition="in" filter="fade">
                                      <p:cBhvr>
                                        <p:cTn id="10" dur="10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23"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на урок </a:t>
            </a:r>
            <a:endParaRPr lang="uk-UA" dirty="0"/>
          </a:p>
        </p:txBody>
      </p:sp>
      <p:sp>
        <p:nvSpPr>
          <p:cNvPr id="3" name="Місце для вмісту 2"/>
          <p:cNvSpPr>
            <a:spLocks noGrp="1"/>
          </p:cNvSpPr>
          <p:nvPr>
            <p:ph idx="1"/>
          </p:nvPr>
        </p:nvSpPr>
        <p:spPr/>
        <p:txBody>
          <a:bodyPr/>
          <a:lstStyle/>
          <a:p>
            <a:r>
              <a:rPr lang="uk-UA" dirty="0" smtClean="0"/>
              <a:t>Основні дані із презентації запишіть у зошит </a:t>
            </a:r>
          </a:p>
          <a:p>
            <a:r>
              <a:rPr lang="uk-UA" dirty="0" smtClean="0"/>
              <a:t>Доповніть побачене матеріалом підручника</a:t>
            </a:r>
          </a:p>
          <a:p>
            <a:r>
              <a:rPr lang="uk-UA" dirty="0" smtClean="0"/>
              <a:t>Письмово дайте відповідь на два-три питання  після параграфа 21</a:t>
            </a:r>
          </a:p>
          <a:p>
            <a:r>
              <a:rPr lang="uk-UA" dirty="0" smtClean="0"/>
              <a:t>Домашнє завдання </a:t>
            </a:r>
          </a:p>
          <a:p>
            <a:r>
              <a:rPr lang="uk-UA" dirty="0" smtClean="0"/>
              <a:t>Опрацюйте практичну роботу №2 ,оформіть її</a:t>
            </a:r>
          </a:p>
          <a:p>
            <a:r>
              <a:rPr lang="uk-UA" dirty="0" smtClean="0"/>
              <a:t>Вивчіть параграф 20,21</a:t>
            </a:r>
          </a:p>
          <a:p>
            <a:pPr marL="0" indent="0">
              <a:buNone/>
            </a:pPr>
            <a:endParaRPr lang="uk-UA" dirty="0"/>
          </a:p>
        </p:txBody>
      </p:sp>
    </p:spTree>
    <p:extLst>
      <p:ext uri="{BB962C8B-B14F-4D97-AF65-F5344CB8AC3E}">
        <p14:creationId xmlns:p14="http://schemas.microsoft.com/office/powerpoint/2010/main" val="307018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4092302"/>
          </a:xfrm>
        </p:spPr>
        <p:txBody>
          <a:bodyPr/>
          <a:lstStyle/>
          <a:p>
            <a:r>
              <a:rPr lang="uk-UA" dirty="0" smtClean="0"/>
              <a:t> Астрономія 11 клас </a:t>
            </a:r>
            <a:br>
              <a:rPr lang="uk-UA" dirty="0" smtClean="0"/>
            </a:br>
            <a:r>
              <a:rPr lang="uk-UA" dirty="0" smtClean="0"/>
              <a:t>12.03.2021</a:t>
            </a:r>
            <a:br>
              <a:rPr lang="uk-UA" dirty="0" smtClean="0"/>
            </a:br>
            <a:r>
              <a:rPr lang="uk-UA" dirty="0" smtClean="0"/>
              <a:t>Будова сонячної атмосфери</a:t>
            </a:r>
            <a:br>
              <a:rPr lang="uk-UA" dirty="0" smtClean="0"/>
            </a:br>
            <a:r>
              <a:rPr lang="uk-UA" dirty="0"/>
              <a:t/>
            </a:r>
            <a:br>
              <a:rPr lang="uk-UA" dirty="0"/>
            </a:br>
            <a:endParaRPr lang="uk-UA" dirty="0"/>
          </a:p>
        </p:txBody>
      </p:sp>
      <p:sp>
        <p:nvSpPr>
          <p:cNvPr id="3" name="Місце для вмісту 2"/>
          <p:cNvSpPr>
            <a:spLocks noGrp="1"/>
          </p:cNvSpPr>
          <p:nvPr>
            <p:ph idx="1"/>
          </p:nvPr>
        </p:nvSpPr>
        <p:spPr/>
        <p:txBody>
          <a:bodyPr/>
          <a:lstStyle/>
          <a:p>
            <a:pPr marL="0" indent="0">
              <a:buNone/>
            </a:pPr>
            <a:endParaRPr lang="uk-UA" dirty="0" smtClean="0"/>
          </a:p>
          <a:p>
            <a:endParaRPr lang="uk-UA" dirty="0"/>
          </a:p>
          <a:p>
            <a:endParaRPr lang="uk-UA" dirty="0" smtClean="0"/>
          </a:p>
          <a:p>
            <a:pPr marL="0" indent="0">
              <a:buNone/>
            </a:pPr>
            <a:endParaRPr lang="uk-UA" dirty="0"/>
          </a:p>
        </p:txBody>
      </p:sp>
    </p:spTree>
    <p:extLst>
      <p:ext uri="{BB962C8B-B14F-4D97-AF65-F5344CB8AC3E}">
        <p14:creationId xmlns:p14="http://schemas.microsoft.com/office/powerpoint/2010/main" val="330610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714375" y="214313"/>
            <a:ext cx="7543800" cy="582612"/>
          </a:xfrm>
        </p:spPr>
        <p:txBody>
          <a:bodyPr>
            <a:normAutofit fontScale="90000"/>
          </a:bodyPr>
          <a:lstStyle/>
          <a:p>
            <a:pPr eaLnBrk="1" fontAlgn="auto" hangingPunct="1">
              <a:spcAft>
                <a:spcPts val="0"/>
              </a:spcAft>
              <a:defRPr/>
            </a:pPr>
            <a:r>
              <a:rPr lang="ru-RU" b="1" dirty="0" smtClean="0"/>
              <a:t>Сонячне ядро</a:t>
            </a:r>
            <a:endParaRPr lang="ru-RU" dirty="0" smtClean="0"/>
          </a:p>
        </p:txBody>
      </p:sp>
      <p:sp>
        <p:nvSpPr>
          <p:cNvPr id="7171" name="Содержимое 2"/>
          <p:cNvSpPr>
            <a:spLocks noGrp="1"/>
          </p:cNvSpPr>
          <p:nvPr>
            <p:ph idx="1"/>
          </p:nvPr>
        </p:nvSpPr>
        <p:spPr>
          <a:xfrm>
            <a:off x="28575" y="4143375"/>
            <a:ext cx="9115425" cy="1714500"/>
          </a:xfrm>
        </p:spPr>
        <p:txBody>
          <a:bodyPr>
            <a:normAutofit fontScale="92500" lnSpcReduction="20000"/>
          </a:bodyPr>
          <a:lstStyle/>
          <a:p>
            <a:pPr marL="176213" indent="17463" eaLnBrk="1" fontAlgn="auto" hangingPunct="1">
              <a:spcAft>
                <a:spcPts val="0"/>
              </a:spcAft>
              <a:buClr>
                <a:schemeClr val="accent3"/>
              </a:buClr>
              <a:buFont typeface="Arial" charset="0"/>
              <a:buNone/>
              <a:defRPr/>
            </a:pPr>
            <a:r>
              <a:rPr lang="ru-RU" b="1" dirty="0" smtClean="0"/>
              <a:t>Ядро — єдине місце на Сонці, в якому виділяється енергія, інша частина зірки нагріта цією енергією. Вся енергія ядра послідовно проходить крізь шари, аж до фотосфери, з якої випромінюється у вигляді сонячного світла.</a:t>
            </a:r>
          </a:p>
        </p:txBody>
      </p:sp>
      <p:pic>
        <p:nvPicPr>
          <p:cNvPr id="7172" name="Picture 2" descr="http://astro.uni-altai.ru/lecture/files/Sun/SunInCut.jpg"/>
          <p:cNvPicPr>
            <a:picLocks noChangeAspect="1" noChangeArrowheads="1"/>
          </p:cNvPicPr>
          <p:nvPr/>
        </p:nvPicPr>
        <p:blipFill>
          <a:blip r:embed="rId2" cstate="print"/>
          <a:srcRect/>
          <a:stretch>
            <a:fillRect/>
          </a:stretch>
        </p:blipFill>
        <p:spPr bwMode="auto">
          <a:xfrm>
            <a:off x="4703763" y="1071563"/>
            <a:ext cx="4297362" cy="3111500"/>
          </a:xfrm>
          <a:prstGeom prst="rect">
            <a:avLst/>
          </a:prstGeom>
          <a:noFill/>
          <a:ln w="9525">
            <a:noFill/>
            <a:miter lim="800000"/>
            <a:headEnd/>
            <a:tailEnd/>
          </a:ln>
        </p:spPr>
      </p:pic>
      <p:pic>
        <p:nvPicPr>
          <p:cNvPr id="7173" name="Picture 4" descr="http://skystars.pp.ru/IMAGES/Image7suninsert.jpg"/>
          <p:cNvPicPr>
            <a:picLocks noChangeAspect="1" noChangeArrowheads="1"/>
          </p:cNvPicPr>
          <p:nvPr/>
        </p:nvPicPr>
        <p:blipFill>
          <a:blip r:embed="rId3" cstate="print"/>
          <a:srcRect/>
          <a:stretch>
            <a:fillRect/>
          </a:stretch>
        </p:blipFill>
        <p:spPr bwMode="auto">
          <a:xfrm>
            <a:off x="214313" y="1071563"/>
            <a:ext cx="4357687" cy="30718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from="(-#ppt_w/2)" to="(#ppt_x)" calcmode="lin" valueType="num">
                                      <p:cBhvr>
                                        <p:cTn id="7" dur="600" fill="hold">
                                          <p:stCondLst>
                                            <p:cond delay="0"/>
                                          </p:stCondLst>
                                        </p:cTn>
                                        <p:tgtEl>
                                          <p:spTgt spid="7170"/>
                                        </p:tgtEl>
                                        <p:attrNameLst>
                                          <p:attrName>ppt_x</p:attrName>
                                        </p:attrNameLst>
                                      </p:cBhvr>
                                    </p:anim>
                                    <p:anim from="0" to="-1.0" calcmode="lin" valueType="num">
                                      <p:cBhvr>
                                        <p:cTn id="8" dur="200" decel="50000" autoRev="1" fill="hold">
                                          <p:stCondLst>
                                            <p:cond delay="600"/>
                                          </p:stCondLst>
                                        </p:cTn>
                                        <p:tgtEl>
                                          <p:spTgt spid="7170"/>
                                        </p:tgtEl>
                                        <p:attrNameLst>
                                          <p:attrName>xshear</p:attrName>
                                        </p:attrNameLst>
                                      </p:cBhvr>
                                    </p:anim>
                                    <p:animScale>
                                      <p:cBhvr>
                                        <p:cTn id="9" dur="200" decel="100000" autoRev="1" fill="hold">
                                          <p:stCondLst>
                                            <p:cond delay="600"/>
                                          </p:stCondLst>
                                        </p:cTn>
                                        <p:tgtEl>
                                          <p:spTgt spid="7170"/>
                                        </p:tgtEl>
                                      </p:cBhvr>
                                      <p:from x="100000" y="100000"/>
                                      <p:to x="80000" y="100000"/>
                                    </p:animScale>
                                    <p:anim by="(#ppt_h/3+#ppt_w*0.1)" calcmode="lin" valueType="num">
                                      <p:cBhvr additive="sum">
                                        <p:cTn id="10" dur="200" decel="100000" autoRev="1" fill="hold">
                                          <p:stCondLst>
                                            <p:cond delay="600"/>
                                          </p:stCondLst>
                                        </p:cTn>
                                        <p:tgtEl>
                                          <p:spTgt spid="7170"/>
                                        </p:tgtEl>
                                        <p:attrNameLst>
                                          <p:attrName>ppt_x</p:attrName>
                                        </p:attrNameLst>
                                      </p:cBhvr>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fade">
                                      <p:cBhvr>
                                        <p:cTn id="14" dur="1000"/>
                                        <p:tgtEl>
                                          <p:spTgt spid="7173"/>
                                        </p:tgtEl>
                                      </p:cBhvr>
                                    </p:animEffect>
                                    <p:anim calcmode="lin" valueType="num">
                                      <p:cBhvr>
                                        <p:cTn id="15" dur="1000" fill="hold"/>
                                        <p:tgtEl>
                                          <p:spTgt spid="7173"/>
                                        </p:tgtEl>
                                        <p:attrNameLst>
                                          <p:attrName>ppt_x</p:attrName>
                                        </p:attrNameLst>
                                      </p:cBhvr>
                                      <p:tavLst>
                                        <p:tav tm="0">
                                          <p:val>
                                            <p:strVal val="#ppt_x"/>
                                          </p:val>
                                        </p:tav>
                                        <p:tav tm="100000">
                                          <p:val>
                                            <p:strVal val="#ppt_x"/>
                                          </p:val>
                                        </p:tav>
                                      </p:tavLst>
                                    </p:anim>
                                    <p:anim calcmode="lin" valueType="num">
                                      <p:cBhvr>
                                        <p:cTn id="16" dur="1000" fill="hold"/>
                                        <p:tgtEl>
                                          <p:spTgt spid="7173"/>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anim calcmode="lin" valueType="num">
                                      <p:cBhvr>
                                        <p:cTn id="20" dur="1000" fill="hold"/>
                                        <p:tgtEl>
                                          <p:spTgt spid="7172"/>
                                        </p:tgtEl>
                                        <p:attrNameLst>
                                          <p:attrName>ppt_x</p:attrName>
                                        </p:attrNameLst>
                                      </p:cBhvr>
                                      <p:tavLst>
                                        <p:tav tm="0">
                                          <p:val>
                                            <p:strVal val="#ppt_x"/>
                                          </p:val>
                                        </p:tav>
                                        <p:tav tm="100000">
                                          <p:val>
                                            <p:strVal val="#ppt_x"/>
                                          </p:val>
                                        </p:tav>
                                      </p:tavLst>
                                    </p:anim>
                                    <p:anim calcmode="lin" valueType="num">
                                      <p:cBhvr>
                                        <p:cTn id="21" dur="1000" fill="hold"/>
                                        <p:tgtEl>
                                          <p:spTgt spid="717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7171">
                                            <p:txEl>
                                              <p:pRg st="0" end="0"/>
                                            </p:txEl>
                                          </p:spTgt>
                                        </p:tgtEl>
                                        <p:attrNameLst>
                                          <p:attrName>style.visibility</p:attrName>
                                        </p:attrNameLst>
                                      </p:cBhvr>
                                      <p:to>
                                        <p:strVal val="visible"/>
                                      </p:to>
                                    </p:set>
                                    <p:animEffect transition="in" filter="dissolve">
                                      <p:cBhvr>
                                        <p:cTn id="25"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0"/>
            <a:ext cx="8186738" cy="642938"/>
          </a:xfrm>
        </p:spPr>
        <p:txBody>
          <a:bodyPr>
            <a:normAutofit fontScale="90000"/>
          </a:bodyPr>
          <a:lstStyle/>
          <a:p>
            <a:pPr eaLnBrk="1" fontAlgn="auto" hangingPunct="1">
              <a:spcAft>
                <a:spcPts val="0"/>
              </a:spcAft>
              <a:defRPr/>
            </a:pPr>
            <a:r>
              <a:rPr lang="ru-RU" b="1" dirty="0" smtClean="0"/>
              <a:t>Зона променистого переносу</a:t>
            </a:r>
            <a:endParaRPr lang="ru-RU" dirty="0" smtClean="0"/>
          </a:p>
        </p:txBody>
      </p:sp>
      <p:sp>
        <p:nvSpPr>
          <p:cNvPr id="6147" name="Содержимое 2"/>
          <p:cNvSpPr>
            <a:spLocks noGrp="1"/>
          </p:cNvSpPr>
          <p:nvPr>
            <p:ph idx="1"/>
          </p:nvPr>
        </p:nvSpPr>
        <p:spPr>
          <a:xfrm>
            <a:off x="5072063" y="714375"/>
            <a:ext cx="3857625" cy="6143625"/>
          </a:xfrm>
        </p:spPr>
        <p:txBody>
          <a:bodyPr>
            <a:normAutofit lnSpcReduction="10000"/>
          </a:bodyPr>
          <a:lstStyle/>
          <a:p>
            <a:pPr marL="0" indent="17463" eaLnBrk="1" fontAlgn="auto" hangingPunct="1">
              <a:spcAft>
                <a:spcPts val="0"/>
              </a:spcAft>
              <a:buClr>
                <a:schemeClr val="accent3"/>
              </a:buClr>
              <a:buFont typeface="Arial" charset="0"/>
              <a:buNone/>
              <a:defRPr/>
            </a:pPr>
            <a:r>
              <a:rPr lang="ru-RU" sz="2400" b="1" dirty="0" smtClean="0"/>
              <a:t>У цій зоні перенесення енергії відбувається здебільшого за допомогою випромінювання і поглинання фотонів. Напрямок кожного конкретного фотона, випроміненого шаром плазми, ніяк не залежить від того, які фотони плазмою поглиналися, тому він може як потрапити до вищого шару в променистій зоні, так і повернутися назад, до центру.</a:t>
            </a:r>
          </a:p>
        </p:txBody>
      </p:sp>
      <p:pic>
        <p:nvPicPr>
          <p:cNvPr id="6148" name="Picture 2" descr="http://www.fio.vrn.ru/2005/11/images/soliel.jpg"/>
          <p:cNvPicPr>
            <a:picLocks noChangeAspect="1" noChangeArrowheads="1"/>
          </p:cNvPicPr>
          <p:nvPr/>
        </p:nvPicPr>
        <p:blipFill>
          <a:blip r:embed="rId2" cstate="print"/>
          <a:srcRect/>
          <a:stretch>
            <a:fillRect/>
          </a:stretch>
        </p:blipFill>
        <p:spPr bwMode="auto">
          <a:xfrm>
            <a:off x="357188" y="928688"/>
            <a:ext cx="4502150" cy="5310187"/>
          </a:xfrm>
          <a:prstGeom prst="rect">
            <a:avLst/>
          </a:prstGeom>
          <a:ln>
            <a:noFill/>
          </a:ln>
          <a:effectLst>
            <a:softEdge rad="112500"/>
          </a:effectLst>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4)">
                                      <p:cBhvr>
                                        <p:cTn id="7" dur="1000"/>
                                        <p:tgtEl>
                                          <p:spTgt spid="6146"/>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p:cTn id="11" dur="1000" fill="hold"/>
                                        <p:tgtEl>
                                          <p:spTgt spid="6148"/>
                                        </p:tgtEl>
                                        <p:attrNameLst>
                                          <p:attrName>ppt_w</p:attrName>
                                        </p:attrNameLst>
                                      </p:cBhvr>
                                      <p:tavLst>
                                        <p:tav tm="0">
                                          <p:val>
                                            <p:fltVal val="0"/>
                                          </p:val>
                                        </p:tav>
                                        <p:tav tm="100000">
                                          <p:val>
                                            <p:strVal val="#ppt_w"/>
                                          </p:val>
                                        </p:tav>
                                      </p:tavLst>
                                    </p:anim>
                                    <p:anim calcmode="lin" valueType="num">
                                      <p:cBhvr>
                                        <p:cTn id="12" dur="1000" fill="hold"/>
                                        <p:tgtEl>
                                          <p:spTgt spid="6148"/>
                                        </p:tgtEl>
                                        <p:attrNameLst>
                                          <p:attrName>ppt_h</p:attrName>
                                        </p:attrNameLst>
                                      </p:cBhvr>
                                      <p:tavLst>
                                        <p:tav tm="0">
                                          <p:val>
                                            <p:fltVal val="0"/>
                                          </p:val>
                                        </p:tav>
                                        <p:tav tm="100000">
                                          <p:val>
                                            <p:strVal val="#ppt_h"/>
                                          </p:val>
                                        </p:tav>
                                      </p:tavLst>
                                    </p:anim>
                                    <p:anim calcmode="lin" valueType="num">
                                      <p:cBhvr>
                                        <p:cTn id="13" dur="1000" fill="hold"/>
                                        <p:tgtEl>
                                          <p:spTgt spid="6148"/>
                                        </p:tgtEl>
                                        <p:attrNameLst>
                                          <p:attrName>style.rotation</p:attrName>
                                        </p:attrNameLst>
                                      </p:cBhvr>
                                      <p:tavLst>
                                        <p:tav tm="0">
                                          <p:val>
                                            <p:fltVal val="360"/>
                                          </p:val>
                                        </p:tav>
                                        <p:tav tm="100000">
                                          <p:val>
                                            <p:fltVal val="0"/>
                                          </p:val>
                                        </p:tav>
                                      </p:tavLst>
                                    </p:anim>
                                    <p:animEffect transition="in" filter="fade">
                                      <p:cBhvr>
                                        <p:cTn id="14" dur="1000"/>
                                        <p:tgtEl>
                                          <p:spTgt spid="6148"/>
                                        </p:tgtEl>
                                      </p:cBhvr>
                                    </p:animEffect>
                                  </p:childTnLst>
                                </p:cTn>
                              </p:par>
                            </p:childTnLst>
                          </p:cTn>
                        </p:par>
                        <p:par>
                          <p:cTn id="15" fill="hold">
                            <p:stCondLst>
                              <p:cond delay="2000"/>
                            </p:stCondLst>
                            <p:childTnLst>
                              <p:par>
                                <p:cTn id="16" presetID="30" presetClass="entr" presetSubtype="0" fill="hold" grpId="0" nodeType="afterEffect">
                                  <p:stCondLst>
                                    <p:cond delay="0"/>
                                  </p:stCondLst>
                                  <p:iterate type="lt">
                                    <p:tmPct val="0"/>
                                  </p:iterate>
                                  <p:childTnLst>
                                    <p:set>
                                      <p:cBhvr>
                                        <p:cTn id="17" dur="1" fill="hold">
                                          <p:stCondLst>
                                            <p:cond delay="0"/>
                                          </p:stCondLst>
                                        </p:cTn>
                                        <p:tgtEl>
                                          <p:spTgt spid="6147">
                                            <p:txEl>
                                              <p:pRg st="0" end="0"/>
                                            </p:txEl>
                                          </p:spTgt>
                                        </p:tgtEl>
                                        <p:attrNameLst>
                                          <p:attrName>style.visibility</p:attrName>
                                        </p:attrNameLst>
                                      </p:cBhvr>
                                      <p:to>
                                        <p:strVal val="visible"/>
                                      </p:to>
                                    </p:set>
                                    <p:animEffect transition="in" filter="fade">
                                      <p:cBhvr>
                                        <p:cTn id="18" dur="800" decel="100000"/>
                                        <p:tgtEl>
                                          <p:spTgt spid="6147">
                                            <p:txEl>
                                              <p:pRg st="0" end="0"/>
                                            </p:txEl>
                                          </p:spTgt>
                                        </p:tgtEl>
                                      </p:cBhvr>
                                    </p:animEffect>
                                    <p:anim calcmode="lin" valueType="num">
                                      <p:cBhvr>
                                        <p:cTn id="19"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galspace.spb.ru/index162.file/2.jpg"/>
          <p:cNvPicPr>
            <a:picLocks noChangeAspect="1" noChangeArrowheads="1"/>
          </p:cNvPicPr>
          <p:nvPr/>
        </p:nvPicPr>
        <p:blipFill>
          <a:blip r:embed="rId2" cstate="print"/>
          <a:srcRect/>
          <a:stretch>
            <a:fillRect/>
          </a:stretch>
        </p:blipFill>
        <p:spPr bwMode="auto">
          <a:xfrm>
            <a:off x="1500188" y="785813"/>
            <a:ext cx="5786437" cy="337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3" name="Заголовок 1"/>
          <p:cNvSpPr>
            <a:spLocks noGrp="1"/>
          </p:cNvSpPr>
          <p:nvPr>
            <p:ph type="title"/>
          </p:nvPr>
        </p:nvSpPr>
        <p:spPr>
          <a:xfrm>
            <a:off x="1714500" y="0"/>
            <a:ext cx="5400675" cy="654050"/>
          </a:xfrm>
        </p:spPr>
        <p:txBody>
          <a:bodyPr>
            <a:normAutofit fontScale="90000"/>
          </a:bodyPr>
          <a:lstStyle/>
          <a:p>
            <a:pPr eaLnBrk="1" fontAlgn="auto" hangingPunct="1">
              <a:spcAft>
                <a:spcPts val="0"/>
              </a:spcAft>
              <a:defRPr/>
            </a:pPr>
            <a:r>
              <a:rPr lang="ru-RU" b="1" dirty="0" smtClean="0"/>
              <a:t>Конвективна зона </a:t>
            </a:r>
            <a:endParaRPr lang="ru-RU" dirty="0" smtClean="0"/>
          </a:p>
        </p:txBody>
      </p:sp>
      <p:sp>
        <p:nvSpPr>
          <p:cNvPr id="5124" name="Содержимое 2"/>
          <p:cNvSpPr>
            <a:spLocks noGrp="1"/>
          </p:cNvSpPr>
          <p:nvPr>
            <p:ph idx="1"/>
          </p:nvPr>
        </p:nvSpPr>
        <p:spPr>
          <a:xfrm>
            <a:off x="285750" y="4286250"/>
            <a:ext cx="8643938" cy="2214563"/>
          </a:xfrm>
        </p:spPr>
        <p:txBody>
          <a:bodyPr>
            <a:normAutofit fontScale="92500" lnSpcReduction="10000"/>
          </a:bodyPr>
          <a:lstStyle/>
          <a:p>
            <a:pPr marL="274320" indent="17463" eaLnBrk="1" fontAlgn="auto" hangingPunct="1">
              <a:spcAft>
                <a:spcPts val="0"/>
              </a:spcAft>
              <a:buClr>
                <a:schemeClr val="accent3"/>
              </a:buClr>
              <a:buFont typeface="Arial" charset="0"/>
              <a:buNone/>
              <a:defRPr/>
            </a:pPr>
            <a:r>
              <a:rPr lang="ru-RU" sz="2200" b="1" dirty="0" smtClean="0"/>
              <a:t>Охолоджуючись на поверхні, речовина фотосфери занурюється вглиб конвективної зони, а в нижній частині речовина нагрівається від зони променистого переносу і піднімається вгору, обидва процеси йдуть зі значною швидкістю. Такий спосіб передачі енергії називається конвекцією, а підповерхневий шар Сонця завтовшки приблизно 200 000 км, де вона відбувається — конвективною зоною.</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Horizontal)">
                                      <p:cBhvr>
                                        <p:cTn id="7" dur="1000"/>
                                        <p:tgtEl>
                                          <p:spTgt spid="512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1000"/>
                                        <p:tgtEl>
                                          <p:spTgt spid="15362"/>
                                        </p:tgtEl>
                                      </p:cBhvr>
                                    </p:animEffect>
                                    <p:anim calcmode="lin" valueType="num">
                                      <p:cBhvr>
                                        <p:cTn id="12" dur="1000" fill="hold"/>
                                        <p:tgtEl>
                                          <p:spTgt spid="15362"/>
                                        </p:tgtEl>
                                        <p:attrNameLst>
                                          <p:attrName>ppt_x</p:attrName>
                                        </p:attrNameLst>
                                      </p:cBhvr>
                                      <p:tavLst>
                                        <p:tav tm="0">
                                          <p:val>
                                            <p:strVal val="#ppt_x"/>
                                          </p:val>
                                        </p:tav>
                                        <p:tav tm="100000">
                                          <p:val>
                                            <p:strVal val="#ppt_x"/>
                                          </p:val>
                                        </p:tav>
                                      </p:tavLst>
                                    </p:anim>
                                    <p:anim calcmode="lin" valueType="num">
                                      <p:cBhvr>
                                        <p:cTn id="13" dur="1000" fill="hold"/>
                                        <p:tgtEl>
                                          <p:spTgt spid="1536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5124">
                                            <p:txEl>
                                              <p:pRg st="0" end="0"/>
                                            </p:txEl>
                                          </p:spTgt>
                                        </p:tgtEl>
                                        <p:attrNameLst>
                                          <p:attrName>style.visibility</p:attrName>
                                        </p:attrNameLst>
                                      </p:cBhvr>
                                      <p:to>
                                        <p:strVal val="visible"/>
                                      </p:to>
                                    </p:set>
                                    <p:anim calcmode="lin" valueType="num">
                                      <p:cBhvr>
                                        <p:cTn id="17" dur="1000" fill="hold"/>
                                        <p:tgtEl>
                                          <p:spTgt spid="5124">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512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642938" y="214313"/>
            <a:ext cx="7615237" cy="582612"/>
          </a:xfrm>
        </p:spPr>
        <p:txBody>
          <a:bodyPr>
            <a:normAutofit fontScale="90000"/>
          </a:bodyPr>
          <a:lstStyle/>
          <a:p>
            <a:pPr eaLnBrk="1" fontAlgn="auto" hangingPunct="1">
              <a:spcAft>
                <a:spcPts val="0"/>
              </a:spcAft>
              <a:defRPr/>
            </a:pPr>
            <a:r>
              <a:rPr lang="ru-RU" b="1" dirty="0" smtClean="0"/>
              <a:t>Атмосфера Сонця</a:t>
            </a:r>
            <a:endParaRPr lang="ru-RU" dirty="0" smtClean="0"/>
          </a:p>
        </p:txBody>
      </p:sp>
      <p:sp>
        <p:nvSpPr>
          <p:cNvPr id="8195" name="Содержимое 2"/>
          <p:cNvSpPr>
            <a:spLocks noGrp="1"/>
          </p:cNvSpPr>
          <p:nvPr>
            <p:ph idx="1"/>
          </p:nvPr>
        </p:nvSpPr>
        <p:spPr>
          <a:xfrm>
            <a:off x="785813" y="928688"/>
            <a:ext cx="7829550" cy="928687"/>
          </a:xfrm>
        </p:spPr>
        <p:txBody>
          <a:bodyPr/>
          <a:lstStyle/>
          <a:p>
            <a:pPr marL="79375" indent="17463" eaLnBrk="1" hangingPunct="1">
              <a:buFont typeface="Arial" charset="0"/>
              <a:buNone/>
            </a:pPr>
            <a:r>
              <a:rPr lang="ru-RU" b="1" u="sng" dirty="0" smtClean="0"/>
              <a:t>Сонячну атмосферу можна умовно поділити на кілька шарів.</a:t>
            </a:r>
          </a:p>
        </p:txBody>
      </p:sp>
      <p:sp>
        <p:nvSpPr>
          <p:cNvPr id="8196" name="Содержимое 2"/>
          <p:cNvSpPr txBox="1">
            <a:spLocks/>
          </p:cNvSpPr>
          <p:nvPr/>
        </p:nvSpPr>
        <p:spPr bwMode="auto">
          <a:xfrm>
            <a:off x="500063" y="2357438"/>
            <a:ext cx="3786187" cy="3429000"/>
          </a:xfrm>
          <a:prstGeom prst="rect">
            <a:avLst/>
          </a:prstGeom>
          <a:noFill/>
          <a:ln w="9525">
            <a:noFill/>
            <a:miter lim="800000"/>
            <a:headEnd/>
            <a:tailEnd/>
          </a:ln>
        </p:spPr>
        <p:txBody>
          <a:bodyPr/>
          <a:lstStyle/>
          <a:p>
            <a:pPr marL="79375" indent="17463">
              <a:spcBef>
                <a:spcPct val="20000"/>
              </a:spcBef>
              <a:buFont typeface="Arial" charset="0"/>
              <a:buChar char="•"/>
            </a:pPr>
            <a:r>
              <a:rPr lang="ru-RU" sz="3200" b="1" i="1" dirty="0"/>
              <a:t> Фотосфера</a:t>
            </a:r>
          </a:p>
          <a:p>
            <a:pPr marL="79375" indent="17463">
              <a:spcBef>
                <a:spcPct val="20000"/>
              </a:spcBef>
            </a:pPr>
            <a:r>
              <a:rPr lang="ru-RU" sz="3200" b="1" i="1" dirty="0"/>
              <a:t> </a:t>
            </a:r>
          </a:p>
          <a:p>
            <a:pPr marL="79375" indent="17463">
              <a:spcBef>
                <a:spcPct val="20000"/>
              </a:spcBef>
              <a:buFont typeface="Arial" charset="0"/>
              <a:buChar char="•"/>
            </a:pPr>
            <a:r>
              <a:rPr lang="ru-RU" sz="3200" b="1" i="1" dirty="0"/>
              <a:t>Хромосфера</a:t>
            </a:r>
          </a:p>
          <a:p>
            <a:pPr marL="79375" indent="17463">
              <a:spcBef>
                <a:spcPct val="20000"/>
              </a:spcBef>
            </a:pPr>
            <a:r>
              <a:rPr lang="ru-RU" sz="3200" b="1" i="1" dirty="0"/>
              <a:t> </a:t>
            </a:r>
          </a:p>
          <a:p>
            <a:pPr marL="79375" indent="17463">
              <a:spcBef>
                <a:spcPct val="20000"/>
              </a:spcBef>
              <a:buFont typeface="Arial" charset="0"/>
              <a:buChar char="•"/>
            </a:pPr>
            <a:r>
              <a:rPr lang="ru-RU" sz="3200" b="1" i="1" dirty="0"/>
              <a:t>Корона Сонця</a:t>
            </a:r>
          </a:p>
        </p:txBody>
      </p:sp>
      <p:pic>
        <p:nvPicPr>
          <p:cNvPr id="8197" name="Picture 2" descr="http://xn----8sbiecm6bhdx8i.xn--p1ai/sites/default/files/sun_4.jpg"/>
          <p:cNvPicPr>
            <a:picLocks noChangeAspect="1" noChangeArrowheads="1"/>
          </p:cNvPicPr>
          <p:nvPr/>
        </p:nvPicPr>
        <p:blipFill>
          <a:blip r:embed="rId2" cstate="print"/>
          <a:srcRect/>
          <a:stretch>
            <a:fillRect/>
          </a:stretch>
        </p:blipFill>
        <p:spPr bwMode="auto">
          <a:xfrm>
            <a:off x="4357686" y="2357430"/>
            <a:ext cx="4286250" cy="3281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1000"/>
                                        <p:tgtEl>
                                          <p:spTgt spid="8194"/>
                                        </p:tgtEl>
                                      </p:cBhvr>
                                    </p:animEffect>
                                  </p:childTnLst>
                                </p:cTn>
                              </p:par>
                            </p:childTnLst>
                          </p:cTn>
                        </p:par>
                        <p:par>
                          <p:cTn id="8" fill="hold">
                            <p:stCondLst>
                              <p:cond delay="1000"/>
                            </p:stCondLst>
                            <p:childTnLst>
                              <p:par>
                                <p:cTn id="9" presetID="25"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 calcmode="lin" valueType="num">
                                      <p:cBhvr>
                                        <p:cTn id="11" dur="500" decel="50000" fill="hold">
                                          <p:stCondLst>
                                            <p:cond delay="0"/>
                                          </p:stCondLst>
                                        </p:cTn>
                                        <p:tgtEl>
                                          <p:spTgt spid="8195">
                                            <p:txEl>
                                              <p:pRg st="0" end="0"/>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195">
                                            <p:txEl>
                                              <p:pRg st="0" end="0"/>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195">
                                            <p:txEl>
                                              <p:pRg st="0" end="0"/>
                                            </p:txEl>
                                          </p:spTgt>
                                        </p:tgtEl>
                                        <p:attrNameLst>
                                          <p:attrName>ppt_w</p:attrName>
                                        </p:attrNameLst>
                                      </p:cBhvr>
                                      <p:tavLst>
                                        <p:tav tm="0">
                                          <p:val>
                                            <p:strVal val="#ppt_w*.05"/>
                                          </p:val>
                                        </p:tav>
                                        <p:tav tm="100000">
                                          <p:val>
                                            <p:strVal val="#ppt_w"/>
                                          </p:val>
                                        </p:tav>
                                      </p:tavLst>
                                    </p:anim>
                                    <p:anim calcmode="lin" valueType="num">
                                      <p:cBhvr>
                                        <p:cTn id="14" dur="1000" fill="hold"/>
                                        <p:tgtEl>
                                          <p:spTgt spid="8195">
                                            <p:txEl>
                                              <p:pRg st="0" end="0"/>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195">
                                            <p:txEl>
                                              <p:pRg st="0" end="0"/>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195">
                                            <p:txEl>
                                              <p:pRg st="0" end="0"/>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195">
                                            <p:txEl>
                                              <p:pRg st="0" end="0"/>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195">
                                            <p:txEl>
                                              <p:pRg st="0" end="0"/>
                                            </p:txEl>
                                          </p:spTgt>
                                        </p:tgtEl>
                                      </p:cBhvr>
                                    </p:animEffect>
                                  </p:childTnLst>
                                </p:cTn>
                              </p:par>
                            </p:childTnLst>
                          </p:cTn>
                        </p:par>
                        <p:par>
                          <p:cTn id="19" fill="hold">
                            <p:stCondLst>
                              <p:cond delay="2000"/>
                            </p:stCondLst>
                            <p:childTnLst>
                              <p:par>
                                <p:cTn id="20" presetID="26" presetClass="entr" presetSubtype="0" fill="hold" grpId="0" nodeType="afterEffect">
                                  <p:stCondLst>
                                    <p:cond delay="0"/>
                                  </p:stCondLst>
                                  <p:iterate type="lt">
                                    <p:tmPct val="0"/>
                                  </p:iterate>
                                  <p:childTnLst>
                                    <p:set>
                                      <p:cBhvr>
                                        <p:cTn id="21" dur="1" fill="hold">
                                          <p:stCondLst>
                                            <p:cond delay="0"/>
                                          </p:stCondLst>
                                        </p:cTn>
                                        <p:tgtEl>
                                          <p:spTgt spid="8196"/>
                                        </p:tgtEl>
                                        <p:attrNameLst>
                                          <p:attrName>style.visibility</p:attrName>
                                        </p:attrNameLst>
                                      </p:cBhvr>
                                      <p:to>
                                        <p:strVal val="visible"/>
                                      </p:to>
                                    </p:set>
                                    <p:animEffect transition="in" filter="wipe(down)">
                                      <p:cBhvr>
                                        <p:cTn id="22" dur="580">
                                          <p:stCondLst>
                                            <p:cond delay="0"/>
                                          </p:stCondLst>
                                        </p:cTn>
                                        <p:tgtEl>
                                          <p:spTgt spid="8196"/>
                                        </p:tgtEl>
                                      </p:cBhvr>
                                    </p:animEffect>
                                    <p:anim calcmode="lin" valueType="num">
                                      <p:cBhvr>
                                        <p:cTn id="23"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28" dur="26">
                                          <p:stCondLst>
                                            <p:cond delay="650"/>
                                          </p:stCondLst>
                                        </p:cTn>
                                        <p:tgtEl>
                                          <p:spTgt spid="8196"/>
                                        </p:tgtEl>
                                      </p:cBhvr>
                                      <p:to x="100000" y="60000"/>
                                    </p:animScale>
                                    <p:animScale>
                                      <p:cBhvr>
                                        <p:cTn id="29" dur="166" decel="50000">
                                          <p:stCondLst>
                                            <p:cond delay="676"/>
                                          </p:stCondLst>
                                        </p:cTn>
                                        <p:tgtEl>
                                          <p:spTgt spid="8196"/>
                                        </p:tgtEl>
                                      </p:cBhvr>
                                      <p:to x="100000" y="100000"/>
                                    </p:animScale>
                                    <p:animScale>
                                      <p:cBhvr>
                                        <p:cTn id="30" dur="26">
                                          <p:stCondLst>
                                            <p:cond delay="1312"/>
                                          </p:stCondLst>
                                        </p:cTn>
                                        <p:tgtEl>
                                          <p:spTgt spid="8196"/>
                                        </p:tgtEl>
                                      </p:cBhvr>
                                      <p:to x="100000" y="80000"/>
                                    </p:animScale>
                                    <p:animScale>
                                      <p:cBhvr>
                                        <p:cTn id="31" dur="166" decel="50000">
                                          <p:stCondLst>
                                            <p:cond delay="1338"/>
                                          </p:stCondLst>
                                        </p:cTn>
                                        <p:tgtEl>
                                          <p:spTgt spid="8196"/>
                                        </p:tgtEl>
                                      </p:cBhvr>
                                      <p:to x="100000" y="100000"/>
                                    </p:animScale>
                                    <p:animScale>
                                      <p:cBhvr>
                                        <p:cTn id="32" dur="26">
                                          <p:stCondLst>
                                            <p:cond delay="1642"/>
                                          </p:stCondLst>
                                        </p:cTn>
                                        <p:tgtEl>
                                          <p:spTgt spid="8196"/>
                                        </p:tgtEl>
                                      </p:cBhvr>
                                      <p:to x="100000" y="90000"/>
                                    </p:animScale>
                                    <p:animScale>
                                      <p:cBhvr>
                                        <p:cTn id="33" dur="166" decel="50000">
                                          <p:stCondLst>
                                            <p:cond delay="1668"/>
                                          </p:stCondLst>
                                        </p:cTn>
                                        <p:tgtEl>
                                          <p:spTgt spid="8196"/>
                                        </p:tgtEl>
                                      </p:cBhvr>
                                      <p:to x="100000" y="100000"/>
                                    </p:animScale>
                                    <p:animScale>
                                      <p:cBhvr>
                                        <p:cTn id="34" dur="26">
                                          <p:stCondLst>
                                            <p:cond delay="1808"/>
                                          </p:stCondLst>
                                        </p:cTn>
                                        <p:tgtEl>
                                          <p:spTgt spid="8196"/>
                                        </p:tgtEl>
                                      </p:cBhvr>
                                      <p:to x="100000" y="95000"/>
                                    </p:animScale>
                                    <p:animScale>
                                      <p:cBhvr>
                                        <p:cTn id="35" dur="166" decel="50000">
                                          <p:stCondLst>
                                            <p:cond delay="1834"/>
                                          </p:stCondLst>
                                        </p:cTn>
                                        <p:tgtEl>
                                          <p:spTgt spid="8196"/>
                                        </p:tgtEl>
                                      </p:cBhvr>
                                      <p:to x="100000" y="100000"/>
                                    </p:animScale>
                                  </p:childTnLst>
                                </p:cTn>
                              </p:par>
                            </p:childTnLst>
                          </p:cTn>
                        </p:par>
                        <p:par>
                          <p:cTn id="36" fill="hold">
                            <p:stCondLst>
                              <p:cond delay="4000"/>
                            </p:stCondLst>
                            <p:childTnLst>
                              <p:par>
                                <p:cTn id="37" presetID="16" presetClass="emph" presetSubtype="0" fill="hold" grpId="1" nodeType="afterEffect">
                                  <p:stCondLst>
                                    <p:cond delay="0"/>
                                  </p:stCondLst>
                                  <p:iterate type="lt">
                                    <p:tmPct val="4000"/>
                                  </p:iterate>
                                  <p:childTnLst>
                                    <p:set>
                                      <p:cBhvr override="childStyle">
                                        <p:cTn id="38" dur="500" fill="hold"/>
                                        <p:tgtEl>
                                          <p:spTgt spid="8196"/>
                                        </p:tgtEl>
                                        <p:attrNameLst>
                                          <p:attrName>style.color</p:attrName>
                                        </p:attrNameLst>
                                      </p:cBhvr>
                                      <p:to>
                                        <p:clrVal>
                                          <a:schemeClr val="hlink"/>
                                        </p:clrVal>
                                      </p:to>
                                    </p:set>
                                    <p:set>
                                      <p:cBhvr>
                                        <p:cTn id="39" dur="500" fill="hold"/>
                                        <p:tgtEl>
                                          <p:spTgt spid="8196"/>
                                        </p:tgtEl>
                                        <p:attrNameLst>
                                          <p:attrName>fillcolor</p:attrName>
                                        </p:attrNameLst>
                                      </p:cBhvr>
                                      <p:to>
                                        <p:clrVal>
                                          <a:schemeClr val="hlink"/>
                                        </p:clrVal>
                                      </p:to>
                                    </p:set>
                                    <p:set>
                                      <p:cBhvr>
                                        <p:cTn id="40" dur="500" fill="hold"/>
                                        <p:tgtEl>
                                          <p:spTgt spid="8196"/>
                                        </p:tgtEl>
                                        <p:attrNameLst>
                                          <p:attrName>fill.type</p:attrName>
                                        </p:attrNameLst>
                                      </p:cBhvr>
                                      <p:to>
                                        <p:strVal val="solid"/>
                                      </p:to>
                                    </p:set>
                                  </p:childTnLst>
                                </p:cTn>
                              </p:par>
                              <p:par>
                                <p:cTn id="41" presetID="50" presetClass="entr" presetSubtype="0" decel="100000" fill="hold" nodeType="withEffect">
                                  <p:stCondLst>
                                    <p:cond delay="0"/>
                                  </p:stCondLst>
                                  <p:childTnLst>
                                    <p:set>
                                      <p:cBhvr>
                                        <p:cTn id="42" dur="1" fill="hold">
                                          <p:stCondLst>
                                            <p:cond delay="0"/>
                                          </p:stCondLst>
                                        </p:cTn>
                                        <p:tgtEl>
                                          <p:spTgt spid="8197"/>
                                        </p:tgtEl>
                                        <p:attrNameLst>
                                          <p:attrName>style.visibility</p:attrName>
                                        </p:attrNameLst>
                                      </p:cBhvr>
                                      <p:to>
                                        <p:strVal val="visible"/>
                                      </p:to>
                                    </p:set>
                                    <p:anim calcmode="lin" valueType="num">
                                      <p:cBhvr>
                                        <p:cTn id="43" dur="1000" fill="hold"/>
                                        <p:tgtEl>
                                          <p:spTgt spid="8197"/>
                                        </p:tgtEl>
                                        <p:attrNameLst>
                                          <p:attrName>ppt_w</p:attrName>
                                        </p:attrNameLst>
                                      </p:cBhvr>
                                      <p:tavLst>
                                        <p:tav tm="0">
                                          <p:val>
                                            <p:strVal val="#ppt_w+.3"/>
                                          </p:val>
                                        </p:tav>
                                        <p:tav tm="100000">
                                          <p:val>
                                            <p:strVal val="#ppt_w"/>
                                          </p:val>
                                        </p:tav>
                                      </p:tavLst>
                                    </p:anim>
                                    <p:anim calcmode="lin" valueType="num">
                                      <p:cBhvr>
                                        <p:cTn id="44" dur="1000" fill="hold"/>
                                        <p:tgtEl>
                                          <p:spTgt spid="8197"/>
                                        </p:tgtEl>
                                        <p:attrNameLst>
                                          <p:attrName>ppt_h</p:attrName>
                                        </p:attrNameLst>
                                      </p:cBhvr>
                                      <p:tavLst>
                                        <p:tav tm="0">
                                          <p:val>
                                            <p:strVal val="#ppt_h"/>
                                          </p:val>
                                        </p:tav>
                                        <p:tav tm="100000">
                                          <p:val>
                                            <p:strVal val="#ppt_h"/>
                                          </p:val>
                                        </p:tav>
                                      </p:tavLst>
                                    </p:anim>
                                    <p:animEffect transition="in" filter="fade">
                                      <p:cBhvr>
                                        <p:cTn id="45"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6" grpId="0"/>
      <p:bldP spid="819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214438" y="285750"/>
            <a:ext cx="6686550" cy="368300"/>
          </a:xfrm>
        </p:spPr>
        <p:txBody>
          <a:bodyPr>
            <a:normAutofit fontScale="90000"/>
          </a:bodyPr>
          <a:lstStyle/>
          <a:p>
            <a:pPr eaLnBrk="1" fontAlgn="auto" hangingPunct="1">
              <a:spcAft>
                <a:spcPts val="0"/>
              </a:spcAft>
              <a:defRPr/>
            </a:pPr>
            <a:r>
              <a:rPr lang="ru-RU" b="1" dirty="0" smtClean="0"/>
              <a:t>Фотосфера</a:t>
            </a:r>
          </a:p>
        </p:txBody>
      </p:sp>
      <p:sp>
        <p:nvSpPr>
          <p:cNvPr id="9219" name="Содержимое 2"/>
          <p:cNvSpPr>
            <a:spLocks noGrp="1"/>
          </p:cNvSpPr>
          <p:nvPr>
            <p:ph idx="1"/>
          </p:nvPr>
        </p:nvSpPr>
        <p:spPr>
          <a:xfrm>
            <a:off x="714375" y="4357688"/>
            <a:ext cx="7543800" cy="1697037"/>
          </a:xfrm>
        </p:spPr>
        <p:txBody>
          <a:bodyPr>
            <a:normAutofit fontScale="85000" lnSpcReduction="20000"/>
          </a:bodyPr>
          <a:lstStyle/>
          <a:p>
            <a:pPr marL="274320" indent="17463" eaLnBrk="1" fontAlgn="auto" hangingPunct="1">
              <a:spcAft>
                <a:spcPts val="0"/>
              </a:spcAft>
              <a:buClr>
                <a:schemeClr val="accent3"/>
              </a:buClr>
              <a:buFont typeface="Arial" charset="0"/>
              <a:buNone/>
              <a:defRPr/>
            </a:pPr>
            <a:r>
              <a:rPr lang="ru-RU" sz="2400" b="1" i="1" dirty="0" smtClean="0"/>
              <a:t>Найглибший шар атмосфери, товщиною 200–300 км, називається фотосферою (сфера світла). З нього випромінюється майже вся енергія, яка спостерігається у видимій частині спектра, вона утворює видиму поверхню Сонця. Її товщина відповідає оптичній товщині приблизно в 2/3.</a:t>
            </a:r>
            <a:r>
              <a:rPr lang="ru-RU" sz="1600" b="1" i="1" dirty="0" smtClean="0"/>
              <a:t> </a:t>
            </a:r>
          </a:p>
        </p:txBody>
      </p:sp>
      <p:pic>
        <p:nvPicPr>
          <p:cNvPr id="9221" name="Picture 5" descr="http://vsya-vselennaya.ru/imag_index/sun3.jpg"/>
          <p:cNvPicPr>
            <a:picLocks noChangeAspect="1" noChangeArrowheads="1"/>
          </p:cNvPicPr>
          <p:nvPr/>
        </p:nvPicPr>
        <p:blipFill>
          <a:blip r:embed="rId2" cstate="print"/>
          <a:srcRect/>
          <a:stretch>
            <a:fillRect/>
          </a:stretch>
        </p:blipFill>
        <p:spPr bwMode="auto">
          <a:xfrm>
            <a:off x="1428728" y="1142984"/>
            <a:ext cx="6338315" cy="30003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1000"/>
                                        <p:tgtEl>
                                          <p:spTgt spid="9218"/>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circle(in)">
                                      <p:cBhvr>
                                        <p:cTn id="11" dur="1000"/>
                                        <p:tgtEl>
                                          <p:spTgt spid="9221"/>
                                        </p:tgtEl>
                                      </p:cBhvr>
                                    </p:animEffect>
                                  </p:childTnLst>
                                </p:cTn>
                              </p:par>
                            </p:childTnLst>
                          </p:cTn>
                        </p:par>
                        <p:par>
                          <p:cTn id="12" fill="hold">
                            <p:stCondLst>
                              <p:cond delay="2000"/>
                            </p:stCondLst>
                            <p:childTnLst>
                              <p:par>
                                <p:cTn id="13" presetID="43" presetClass="entr" presetSubtype="0" fill="hold" grpId="0"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
                                        <p:tgtEl>
                                          <p:spTgt spid="9219">
                                            <p:txEl>
                                              <p:pRg st="0" end="0"/>
                                            </p:txEl>
                                          </p:spTgt>
                                        </p:tgtEl>
                                      </p:cBhvr>
                                    </p:animEffect>
                                    <p:anim calcmode="lin" valueType="num">
                                      <p:cBhvr>
                                        <p:cTn id="16" dur="4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9219">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921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921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323528" y="1643063"/>
            <a:ext cx="3391222" cy="654050"/>
          </a:xfrm>
        </p:spPr>
        <p:txBody>
          <a:bodyPr>
            <a:normAutofit fontScale="90000"/>
          </a:bodyPr>
          <a:lstStyle/>
          <a:p>
            <a:pPr eaLnBrk="1" fontAlgn="auto" hangingPunct="1">
              <a:spcAft>
                <a:spcPts val="0"/>
              </a:spcAft>
              <a:defRPr/>
            </a:pPr>
            <a:r>
              <a:rPr lang="uk-UA" b="1" dirty="0" smtClean="0"/>
              <a:t>Сонячна грануляція</a:t>
            </a:r>
            <a:endParaRPr lang="ru-RU" b="1" dirty="0" smtClean="0"/>
          </a:p>
        </p:txBody>
      </p:sp>
      <p:sp>
        <p:nvSpPr>
          <p:cNvPr id="12291" name="Содержимое 2"/>
          <p:cNvSpPr>
            <a:spLocks noGrp="1"/>
          </p:cNvSpPr>
          <p:nvPr>
            <p:ph idx="1"/>
          </p:nvPr>
        </p:nvSpPr>
        <p:spPr>
          <a:xfrm>
            <a:off x="214313" y="4005064"/>
            <a:ext cx="8229600" cy="2852936"/>
          </a:xfrm>
        </p:spPr>
        <p:txBody>
          <a:bodyPr>
            <a:normAutofit fontScale="92500"/>
          </a:bodyPr>
          <a:lstStyle/>
          <a:p>
            <a:pPr marL="274320" indent="17463" eaLnBrk="1" fontAlgn="auto" hangingPunct="1">
              <a:spcAft>
                <a:spcPts val="0"/>
              </a:spcAft>
              <a:buClr>
                <a:schemeClr val="accent3"/>
              </a:buClr>
              <a:buFont typeface="Arial" charset="0"/>
              <a:buNone/>
              <a:defRPr/>
            </a:pPr>
            <a:r>
              <a:rPr lang="ru-RU" sz="2400" b="1" dirty="0" smtClean="0"/>
              <a:t>Сонячна грануляція в сонячній фотосфері зумовлена конвективними потоками плазми, що сягають фотосфери з конвективної зони Сонця. Грануляція за своєю суттю є сукупністю окремих гранул (комірок), в центрі яких на поверхню з надр Сонця виноситься гаряча плазма, в той час як по їхніх краях охолоджена за рахунок випромінювання плазма тече вглиб Сонця.</a:t>
            </a:r>
          </a:p>
        </p:txBody>
      </p:sp>
      <p:pic>
        <p:nvPicPr>
          <p:cNvPr id="12292" name="Picture 5" descr="Файл:Granules2-Cropped-Photospheric-Granulation-G.Scharmer-Swedish-Vacuum-Solar-Telescope-10-July-1997.jpg"/>
          <p:cNvPicPr>
            <a:picLocks noChangeAspect="1" noChangeArrowheads="1"/>
          </p:cNvPicPr>
          <p:nvPr/>
        </p:nvPicPr>
        <p:blipFill>
          <a:blip r:embed="rId2" cstate="print"/>
          <a:srcRect/>
          <a:stretch>
            <a:fillRect/>
          </a:stretch>
        </p:blipFill>
        <p:spPr bwMode="auto">
          <a:xfrm>
            <a:off x="3786188" y="714375"/>
            <a:ext cx="4572000" cy="318135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fltVal val="0"/>
                                          </p:val>
                                        </p:tav>
                                        <p:tav tm="100000">
                                          <p:val>
                                            <p:strVal val="#ppt_w"/>
                                          </p:val>
                                        </p:tav>
                                      </p:tavLst>
                                    </p:anim>
                                    <p:anim calcmode="lin" valueType="num">
                                      <p:cBhvr>
                                        <p:cTn id="8" dur="2000" fill="hold"/>
                                        <p:tgtEl>
                                          <p:spTgt spid="12290"/>
                                        </p:tgtEl>
                                        <p:attrNameLst>
                                          <p:attrName>ppt_h</p:attrName>
                                        </p:attrNameLst>
                                      </p:cBhvr>
                                      <p:tavLst>
                                        <p:tav tm="0">
                                          <p:val>
                                            <p:fltVal val="0"/>
                                          </p:val>
                                        </p:tav>
                                        <p:tav tm="100000">
                                          <p:val>
                                            <p:strVal val="#ppt_h"/>
                                          </p:val>
                                        </p:tav>
                                      </p:tavLst>
                                    </p:anim>
                                    <p:anim calcmode="lin" valueType="num">
                                      <p:cBhvr>
                                        <p:cTn id="9" dur="2000" fill="hold"/>
                                        <p:tgtEl>
                                          <p:spTgt spid="12290"/>
                                        </p:tgtEl>
                                        <p:attrNameLst>
                                          <p:attrName>style.rotation</p:attrName>
                                        </p:attrNameLst>
                                      </p:cBhvr>
                                      <p:tavLst>
                                        <p:tav tm="0">
                                          <p:val>
                                            <p:fltVal val="90"/>
                                          </p:val>
                                        </p:tav>
                                        <p:tav tm="100000">
                                          <p:val>
                                            <p:fltVal val="0"/>
                                          </p:val>
                                        </p:tav>
                                      </p:tavLst>
                                    </p:anim>
                                    <p:animEffect transition="in" filter="fade">
                                      <p:cBhvr>
                                        <p:cTn id="10" dur="2000"/>
                                        <p:tgtEl>
                                          <p:spTgt spid="12290"/>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p:cTn id="13" dur="2000" fill="hold"/>
                                        <p:tgtEl>
                                          <p:spTgt spid="1229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12292"/>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12292"/>
                                        </p:tgtEl>
                                        <p:attrNameLst>
                                          <p:attrName>ppt_y</p:attrName>
                                        </p:attrNameLst>
                                      </p:cBhvr>
                                      <p:tavLst>
                                        <p:tav tm="0">
                                          <p:val>
                                            <p:strVal val="#ppt_y"/>
                                          </p:val>
                                        </p:tav>
                                        <p:tav tm="100000">
                                          <p:val>
                                            <p:strVal val="#ppt_y"/>
                                          </p:val>
                                        </p:tav>
                                      </p:tavLst>
                                    </p:anim>
                                    <p:animEffect transition="in" filter="fade">
                                      <p:cBhvr>
                                        <p:cTn id="16" dur="2000"/>
                                        <p:tgtEl>
                                          <p:spTgt spid="12292"/>
                                        </p:tgtEl>
                                      </p:cBhvr>
                                    </p:animEffect>
                                  </p:childTnLst>
                                </p:cTn>
                              </p:par>
                            </p:childTnLst>
                          </p:cTn>
                        </p:par>
                        <p:par>
                          <p:cTn id="17" fill="hold">
                            <p:stCondLst>
                              <p:cond delay="3600"/>
                            </p:stCondLst>
                            <p:childTnLst>
                              <p:par>
                                <p:cTn id="18" presetID="14" presetClass="emph" presetSubtype="0" fill="hold" grpId="1" nodeType="afterEffect">
                                  <p:stCondLst>
                                    <p:cond delay="0"/>
                                  </p:stCondLst>
                                  <p:iterate type="lt">
                                    <p:tmPct val="0"/>
                                  </p:iterate>
                                  <p:childTnLst>
                                    <p:animClr clrSpc="rgb" dir="cw">
                                      <p:cBhvr override="childStyle">
                                        <p:cTn id="19" dur="1900" fill="hold">
                                          <p:stCondLst>
                                            <p:cond delay="100"/>
                                          </p:stCondLst>
                                        </p:cTn>
                                        <p:tgtEl>
                                          <p:spTgt spid="12290"/>
                                        </p:tgtEl>
                                        <p:attrNameLst>
                                          <p:attrName>style.color</p:attrName>
                                        </p:attrNameLst>
                                      </p:cBhvr>
                                      <p:to>
                                        <a:schemeClr val="accent2"/>
                                      </p:to>
                                    </p:animClr>
                                    <p:animClr clrSpc="rgb" dir="cw">
                                      <p:cBhvr>
                                        <p:cTn id="20" dur="1900" fill="hold">
                                          <p:stCondLst>
                                            <p:cond delay="100"/>
                                          </p:stCondLst>
                                        </p:cTn>
                                        <p:tgtEl>
                                          <p:spTgt spid="12290"/>
                                        </p:tgtEl>
                                        <p:attrNameLst>
                                          <p:attrName>fillColor</p:attrName>
                                        </p:attrNameLst>
                                      </p:cBhvr>
                                      <p:to>
                                        <a:schemeClr val="accent2"/>
                                      </p:to>
                                    </p:animClr>
                                    <p:set>
                                      <p:cBhvr>
                                        <p:cTn id="21" dur="1900" fill="hold">
                                          <p:stCondLst>
                                            <p:cond delay="100"/>
                                          </p:stCondLst>
                                        </p:cTn>
                                        <p:tgtEl>
                                          <p:spTgt spid="12290"/>
                                        </p:tgtEl>
                                        <p:attrNameLst>
                                          <p:attrName>fill.type</p:attrName>
                                        </p:attrNameLst>
                                      </p:cBhvr>
                                      <p:to>
                                        <p:strVal val="solid"/>
                                      </p:to>
                                    </p:set>
                                    <p:set>
                                      <p:cBhvr>
                                        <p:cTn id="22" dur="1900" fill="hold">
                                          <p:stCondLst>
                                            <p:cond delay="100"/>
                                          </p:stCondLst>
                                        </p:cTn>
                                        <p:tgtEl>
                                          <p:spTgt spid="12290"/>
                                        </p:tgtEl>
                                        <p:attrNameLst>
                                          <p:attrName>fill.on</p:attrName>
                                        </p:attrNameLst>
                                      </p:cBhvr>
                                      <p:to>
                                        <p:strVal val="true"/>
                                      </p:to>
                                    </p:set>
                                    <p:animScale>
                                      <p:cBhvr>
                                        <p:cTn id="23" dur="200" fill="hold">
                                          <p:stCondLst>
                                            <p:cond delay="0"/>
                                          </p:stCondLst>
                                        </p:cTn>
                                        <p:tgtEl>
                                          <p:spTgt spid="12290"/>
                                        </p:tgtEl>
                                      </p:cBhvr>
                                      <p:from x="100000" y="100000"/>
                                      <p:to x="100000" y="5000"/>
                                    </p:animScale>
                                    <p:animScale>
                                      <p:cBhvr>
                                        <p:cTn id="24" dur="200" fill="hold">
                                          <p:stCondLst>
                                            <p:cond delay="200"/>
                                          </p:stCondLst>
                                        </p:cTn>
                                        <p:tgtEl>
                                          <p:spTgt spid="12290"/>
                                        </p:tgtEl>
                                      </p:cBhvr>
                                      <p:from x="100000" y="5000"/>
                                      <p:to x="120000" y="150000"/>
                                    </p:animScale>
                                    <p:animScale>
                                      <p:cBhvr>
                                        <p:cTn id="25" dur="600" fill="hold">
                                          <p:stCondLst>
                                            <p:cond delay="1400"/>
                                          </p:stCondLst>
                                        </p:cTn>
                                        <p:tgtEl>
                                          <p:spTgt spid="12290"/>
                                        </p:tgtEl>
                                      </p:cBhvr>
                                      <p:to x="120000" y="150000"/>
                                    </p:animScale>
                                  </p:childTnLst>
                                </p:cTn>
                              </p:par>
                              <p:par>
                                <p:cTn id="26" presetID="17" presetClass="entr" presetSubtype="10" fill="hold" grpId="0" nodeType="withEffect">
                                  <p:stCondLst>
                                    <p:cond delay="0"/>
                                  </p:stCondLst>
                                  <p:childTnLst>
                                    <p:set>
                                      <p:cBhvr>
                                        <p:cTn id="27" dur="1" fill="hold">
                                          <p:stCondLst>
                                            <p:cond delay="0"/>
                                          </p:stCondLst>
                                        </p:cTn>
                                        <p:tgtEl>
                                          <p:spTgt spid="12291">
                                            <p:txEl>
                                              <p:pRg st="0" end="0"/>
                                            </p:txEl>
                                          </p:spTgt>
                                        </p:tgtEl>
                                        <p:attrNameLst>
                                          <p:attrName>style.visibility</p:attrName>
                                        </p:attrNameLst>
                                      </p:cBhvr>
                                      <p:to>
                                        <p:strVal val="visible"/>
                                      </p:to>
                                    </p:set>
                                    <p:anim calcmode="lin" valueType="num">
                                      <p:cBhvr>
                                        <p:cTn id="28" dur="20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29" dur="20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0" grpId="1"/>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148064" y="857250"/>
            <a:ext cx="4567436" cy="511175"/>
          </a:xfrm>
        </p:spPr>
        <p:txBody>
          <a:bodyPr>
            <a:normAutofit fontScale="90000"/>
          </a:bodyPr>
          <a:lstStyle/>
          <a:p>
            <a:pPr eaLnBrk="1" fontAlgn="auto" hangingPunct="1">
              <a:spcAft>
                <a:spcPts val="0"/>
              </a:spcAft>
              <a:defRPr/>
            </a:pPr>
            <a:r>
              <a:rPr lang="ru-RU" b="1" i="1" dirty="0" smtClean="0"/>
              <a:t>Хромосфера</a:t>
            </a:r>
            <a:endParaRPr lang="ru-RU" dirty="0" smtClean="0"/>
          </a:p>
        </p:txBody>
      </p:sp>
      <p:sp>
        <p:nvSpPr>
          <p:cNvPr id="10243" name="Содержимое 2"/>
          <p:cNvSpPr>
            <a:spLocks noGrp="1"/>
          </p:cNvSpPr>
          <p:nvPr>
            <p:ph idx="1"/>
          </p:nvPr>
        </p:nvSpPr>
        <p:spPr>
          <a:xfrm>
            <a:off x="285750" y="3857625"/>
            <a:ext cx="8229600" cy="2571750"/>
          </a:xfrm>
        </p:spPr>
        <p:txBody>
          <a:bodyPr>
            <a:normAutofit fontScale="92500" lnSpcReduction="10000"/>
          </a:bodyPr>
          <a:lstStyle/>
          <a:p>
            <a:pPr marL="274320" indent="17463" eaLnBrk="1" fontAlgn="auto" hangingPunct="1">
              <a:spcAft>
                <a:spcPts val="0"/>
              </a:spcAft>
              <a:buClr>
                <a:schemeClr val="accent3"/>
              </a:buClr>
              <a:buFont typeface="Arial" charset="0"/>
              <a:buNone/>
              <a:defRPr/>
            </a:pPr>
            <a:r>
              <a:rPr lang="ru-RU" sz="2400" b="1" dirty="0" smtClean="0"/>
              <a:t>Хромосфера</a:t>
            </a:r>
            <a:r>
              <a:rPr lang="ru-RU" sz="2400" dirty="0" smtClean="0"/>
              <a:t> — </a:t>
            </a:r>
            <a:r>
              <a:rPr lang="ru-RU" sz="2400" b="1" dirty="0" smtClean="0"/>
              <a:t>розріджена газова оболонка Сонця, що спостерігається під час сонячного затемнення, область між фотосферою і короною, проте виражена вона нечітко. Ця нечіткість виявляється особливо наочно у верхній хромосфері, яка досить плавно, без видимих меж переходить в сонячну корону. Саме у хромосфері розігруються найбільш вражаючі з точки зору людини процеси.</a:t>
            </a:r>
          </a:p>
        </p:txBody>
      </p:sp>
      <p:pic>
        <p:nvPicPr>
          <p:cNvPr id="10245" name="Picture 5" descr="Файл:Solar eclips 1999 5.jpg"/>
          <p:cNvPicPr>
            <a:picLocks noChangeAspect="1" noChangeArrowheads="1"/>
          </p:cNvPicPr>
          <p:nvPr/>
        </p:nvPicPr>
        <p:blipFill>
          <a:blip r:embed="rId2" cstate="print"/>
          <a:srcRect/>
          <a:stretch>
            <a:fillRect/>
          </a:stretch>
        </p:blipFill>
        <p:spPr bwMode="auto">
          <a:xfrm>
            <a:off x="755576" y="404664"/>
            <a:ext cx="3786214" cy="3168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strVal val="#ppt_w+.3"/>
                                          </p:val>
                                        </p:tav>
                                        <p:tav tm="100000">
                                          <p:val>
                                            <p:strVal val="#ppt_w"/>
                                          </p:val>
                                        </p:tav>
                                      </p:tavLst>
                                    </p:anim>
                                    <p:anim calcmode="lin" valueType="num">
                                      <p:cBhvr>
                                        <p:cTn id="8" dur="1000" fill="hold"/>
                                        <p:tgtEl>
                                          <p:spTgt spid="10245"/>
                                        </p:tgtEl>
                                        <p:attrNameLst>
                                          <p:attrName>ppt_h</p:attrName>
                                        </p:attrNameLst>
                                      </p:cBhvr>
                                      <p:tavLst>
                                        <p:tav tm="0">
                                          <p:val>
                                            <p:strVal val="#ppt_h"/>
                                          </p:val>
                                        </p:tav>
                                        <p:tav tm="100000">
                                          <p:val>
                                            <p:strVal val="#ppt_h"/>
                                          </p:val>
                                        </p:tav>
                                      </p:tavLst>
                                    </p:anim>
                                    <p:animEffect transition="in" filter="fade">
                                      <p:cBhvr>
                                        <p:cTn id="9" dur="1000"/>
                                        <p:tgtEl>
                                          <p:spTgt spid="10245"/>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385" decel="100000"/>
                                        <p:tgtEl>
                                          <p:spTgt spid="10242"/>
                                        </p:tgtEl>
                                      </p:cBhvr>
                                    </p:animEffect>
                                    <p:animScale>
                                      <p:cBhvr>
                                        <p:cTn id="13" dur="385" decel="100000"/>
                                        <p:tgtEl>
                                          <p:spTgt spid="10242"/>
                                        </p:tgtEl>
                                      </p:cBhvr>
                                      <p:from x="10000" y="10000"/>
                                      <p:to x="200000" y="450000"/>
                                    </p:animScale>
                                    <p:animScale>
                                      <p:cBhvr>
                                        <p:cTn id="14" dur="615" accel="100000" fill="hold">
                                          <p:stCondLst>
                                            <p:cond delay="385"/>
                                          </p:stCondLst>
                                        </p:cTn>
                                        <p:tgtEl>
                                          <p:spTgt spid="10242"/>
                                        </p:tgtEl>
                                      </p:cBhvr>
                                      <p:from x="200000" y="450000"/>
                                      <p:to x="100000" y="100000"/>
                                    </p:animScale>
                                    <p:set>
                                      <p:cBhvr>
                                        <p:cTn id="15" dur="385" fill="hold"/>
                                        <p:tgtEl>
                                          <p:spTgt spid="10242"/>
                                        </p:tgtEl>
                                        <p:attrNameLst>
                                          <p:attrName>ppt_x</p:attrName>
                                        </p:attrNameLst>
                                      </p:cBhvr>
                                      <p:to>
                                        <p:strVal val="(0.5)"/>
                                      </p:to>
                                    </p:set>
                                    <p:anim from="(0.5)" to="(#ppt_x)" calcmode="lin" valueType="num">
                                      <p:cBhvr>
                                        <p:cTn id="16" dur="615" accel="100000" fill="hold">
                                          <p:stCondLst>
                                            <p:cond delay="385"/>
                                          </p:stCondLst>
                                        </p:cTn>
                                        <p:tgtEl>
                                          <p:spTgt spid="10242"/>
                                        </p:tgtEl>
                                        <p:attrNameLst>
                                          <p:attrName>ppt_x</p:attrName>
                                        </p:attrNameLst>
                                      </p:cBhvr>
                                    </p:anim>
                                    <p:set>
                                      <p:cBhvr>
                                        <p:cTn id="17" dur="385" fill="hold"/>
                                        <p:tgtEl>
                                          <p:spTgt spid="10242"/>
                                        </p:tgtEl>
                                        <p:attrNameLst>
                                          <p:attrName>ppt_y</p:attrName>
                                        </p:attrNameLst>
                                      </p:cBhvr>
                                      <p:to>
                                        <p:strVal val="(#ppt_y+0.4)"/>
                                      </p:to>
                                    </p:set>
                                    <p:anim from="(#ppt_y+0.4)" to="(#ppt_y)" calcmode="lin" valueType="num">
                                      <p:cBhvr>
                                        <p:cTn id="18" dur="615" accel="100000" fill="hold">
                                          <p:stCondLst>
                                            <p:cond delay="385"/>
                                          </p:stCondLst>
                                        </p:cTn>
                                        <p:tgtEl>
                                          <p:spTgt spid="10242"/>
                                        </p:tgtEl>
                                        <p:attrNameLst>
                                          <p:attrName>ppt_y</p:attrName>
                                        </p:attrNameLst>
                                      </p:cBhvr>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10243">
                                            <p:txEl>
                                              <p:pRg st="0" end="0"/>
                                            </p:txEl>
                                          </p:spTgt>
                                        </p:tgtEl>
                                        <p:attrNameLst>
                                          <p:attrName>style.visibility</p:attrName>
                                        </p:attrNameLst>
                                      </p:cBhvr>
                                      <p:to>
                                        <p:strVal val="visible"/>
                                      </p:to>
                                    </p:set>
                                    <p:animEffect transition="in" filter="fade">
                                      <p:cBhvr>
                                        <p:cTn id="22" dur="1000"/>
                                        <p:tgtEl>
                                          <p:spTgt spid="10243">
                                            <p:txEl>
                                              <p:pRg st="0" end="0"/>
                                            </p:txEl>
                                          </p:spTgt>
                                        </p:tgtEl>
                                      </p:cBhvr>
                                    </p:animEffect>
                                    <p:anim calcmode="lin" valueType="num">
                                      <p:cBhvr>
                                        <p:cTn id="23"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1116</TotalTime>
  <Words>437</Words>
  <Application>Microsoft Office PowerPoint</Application>
  <PresentationFormat>Екран (4:3)</PresentationFormat>
  <Paragraphs>42</Paragraphs>
  <Slides>14</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14</vt:i4>
      </vt:variant>
    </vt:vector>
  </HeadingPairs>
  <TitlesOfParts>
    <vt:vector size="21" baseType="lpstr">
      <vt:lpstr>Arial</vt:lpstr>
      <vt:lpstr>Arno Pro Smbd Display</vt:lpstr>
      <vt:lpstr>Calibri</vt:lpstr>
      <vt:lpstr>Constantia</vt:lpstr>
      <vt:lpstr>Times New Roman</vt:lpstr>
      <vt:lpstr>Wingdings 2</vt:lpstr>
      <vt:lpstr>Поток</vt:lpstr>
      <vt:lpstr>Сонце</vt:lpstr>
      <vt:lpstr> Астрономія 11 клас  12.03.2021 Будова сонячної атмосфери  </vt:lpstr>
      <vt:lpstr>Сонячне ядро</vt:lpstr>
      <vt:lpstr>Зона променистого переносу</vt:lpstr>
      <vt:lpstr>Конвективна зона </vt:lpstr>
      <vt:lpstr>Атмосфера Сонця</vt:lpstr>
      <vt:lpstr>Фотосфера</vt:lpstr>
      <vt:lpstr>Сонячна грануляція</vt:lpstr>
      <vt:lpstr>Хромосфера</vt:lpstr>
      <vt:lpstr>Корона Сонця</vt:lpstr>
      <vt:lpstr>Сонячний вітер</vt:lpstr>
      <vt:lpstr>Презентація PowerPoint</vt:lpstr>
      <vt:lpstr>Майбутнє сонця</vt:lpstr>
      <vt:lpstr>Завдання на урок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Сонце</dc:title>
  <dc:creator>Елена</dc:creator>
  <cp:lastModifiedBy>RePack by Diakov</cp:lastModifiedBy>
  <cp:revision>97</cp:revision>
  <dcterms:created xsi:type="dcterms:W3CDTF">2013-11-17T18:22:47Z</dcterms:created>
  <dcterms:modified xsi:type="dcterms:W3CDTF">2021-03-26T14:38:53Z</dcterms:modified>
</cp:coreProperties>
</file>