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1" r:id="rId3"/>
    <p:sldId id="256" r:id="rId4"/>
    <p:sldId id="257" r:id="rId5"/>
    <p:sldId id="27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06877-48A5-48A2-AFEB-C21AA5F1F794}" type="datetimeFigureOut">
              <a:rPr lang="uk-UA" smtClean="0"/>
              <a:t>30.03.2022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7FDC9-24AF-4F0B-9671-FDCB01E5C1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412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7FDC9-24AF-4F0B-9671-FDCB01E5C1BA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85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4D6C-6DD1-4CA4-B23E-0A0AA7467431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E63BC-1E4B-4DFB-822C-519AB5B1DA5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6696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Ознаки  </a:t>
            </a:r>
            <a:br>
              <a:rPr lang="uk-UA" sz="4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</a:br>
            <a:r>
              <a:rPr lang="uk-UA" sz="48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сталості</a:t>
            </a:r>
            <a:r>
              <a:rPr lang="uk-UA" sz="48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 функції . Достатні умови зростання і спадання функції </a:t>
            </a:r>
            <a:endParaRPr lang="uk-UA" sz="4800" dirty="0"/>
          </a:p>
        </p:txBody>
      </p:sp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3851920" y="4791580"/>
            <a:ext cx="5114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altLang="uk-UA" sz="2400" b="1" i="1" dirty="0" smtClean="0">
                <a:solidFill>
                  <a:srgbClr val="00B050"/>
                </a:solidFill>
                <a:latin typeface="Arial Narrow" pitchFamily="34" charset="0"/>
                <a:cs typeface="Times New Roman" pitchFamily="18" charset="0"/>
              </a:rPr>
              <a:t>Алгебра 10 клас 31.03.2022р.</a:t>
            </a:r>
            <a:endParaRPr lang="uk-UA" altLang="uk-UA" sz="2400" b="1" i="1" dirty="0">
              <a:solidFill>
                <a:srgbClr val="00B050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)  </a:t>
            </a:r>
            <a:r>
              <a:rPr lang="en-US" sz="2400" b="1" dirty="0" smtClean="0">
                <a:solidFill>
                  <a:srgbClr val="002060"/>
                </a:solidFill>
              </a:rPr>
              <a:t>y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5</a:t>
            </a:r>
            <a:r>
              <a:rPr lang="en-US" sz="2400" b="1" dirty="0" smtClean="0">
                <a:solidFill>
                  <a:srgbClr val="002060"/>
                </a:solidFill>
              </a:rPr>
              <a:t>-5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+1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D(y)=R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14311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 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(x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-1)=0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3357562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x=1; x=-1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29058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435769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857620" y="435769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4282" y="48577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-1]U[1;+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535782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[-1;1]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785786" y="3950648"/>
            <a:ext cx="4132742" cy="704940"/>
            <a:chOff x="785786" y="3950648"/>
            <a:chExt cx="4132742" cy="704940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олилиния 31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1</a:t>
              </a:r>
              <a:endParaRPr lang="ru-RU" dirty="0"/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786050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8" grpId="0"/>
      <p:bldP spid="30" grpId="0"/>
      <p:bldP spid="36" grpId="0"/>
      <p:bldP spid="43" grpId="0"/>
      <p:bldP spid="4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) 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85736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D(f): x≠0</a:t>
            </a:r>
            <a:r>
              <a:rPr lang="uk-UA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0100" y="2967335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dirty="0" smtClean="0">
                <a:solidFill>
                  <a:srgbClr val="002060"/>
                </a:solidFill>
              </a:rPr>
              <a:t>=4, x=-4; x≠0 – </a:t>
            </a:r>
            <a:r>
              <a:rPr lang="uk-UA" b="1" dirty="0" smtClean="0">
                <a:solidFill>
                  <a:srgbClr val="002060"/>
                </a:solidFill>
              </a:rPr>
              <a:t>критичні точки;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467401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29058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3917043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857620" y="3917043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8564" y="4324657"/>
            <a:ext cx="650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-4]U[4;+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8596" y="4786322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[-4;0)U(0;4]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28926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3" name="Группа 45"/>
          <p:cNvGrpSpPr/>
          <p:nvPr/>
        </p:nvGrpSpPr>
        <p:grpSpPr>
          <a:xfrm>
            <a:off x="785786" y="3509997"/>
            <a:ext cx="4132742" cy="704940"/>
            <a:chOff x="785786" y="3950648"/>
            <a:chExt cx="4132742" cy="704940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-4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олилиния 31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4</a:t>
              </a:r>
              <a:endParaRPr lang="ru-RU" dirty="0"/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>
            <a:off x="1857356" y="3917043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786050" y="3917043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857224" y="1214422"/>
          <a:ext cx="1571636" cy="716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3" imgW="863280" imgH="393480" progId="Equation.3">
                  <p:embed/>
                </p:oleObj>
              </mc:Choice>
              <mc:Fallback>
                <p:oleObj name="Формула" r:id="rId3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214422"/>
                        <a:ext cx="1571636" cy="716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00232" y="1857364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l-GR" b="1" dirty="0" smtClean="0">
                <a:solidFill>
                  <a:srgbClr val="002060"/>
                </a:solidFill>
              </a:rPr>
              <a:t>ϵ</a:t>
            </a:r>
            <a:r>
              <a:rPr lang="uk-UA" b="1" dirty="0" smtClean="0">
                <a:solidFill>
                  <a:srgbClr val="002060"/>
                </a:solidFill>
              </a:rPr>
              <a:t>(-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0)U(0;+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1000100" y="2285992"/>
          <a:ext cx="3318632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5" imgW="2438280" imgH="419040" progId="Equation.3">
                  <p:embed/>
                </p:oleObj>
              </mc:Choice>
              <mc:Fallback>
                <p:oleObj name="Формула" r:id="rId5" imgW="24382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2285992"/>
                        <a:ext cx="3318632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Овал 46"/>
          <p:cNvSpPr/>
          <p:nvPr/>
        </p:nvSpPr>
        <p:spPr>
          <a:xfrm>
            <a:off x="2571736" y="3753153"/>
            <a:ext cx="142876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8" grpId="0"/>
      <p:bldP spid="30" grpId="0"/>
      <p:bldP spid="36" grpId="0"/>
      <p:bldP spid="43" grpId="0"/>
      <p:bldP spid="45" grpId="0"/>
      <p:bldP spid="37" grpId="0"/>
      <p:bldP spid="44" grpId="0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5</a:t>
            </a:r>
            <a:r>
              <a:rPr lang="uk-UA" sz="2400" b="1" dirty="0" smtClean="0">
                <a:solidFill>
                  <a:srgbClr val="002060"/>
                </a:solidFill>
              </a:rPr>
              <a:t>) 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92880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D(f): x≠2</a:t>
            </a:r>
            <a:r>
              <a:rPr lang="uk-UA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2910" y="3214686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Якщо похідна додатна, то функція зростає на всій області визначення х</a:t>
            </a:r>
            <a:r>
              <a:rPr lang="el-GR" sz="2000" b="1" dirty="0" smtClean="0">
                <a:solidFill>
                  <a:srgbClr val="002060"/>
                </a:solidFill>
              </a:rPr>
              <a:t>ϵ</a:t>
            </a:r>
            <a:r>
              <a:rPr lang="uk-UA" sz="2000" b="1" dirty="0" smtClean="0">
                <a:solidFill>
                  <a:srgbClr val="002060"/>
                </a:solidFill>
              </a:rPr>
              <a:t>(-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;2)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U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(2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846139" y="1214438"/>
          <a:ext cx="1511284" cy="678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3" imgW="876240" imgH="393480" progId="Equation.3">
                  <p:embed/>
                </p:oleObj>
              </mc:Choice>
              <mc:Fallback>
                <p:oleObj name="Формула" r:id="rId3" imgW="8762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9" y="1214438"/>
                        <a:ext cx="1511284" cy="6781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00232" y="1928802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l-GR" b="1" dirty="0" smtClean="0">
                <a:solidFill>
                  <a:srgbClr val="002060"/>
                </a:solidFill>
              </a:rPr>
              <a:t>ϵ</a:t>
            </a:r>
            <a:r>
              <a:rPr lang="uk-UA" b="1" dirty="0" smtClean="0">
                <a:solidFill>
                  <a:srgbClr val="002060"/>
                </a:solidFill>
              </a:rPr>
              <a:t>(-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2)U(2;+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731003" y="2500306"/>
          <a:ext cx="384099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5" imgW="2831760" imgH="419040" progId="Equation.3">
                  <p:embed/>
                </p:oleObj>
              </mc:Choice>
              <mc:Fallback>
                <p:oleObj name="Формула" r:id="rId5" imgW="283176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03" y="2500306"/>
                        <a:ext cx="3840997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№4. На мал. зображено графік похідної деякої функції </a:t>
            </a:r>
            <a:r>
              <a:rPr lang="en-US" b="1" dirty="0" smtClean="0">
                <a:solidFill>
                  <a:srgbClr val="002060"/>
                </a:solidFill>
              </a:rPr>
              <a:t>f(x)</a:t>
            </a:r>
            <a:r>
              <a:rPr lang="uk-UA" b="1" dirty="0" smtClean="0">
                <a:solidFill>
                  <a:srgbClr val="002060"/>
                </a:solidFill>
              </a:rPr>
              <a:t>, диференційованої на всій множині дійсних чисел. Вказати проміжки монотонності функції </a:t>
            </a:r>
            <a:r>
              <a:rPr lang="en-US" b="1" dirty="0" smtClean="0">
                <a:solidFill>
                  <a:srgbClr val="002060"/>
                </a:solidFill>
              </a:rPr>
              <a:t>f(x)</a:t>
            </a:r>
            <a:r>
              <a:rPr lang="uk-UA" b="1" dirty="0" smtClean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571612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Якщо похідна додатна на проміжку, то функція зростає на ньому  х</a:t>
            </a:r>
            <a:r>
              <a:rPr lang="el-GR" sz="2000" b="1" dirty="0" smtClean="0">
                <a:solidFill>
                  <a:srgbClr val="002060"/>
                </a:solidFill>
              </a:rPr>
              <a:t>ϵ</a:t>
            </a:r>
            <a:r>
              <a:rPr lang="en-US" sz="2000" b="1" dirty="0" smtClean="0">
                <a:solidFill>
                  <a:srgbClr val="002060"/>
                </a:solidFill>
              </a:rPr>
              <a:t>[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-3;2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]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125" name="Picture 5" descr="C:\Users\User\Desktop\2.jpg"/>
          <p:cNvPicPr>
            <a:picLocks noChangeAspect="1" noChangeArrowheads="1"/>
          </p:cNvPicPr>
          <p:nvPr/>
        </p:nvPicPr>
        <p:blipFill>
          <a:blip r:embed="rId2"/>
          <a:srcRect l="21094" t="16666" r="21875" b="33333"/>
          <a:stretch>
            <a:fillRect/>
          </a:stretch>
        </p:blipFill>
        <p:spPr bwMode="auto">
          <a:xfrm>
            <a:off x="500034" y="1785926"/>
            <a:ext cx="3476649" cy="228601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857356" y="262002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+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26297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-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3198167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-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2921168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Якщо похідна від</a:t>
            </a:r>
            <a:r>
              <a:rPr lang="en-US" sz="2000" b="1" dirty="0" smtClean="0">
                <a:solidFill>
                  <a:srgbClr val="002060"/>
                </a:solidFill>
              </a:rPr>
              <a:t>’</a:t>
            </a:r>
            <a:r>
              <a:rPr lang="uk-UA" sz="2000" b="1" dirty="0" smtClean="0">
                <a:solidFill>
                  <a:srgbClr val="002060"/>
                </a:solidFill>
              </a:rPr>
              <a:t>ємна на проміжку, то функція спадає на ньому  х</a:t>
            </a:r>
            <a:r>
              <a:rPr lang="el-GR" sz="2000" b="1" dirty="0" smtClean="0">
                <a:solidFill>
                  <a:srgbClr val="002060"/>
                </a:solidFill>
              </a:rPr>
              <a:t>ϵ</a:t>
            </a:r>
            <a:r>
              <a:rPr lang="uk-UA" sz="2000" b="1" dirty="0" smtClean="0">
                <a:solidFill>
                  <a:srgbClr val="002060"/>
                </a:solidFill>
              </a:rPr>
              <a:t>(-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;-3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]U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[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0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0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11" grpId="0"/>
      <p:bldP spid="12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Робота з підручником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Ще раз перегляньте матеріал уроку по підручнику</a:t>
            </a:r>
          </a:p>
          <a:p>
            <a:r>
              <a:rPr lang="uk-UA" dirty="0" smtClean="0"/>
              <a:t>Зверніт</a:t>
            </a:r>
            <a:r>
              <a:rPr lang="uk-UA" dirty="0"/>
              <a:t>ь</a:t>
            </a:r>
            <a:r>
              <a:rPr lang="uk-UA" dirty="0" smtClean="0"/>
              <a:t> увагу на задачі 1-5</a:t>
            </a:r>
          </a:p>
          <a:p>
            <a:r>
              <a:rPr lang="uk-UA" dirty="0" smtClean="0"/>
              <a:t>Аналогічно виконайте № 21 (3,5,9) 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rgbClr val="00B050"/>
                </a:solidFill>
              </a:rPr>
              <a:t>Домашня робота</a:t>
            </a:r>
          </a:p>
          <a:p>
            <a:r>
              <a:rPr lang="uk-UA" dirty="0" smtClean="0"/>
              <a:t>Параграф 21 вивчити</a:t>
            </a:r>
          </a:p>
          <a:p>
            <a:r>
              <a:rPr lang="uk-UA" dirty="0" smtClean="0"/>
              <a:t>№21 (2,4.6.8)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7728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5677" y="1844824"/>
            <a:ext cx="6045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 за увагу!!!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13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Усний рахунок (знаходимо похідну функції і тиснемо на картку)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357298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у=х</a:t>
            </a:r>
            <a:r>
              <a:rPr lang="uk-UA" sz="4000" b="1" baseline="30000" dirty="0" smtClean="0">
                <a:solidFill>
                  <a:srgbClr val="FF0000"/>
                </a:solidFill>
              </a:rPr>
              <a:t>17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1357298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у</a:t>
            </a:r>
            <a:r>
              <a:rPr lang="en-US" sz="3600" b="1" dirty="0" smtClean="0">
                <a:solidFill>
                  <a:srgbClr val="FF0000"/>
                </a:solidFill>
              </a:rPr>
              <a:t>’</a:t>
            </a:r>
            <a:r>
              <a:rPr lang="uk-UA" sz="3600" b="1" dirty="0" smtClean="0">
                <a:solidFill>
                  <a:srgbClr val="FF0000"/>
                </a:solidFill>
              </a:rPr>
              <a:t>=17х</a:t>
            </a:r>
            <a:r>
              <a:rPr lang="uk-UA" sz="3600" b="1" baseline="30000" dirty="0" smtClean="0">
                <a:solidFill>
                  <a:srgbClr val="FF0000"/>
                </a:solidFill>
              </a:rPr>
              <a:t>16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86182" y="1357298"/>
            <a:ext cx="185738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</a:t>
            </a:r>
            <a:r>
              <a:rPr lang="en-US" sz="4000" b="1" dirty="0" smtClean="0">
                <a:solidFill>
                  <a:srgbClr val="FF0000"/>
                </a:solidFill>
              </a:rPr>
              <a:t>’</a:t>
            </a:r>
            <a:r>
              <a:rPr lang="uk-UA" sz="4000" b="1" dirty="0" smtClean="0">
                <a:solidFill>
                  <a:srgbClr val="FF0000"/>
                </a:solidFill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r>
              <a:rPr lang="uk-UA" sz="4000" b="1" dirty="0" smtClean="0">
                <a:solidFill>
                  <a:srgbClr val="FF0000"/>
                </a:solidFill>
              </a:rPr>
              <a:t>х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4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86182" y="1357298"/>
            <a:ext cx="185738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у=2х</a:t>
            </a:r>
            <a:r>
              <a:rPr lang="uk-UA" sz="4000" b="1" baseline="30000" dirty="0" smtClean="0">
                <a:solidFill>
                  <a:srgbClr val="FF0000"/>
                </a:solidFill>
              </a:rPr>
              <a:t>5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388" y="1357298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у=0,1х</a:t>
            </a:r>
            <a:r>
              <a:rPr lang="uk-UA" sz="3600" b="1" baseline="30000" dirty="0" smtClean="0">
                <a:solidFill>
                  <a:srgbClr val="FF0000"/>
                </a:solidFill>
              </a:rPr>
              <a:t>10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388" y="1357298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</a:t>
            </a:r>
            <a:r>
              <a:rPr lang="en-US" sz="4000" b="1" dirty="0" smtClean="0">
                <a:solidFill>
                  <a:srgbClr val="FF0000"/>
                </a:solidFill>
              </a:rPr>
              <a:t>’</a:t>
            </a:r>
            <a:r>
              <a:rPr lang="uk-UA" sz="4000" b="1" dirty="0" smtClean="0">
                <a:solidFill>
                  <a:srgbClr val="FF0000"/>
                </a:solidFill>
              </a:rPr>
              <a:t>=х</a:t>
            </a:r>
            <a:r>
              <a:rPr lang="uk-UA" sz="4000" b="1" baseline="30000" dirty="0" smtClean="0">
                <a:solidFill>
                  <a:srgbClr val="FF0000"/>
                </a:solidFill>
              </a:rPr>
              <a:t>9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388" y="3571876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у=</a:t>
            </a:r>
            <a:r>
              <a:rPr lang="el-GR" sz="4000" b="1" dirty="0" smtClean="0">
                <a:solidFill>
                  <a:srgbClr val="FF0000"/>
                </a:solidFill>
              </a:rPr>
              <a:t>π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388" y="3571876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</a:t>
            </a:r>
            <a:r>
              <a:rPr lang="en-US" sz="4000" b="1" dirty="0" smtClean="0">
                <a:solidFill>
                  <a:srgbClr val="FF0000"/>
                </a:solidFill>
              </a:rPr>
              <a:t>’</a:t>
            </a:r>
            <a:r>
              <a:rPr lang="uk-UA" sz="4000" b="1" dirty="0" smtClean="0">
                <a:solidFill>
                  <a:srgbClr val="FF0000"/>
                </a:solidFill>
              </a:rPr>
              <a:t>=0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00100" y="3571876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у=2</a:t>
            </a:r>
            <a:r>
              <a:rPr lang="en-US" sz="4000" b="1" dirty="0" err="1" smtClean="0">
                <a:solidFill>
                  <a:srgbClr val="FF0000"/>
                </a:solidFill>
              </a:rPr>
              <a:t>sinx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3571876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у</a:t>
            </a:r>
            <a:r>
              <a:rPr lang="en-US" sz="3600" b="1" dirty="0" smtClean="0">
                <a:solidFill>
                  <a:srgbClr val="FF0000"/>
                </a:solidFill>
              </a:rPr>
              <a:t>’</a:t>
            </a:r>
            <a:r>
              <a:rPr lang="uk-UA" sz="3600" b="1" dirty="0" smtClean="0">
                <a:solidFill>
                  <a:srgbClr val="FF0000"/>
                </a:solidFill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2cosx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86182" y="3571876"/>
            <a:ext cx="1857388" cy="1857388"/>
          </a:xfrm>
          <a:prstGeom prst="rect">
            <a:avLst/>
          </a:prstGeom>
          <a:solidFill>
            <a:srgbClr val="CC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у=</a:t>
            </a:r>
            <a:r>
              <a:rPr lang="en-US" sz="3200" b="1" dirty="0" err="1" smtClean="0">
                <a:solidFill>
                  <a:srgbClr val="FF0000"/>
                </a:solidFill>
              </a:rPr>
              <a:t>x+cosx</a:t>
            </a:r>
            <a:endParaRPr lang="ru-RU" sz="32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3571876"/>
            <a:ext cx="1857388" cy="1857388"/>
          </a:xfrm>
          <a:prstGeom prst="rect">
            <a:avLst/>
          </a:prstGeom>
          <a:solidFill>
            <a:srgbClr val="CC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у</a:t>
            </a:r>
            <a:r>
              <a:rPr lang="en-US" sz="3200" b="1" dirty="0" smtClean="0">
                <a:solidFill>
                  <a:srgbClr val="FF0000"/>
                </a:solidFill>
              </a:rPr>
              <a:t>’</a:t>
            </a:r>
            <a:r>
              <a:rPr lang="uk-UA" sz="3200" b="1" dirty="0" smtClean="0">
                <a:solidFill>
                  <a:srgbClr val="FF0000"/>
                </a:solidFill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1-sinx</a:t>
            </a:r>
            <a:endParaRPr lang="ru-RU" sz="32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5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 smtClean="0">
                <a:solidFill>
                  <a:srgbClr val="002060"/>
                </a:solidFill>
              </a:rPr>
              <a:t>Розв</a:t>
            </a:r>
            <a:r>
              <a:rPr lang="en-US" sz="2400" b="1" dirty="0" smtClean="0">
                <a:solidFill>
                  <a:srgbClr val="002060"/>
                </a:solidFill>
              </a:rPr>
              <a:t>’</a:t>
            </a:r>
            <a:r>
              <a:rPr lang="uk-UA" sz="2400" b="1" dirty="0" err="1" smtClean="0">
                <a:solidFill>
                  <a:srgbClr val="002060"/>
                </a:solidFill>
              </a:rPr>
              <a:t>язати</a:t>
            </a:r>
            <a:r>
              <a:rPr lang="uk-UA" sz="2400" b="1" dirty="0" smtClean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+х-12</a:t>
            </a:r>
            <a:r>
              <a:rPr lang="en-US" sz="2400" b="1" dirty="0" smtClean="0">
                <a:solidFill>
                  <a:srgbClr val="002060"/>
                </a:solidFill>
              </a:rPr>
              <a:t>&gt;0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928802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+х-12=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357430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1</a:t>
            </a:r>
            <a:r>
              <a:rPr lang="uk-UA" sz="2400" b="1" dirty="0" smtClean="0">
                <a:solidFill>
                  <a:srgbClr val="002060"/>
                </a:solidFill>
              </a:rPr>
              <a:t>=-4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=3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2844" y="342900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 -4)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U(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3;+)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35729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2) 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-3х-10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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86315" y="178592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-3х-10=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64909" y="2357430"/>
            <a:ext cx="2035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1</a:t>
            </a:r>
            <a:r>
              <a:rPr lang="uk-UA" sz="2400" b="1" dirty="0" smtClean="0">
                <a:solidFill>
                  <a:srgbClr val="002060"/>
                </a:solidFill>
              </a:rPr>
              <a:t>=-2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=5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79157" y="3357562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[-2; 5]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1643042" y="1857364"/>
            <a:ext cx="2786082" cy="1412877"/>
            <a:chOff x="1643042" y="1857364"/>
            <a:chExt cx="2786082" cy="1412877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1643042" y="1857364"/>
              <a:ext cx="2786082" cy="1412877"/>
              <a:chOff x="1928794" y="1785926"/>
              <a:chExt cx="2786082" cy="1412877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928794" y="1785926"/>
                <a:ext cx="2786082" cy="1412877"/>
                <a:chOff x="2714612" y="2016123"/>
                <a:chExt cx="2786082" cy="1412877"/>
              </a:xfrm>
            </p:grpSpPr>
            <p:cxnSp>
              <p:nvCxnSpPr>
                <p:cNvPr id="12" name="Прямая со стрелкой 11"/>
                <p:cNvCxnSpPr/>
                <p:nvPr/>
              </p:nvCxnSpPr>
              <p:spPr>
                <a:xfrm>
                  <a:off x="2714612" y="2643182"/>
                  <a:ext cx="257176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Полилиния 12"/>
                <p:cNvSpPr/>
                <p:nvPr/>
              </p:nvSpPr>
              <p:spPr>
                <a:xfrm rot="10800000" flipV="1">
                  <a:off x="3571868" y="2016123"/>
                  <a:ext cx="517536" cy="1412877"/>
                </a:xfrm>
                <a:custGeom>
                  <a:avLst/>
                  <a:gdLst>
                    <a:gd name="connsiteX0" fmla="*/ 0 w 1023938"/>
                    <a:gd name="connsiteY0" fmla="*/ 2400300 h 2400300"/>
                    <a:gd name="connsiteX1" fmla="*/ 357188 w 1023938"/>
                    <a:gd name="connsiteY1" fmla="*/ 2114550 h 2400300"/>
                    <a:gd name="connsiteX2" fmla="*/ 714375 w 1023938"/>
                    <a:gd name="connsiteY2" fmla="*/ 1204913 h 2400300"/>
                    <a:gd name="connsiteX3" fmla="*/ 1023938 w 1023938"/>
                    <a:gd name="connsiteY3" fmla="*/ 0 h 2400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23938" h="2400300">
                      <a:moveTo>
                        <a:pt x="0" y="2400300"/>
                      </a:moveTo>
                      <a:cubicBezTo>
                        <a:pt x="119063" y="2357040"/>
                        <a:pt x="238126" y="2313781"/>
                        <a:pt x="357188" y="2114550"/>
                      </a:cubicBezTo>
                      <a:cubicBezTo>
                        <a:pt x="476250" y="1915319"/>
                        <a:pt x="603250" y="1557338"/>
                        <a:pt x="714375" y="1204913"/>
                      </a:cubicBezTo>
                      <a:cubicBezTo>
                        <a:pt x="825500" y="852488"/>
                        <a:pt x="968376" y="180975"/>
                        <a:pt x="1023938" y="0"/>
                      </a:cubicBezTo>
                    </a:path>
                  </a:pathLst>
                </a:custGeom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Полилиния 13"/>
                <p:cNvSpPr/>
                <p:nvPr/>
              </p:nvSpPr>
              <p:spPr>
                <a:xfrm rot="10800000" flipH="1" flipV="1">
                  <a:off x="4071934" y="2016123"/>
                  <a:ext cx="517536" cy="1412877"/>
                </a:xfrm>
                <a:custGeom>
                  <a:avLst/>
                  <a:gdLst>
                    <a:gd name="connsiteX0" fmla="*/ 0 w 1023938"/>
                    <a:gd name="connsiteY0" fmla="*/ 2400300 h 2400300"/>
                    <a:gd name="connsiteX1" fmla="*/ 357188 w 1023938"/>
                    <a:gd name="connsiteY1" fmla="*/ 2114550 h 2400300"/>
                    <a:gd name="connsiteX2" fmla="*/ 714375 w 1023938"/>
                    <a:gd name="connsiteY2" fmla="*/ 1204913 h 2400300"/>
                    <a:gd name="connsiteX3" fmla="*/ 1023938 w 1023938"/>
                    <a:gd name="connsiteY3" fmla="*/ 0 h 2400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23938" h="2400300">
                      <a:moveTo>
                        <a:pt x="0" y="2400300"/>
                      </a:moveTo>
                      <a:cubicBezTo>
                        <a:pt x="119063" y="2357040"/>
                        <a:pt x="238126" y="2313781"/>
                        <a:pt x="357188" y="2114550"/>
                      </a:cubicBezTo>
                      <a:cubicBezTo>
                        <a:pt x="476250" y="1915319"/>
                        <a:pt x="603250" y="1557338"/>
                        <a:pt x="714375" y="1204913"/>
                      </a:cubicBezTo>
                      <a:cubicBezTo>
                        <a:pt x="825500" y="852488"/>
                        <a:pt x="968376" y="180975"/>
                        <a:pt x="1023938" y="0"/>
                      </a:cubicBezTo>
                    </a:path>
                  </a:pathLst>
                </a:custGeom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3357554" y="2643182"/>
                  <a:ext cx="500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/>
                    <a:t>-4</a:t>
                  </a:r>
                  <a:endParaRPr lang="ru-RU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4429124" y="2643182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/>
                    <a:t>3</a:t>
                  </a:r>
                  <a:endParaRPr lang="ru-RU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143504" y="2643182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/>
                    <a:t>х</a:t>
                  </a:r>
                  <a:endParaRPr lang="ru-RU" dirty="0"/>
                </a:p>
              </p:txBody>
            </p:sp>
          </p:grpSp>
          <p:grpSp>
            <p:nvGrpSpPr>
              <p:cNvPr id="31" name="Группа 30"/>
              <p:cNvGrpSpPr/>
              <p:nvPr/>
            </p:nvGrpSpPr>
            <p:grpSpPr>
              <a:xfrm flipV="1">
                <a:off x="3643306" y="2285992"/>
                <a:ext cx="714380" cy="142876"/>
                <a:chOff x="4071934" y="3071810"/>
                <a:chExt cx="714380" cy="142876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rot="16200000" flipH="1">
                  <a:off x="407193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 rot="16200000" flipH="1">
                  <a:off x="414337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 rot="16200000" flipH="1">
                  <a:off x="421481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16200000" flipH="1">
                  <a:off x="428624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16200000" flipH="1">
                  <a:off x="4357686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 rot="16200000" flipH="1">
                  <a:off x="442912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16200000" flipH="1">
                  <a:off x="450056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16200000" flipH="1">
                  <a:off x="457200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rot="16200000" flipH="1">
                  <a:off x="464343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Группа 31"/>
              <p:cNvGrpSpPr/>
              <p:nvPr/>
            </p:nvGrpSpPr>
            <p:grpSpPr>
              <a:xfrm>
                <a:off x="2214546" y="2285992"/>
                <a:ext cx="714380" cy="142876"/>
                <a:chOff x="4071934" y="3071810"/>
                <a:chExt cx="714380" cy="142876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16200000" flipH="1">
                  <a:off x="407193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16200000" flipH="1">
                  <a:off x="414337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 rot="16200000" flipH="1">
                  <a:off x="421481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 rot="16200000" flipH="1">
                  <a:off x="428624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rot="16200000" flipH="1">
                  <a:off x="4357686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rot="16200000" flipH="1">
                  <a:off x="442912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rot="16200000" flipH="1">
                  <a:off x="450056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 rot="16200000" flipH="1">
                  <a:off x="457200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rot="16200000" flipH="1">
                  <a:off x="464343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Овал 74"/>
            <p:cNvSpPr/>
            <p:nvPr/>
          </p:nvSpPr>
          <p:spPr>
            <a:xfrm>
              <a:off x="2571736" y="242886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3286116" y="242886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6215074" y="2016123"/>
            <a:ext cx="2786082" cy="1412877"/>
            <a:chOff x="6250793" y="1714488"/>
            <a:chExt cx="2786082" cy="1412877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6250793" y="1714488"/>
              <a:ext cx="2786082" cy="1412877"/>
              <a:chOff x="2714612" y="2016123"/>
              <a:chExt cx="2786082" cy="1412877"/>
            </a:xfrm>
          </p:grpSpPr>
          <p:cxnSp>
            <p:nvCxnSpPr>
              <p:cNvPr id="69" name="Прямая со стрелкой 68"/>
              <p:cNvCxnSpPr/>
              <p:nvPr/>
            </p:nvCxnSpPr>
            <p:spPr>
              <a:xfrm>
                <a:off x="2714612" y="2643182"/>
                <a:ext cx="257176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Полилиния 69"/>
              <p:cNvSpPr/>
              <p:nvPr/>
            </p:nvSpPr>
            <p:spPr>
              <a:xfrm rot="10800000" flipV="1">
                <a:off x="3571868" y="2016123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Полилиния 70"/>
              <p:cNvSpPr/>
              <p:nvPr/>
            </p:nvSpPr>
            <p:spPr>
              <a:xfrm rot="10800000" flipH="1" flipV="1">
                <a:off x="4071934" y="2016123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357554" y="2643182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-2</a:t>
                </a:r>
                <a:endParaRPr lang="ru-RU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429124" y="26431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5</a:t>
                </a:r>
                <a:endParaRPr lang="ru-RU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143504" y="26431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х</a:t>
                </a:r>
                <a:endParaRPr lang="ru-RU" dirty="0"/>
              </a:p>
            </p:txBody>
          </p:sp>
        </p:grpSp>
        <p:grpSp>
          <p:nvGrpSpPr>
            <p:cNvPr id="91" name="Группа 90"/>
            <p:cNvGrpSpPr/>
            <p:nvPr/>
          </p:nvGrpSpPr>
          <p:grpSpPr>
            <a:xfrm>
              <a:off x="7215206" y="2214554"/>
              <a:ext cx="785818" cy="142876"/>
              <a:chOff x="7572396" y="3500438"/>
              <a:chExt cx="785818" cy="142876"/>
            </a:xfrm>
          </p:grpSpPr>
          <p:cxnSp>
            <p:nvCxnSpPr>
              <p:cNvPr id="80" name="Прямая соединительная линия 79"/>
              <p:cNvCxnSpPr/>
              <p:nvPr/>
            </p:nvCxnSpPr>
            <p:spPr>
              <a:xfrm rot="16200000" flipH="1">
                <a:off x="757239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16200000" flipH="1">
                <a:off x="764383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6200000" flipH="1">
                <a:off x="771527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 flipH="1">
                <a:off x="778671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 flipH="1">
                <a:off x="785814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 flipH="1">
                <a:off x="792958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 flipH="1">
                <a:off x="800102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 flipH="1">
                <a:off x="807246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 flipH="1">
                <a:off x="814390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 flipH="1">
                <a:off x="821533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9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 smtClean="0">
                <a:solidFill>
                  <a:srgbClr val="002060"/>
                </a:solidFill>
              </a:rPr>
              <a:t>Розв</a:t>
            </a:r>
            <a:r>
              <a:rPr lang="en-US" sz="2400" b="1" dirty="0" smtClean="0">
                <a:solidFill>
                  <a:srgbClr val="002060"/>
                </a:solidFill>
              </a:rPr>
              <a:t>’</a:t>
            </a:r>
            <a:r>
              <a:rPr lang="uk-UA" sz="2400" b="1" dirty="0" err="1" smtClean="0">
                <a:solidFill>
                  <a:srgbClr val="002060"/>
                </a:solidFill>
              </a:rPr>
              <a:t>язати</a:t>
            </a:r>
            <a:r>
              <a:rPr lang="uk-UA" sz="2400" b="1" dirty="0" smtClean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)  </a:t>
            </a:r>
            <a:r>
              <a:rPr lang="en-US" sz="2400" b="1" dirty="0" smtClean="0">
                <a:solidFill>
                  <a:srgbClr val="002060"/>
                </a:solidFill>
              </a:rPr>
              <a:t>6x-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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928802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6x-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857496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1</a:t>
            </a:r>
            <a:r>
              <a:rPr lang="uk-UA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endParaRPr lang="uk-UA" sz="2400" b="1" dirty="0" smtClean="0">
              <a:solidFill>
                <a:srgbClr val="002060"/>
              </a:solidFill>
            </a:endParaRP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-25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smtClean="0">
                <a:solidFill>
                  <a:srgbClr val="002060"/>
                </a:solidFill>
              </a:rPr>
              <a:t>6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4876" y="385762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R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35729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4</a:t>
            </a:r>
            <a:r>
              <a:rPr lang="uk-UA" sz="2400" b="1" dirty="0" smtClean="0">
                <a:solidFill>
                  <a:srgbClr val="002060"/>
                </a:solidFill>
              </a:rPr>
              <a:t>) 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-3х</a:t>
            </a:r>
            <a:r>
              <a:rPr lang="en-US" sz="2400" b="1" dirty="0" smtClean="0">
                <a:solidFill>
                  <a:srgbClr val="002060"/>
                </a:solidFill>
              </a:rPr>
              <a:t>+8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&gt;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2000" y="192880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-3х</a:t>
            </a:r>
            <a:r>
              <a:rPr lang="en-US" sz="2400" b="1" dirty="0" smtClean="0">
                <a:solidFill>
                  <a:srgbClr val="002060"/>
                </a:solidFill>
              </a:rPr>
              <a:t>+8</a:t>
            </a:r>
            <a:r>
              <a:rPr lang="uk-UA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0" y="2428868"/>
            <a:ext cx="289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D=(-3)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-4·8=-23, D&lt;0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5720" y="38576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[0; 6]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1785918" y="2357430"/>
            <a:ext cx="2143140" cy="1412877"/>
            <a:chOff x="2143108" y="1785926"/>
            <a:chExt cx="2143140" cy="1412877"/>
          </a:xfrm>
        </p:grpSpPr>
        <p:cxnSp>
          <p:nvCxnSpPr>
            <p:cNvPr id="69" name="Прямая со стрелкой 68"/>
            <p:cNvCxnSpPr/>
            <p:nvPr/>
          </p:nvCxnSpPr>
          <p:spPr>
            <a:xfrm flipV="1">
              <a:off x="2143108" y="2428868"/>
              <a:ext cx="200026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Группа 62"/>
            <p:cNvGrpSpPr/>
            <p:nvPr/>
          </p:nvGrpSpPr>
          <p:grpSpPr>
            <a:xfrm rot="10800000">
              <a:off x="2571737" y="1785926"/>
              <a:ext cx="1017602" cy="1412877"/>
              <a:chOff x="2643174" y="1785926"/>
              <a:chExt cx="1017602" cy="1412877"/>
            </a:xfrm>
          </p:grpSpPr>
          <p:sp>
            <p:nvSpPr>
              <p:cNvPr id="70" name="Полилиния 69"/>
              <p:cNvSpPr/>
              <p:nvPr/>
            </p:nvSpPr>
            <p:spPr>
              <a:xfrm rot="10800000" flipV="1">
                <a:off x="2643174" y="178592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Полилиния 70"/>
              <p:cNvSpPr/>
              <p:nvPr/>
            </p:nvSpPr>
            <p:spPr>
              <a:xfrm rot="10800000" flipH="1" flipV="1">
                <a:off x="3143240" y="178592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428860" y="2412985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428992" y="24288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929058" y="24288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х</a:t>
              </a:r>
              <a:endParaRPr lang="ru-RU" dirty="0"/>
            </a:p>
          </p:txBody>
        </p:sp>
        <p:grpSp>
          <p:nvGrpSpPr>
            <p:cNvPr id="22" name="Группа 90"/>
            <p:cNvGrpSpPr/>
            <p:nvPr/>
          </p:nvGrpSpPr>
          <p:grpSpPr>
            <a:xfrm>
              <a:off x="2750470" y="2280120"/>
              <a:ext cx="642942" cy="142876"/>
              <a:chOff x="7715272" y="3500438"/>
              <a:chExt cx="642942" cy="142876"/>
            </a:xfrm>
          </p:grpSpPr>
          <p:cxnSp>
            <p:nvCxnSpPr>
              <p:cNvPr id="82" name="Прямая соединительная линия 81"/>
              <p:cNvCxnSpPr/>
              <p:nvPr/>
            </p:nvCxnSpPr>
            <p:spPr>
              <a:xfrm rot="16200000" flipH="1">
                <a:off x="771527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 flipH="1">
                <a:off x="778671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 flipH="1">
                <a:off x="785814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 flipH="1">
                <a:off x="792958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 flipH="1">
                <a:off x="800102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 flipH="1">
                <a:off x="807246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 flipH="1">
                <a:off x="814390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 flipH="1">
                <a:off x="821533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2" name="TextBox 61"/>
          <p:cNvSpPr txBox="1"/>
          <p:nvPr/>
        </p:nvSpPr>
        <p:spPr>
          <a:xfrm>
            <a:off x="214282" y="242886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x(6-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)</a:t>
            </a:r>
            <a:r>
              <a:rPr lang="uk-UA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7358082" y="2444751"/>
            <a:ext cx="1571636" cy="1496457"/>
            <a:chOff x="7358082" y="2444751"/>
            <a:chExt cx="1571636" cy="1496457"/>
          </a:xfrm>
        </p:grpSpPr>
        <p:cxnSp>
          <p:nvCxnSpPr>
            <p:cNvPr id="98" name="Прямая со стрелкой 97"/>
            <p:cNvCxnSpPr/>
            <p:nvPr/>
          </p:nvCxnSpPr>
          <p:spPr>
            <a:xfrm flipV="1">
              <a:off x="7358082" y="3571876"/>
              <a:ext cx="1428760" cy="142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Группа 105"/>
            <p:cNvGrpSpPr/>
            <p:nvPr/>
          </p:nvGrpSpPr>
          <p:grpSpPr>
            <a:xfrm>
              <a:off x="7572396" y="2444751"/>
              <a:ext cx="857256" cy="984249"/>
              <a:chOff x="6357950" y="3214686"/>
              <a:chExt cx="1017602" cy="1412877"/>
            </a:xfrm>
          </p:grpSpPr>
          <p:sp>
            <p:nvSpPr>
              <p:cNvPr id="99" name="Полилиния 98"/>
              <p:cNvSpPr/>
              <p:nvPr/>
            </p:nvSpPr>
            <p:spPr>
              <a:xfrm rot="10800000" flipV="1">
                <a:off x="6357950" y="321468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0" name="Полилиния 99"/>
              <p:cNvSpPr/>
              <p:nvPr/>
            </p:nvSpPr>
            <p:spPr>
              <a:xfrm rot="10800000" flipH="1" flipV="1">
                <a:off x="6858016" y="321468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572528" y="357187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х</a:t>
              </a:r>
              <a:endParaRPr lang="ru-RU" dirty="0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4572000" y="2967335"/>
            <a:ext cx="2893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Парабола не перетинає вісь Ох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9" grpId="0"/>
      <p:bldP spid="44" grpId="0"/>
      <p:bldP spid="45" grpId="0"/>
      <p:bldP spid="46" grpId="0"/>
      <p:bldP spid="62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785794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 smtClean="0">
                <a:solidFill>
                  <a:srgbClr val="002060"/>
                </a:solidFill>
              </a:rPr>
              <a:t>Розв</a:t>
            </a:r>
            <a:r>
              <a:rPr lang="en-US" sz="2400" b="1" dirty="0" smtClean="0">
                <a:solidFill>
                  <a:srgbClr val="002060"/>
                </a:solidFill>
              </a:rPr>
              <a:t>’</a:t>
            </a:r>
            <a:r>
              <a:rPr lang="uk-UA" sz="2400" b="1" dirty="0" err="1" smtClean="0">
                <a:solidFill>
                  <a:srgbClr val="002060"/>
                </a:solidFill>
              </a:rPr>
              <a:t>язати</a:t>
            </a:r>
            <a:r>
              <a:rPr lang="uk-UA" sz="2400" b="1" dirty="0" smtClean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678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5)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5" y="214311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-5х+4=0;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50030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х=1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х=4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8596" y="492919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  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</a:t>
            </a:r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r>
              <a:rPr lang="en-US" sz="2400" b="1" dirty="0" smtClean="0">
                <a:solidFill>
                  <a:srgbClr val="002060"/>
                </a:solidFill>
              </a:rPr>
              <a:t>;4]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/>
        </p:nvGraphicFramePr>
        <p:xfrm>
          <a:off x="714348" y="1214422"/>
          <a:ext cx="1928826" cy="826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Формула" r:id="rId3" imgW="977900" imgH="419100" progId="Equation.3">
                  <p:embed/>
                </p:oleObj>
              </mc:Choice>
              <mc:Fallback>
                <p:oleObj name="Формула" r:id="rId3" imgW="977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214422"/>
                        <a:ext cx="1928826" cy="826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536017" y="214311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+6х+9≠0;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14612" y="2571744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(х+3)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 ≠0;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</a:rPr>
              <a:t>х+3 ≠0;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323528" y="3717032"/>
            <a:ext cx="4643470" cy="812306"/>
            <a:chOff x="642910" y="3765176"/>
            <a:chExt cx="4786346" cy="824530"/>
          </a:xfrm>
        </p:grpSpPr>
        <p:sp>
          <p:nvSpPr>
            <p:cNvPr id="57" name="Полилиния 56"/>
            <p:cNvSpPr/>
            <p:nvPr/>
          </p:nvSpPr>
          <p:spPr>
            <a:xfrm>
              <a:off x="3146612" y="3832412"/>
              <a:ext cx="959223" cy="309282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1577788" y="3789082"/>
              <a:ext cx="1621117" cy="406400"/>
            </a:xfrm>
            <a:custGeom>
              <a:avLst/>
              <a:gdLst>
                <a:gd name="connsiteX0" fmla="*/ 0 w 1621117"/>
                <a:gd name="connsiteY0" fmla="*/ 334683 h 406400"/>
                <a:gd name="connsiteX1" fmla="*/ 295836 w 1621117"/>
                <a:gd name="connsiteY1" fmla="*/ 65742 h 406400"/>
                <a:gd name="connsiteX2" fmla="*/ 1308847 w 1621117"/>
                <a:gd name="connsiteY2" fmla="*/ 47812 h 406400"/>
                <a:gd name="connsiteX3" fmla="*/ 1577788 w 1621117"/>
                <a:gd name="connsiteY3" fmla="*/ 352612 h 406400"/>
                <a:gd name="connsiteX4" fmla="*/ 1568824 w 1621117"/>
                <a:gd name="connsiteY4" fmla="*/ 37054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1117" h="406400">
                  <a:moveTo>
                    <a:pt x="0" y="334683"/>
                  </a:moveTo>
                  <a:cubicBezTo>
                    <a:pt x="38847" y="224118"/>
                    <a:pt x="77695" y="113554"/>
                    <a:pt x="295836" y="65742"/>
                  </a:cubicBezTo>
                  <a:cubicBezTo>
                    <a:pt x="513977" y="17930"/>
                    <a:pt x="1095188" y="0"/>
                    <a:pt x="1308847" y="47812"/>
                  </a:cubicBezTo>
                  <a:cubicBezTo>
                    <a:pt x="1522506" y="95624"/>
                    <a:pt x="1534459" y="298824"/>
                    <a:pt x="1577788" y="352612"/>
                  </a:cubicBezTo>
                  <a:cubicBezTo>
                    <a:pt x="1621117" y="406400"/>
                    <a:pt x="1594970" y="388471"/>
                    <a:pt x="1568824" y="37054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17176" y="3765176"/>
              <a:ext cx="860612" cy="340659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>
              <a:off x="642910" y="4143380"/>
              <a:ext cx="46434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Овал 41"/>
            <p:cNvSpPr/>
            <p:nvPr/>
          </p:nvSpPr>
          <p:spPr>
            <a:xfrm>
              <a:off x="3071802" y="4071942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500166" y="4071942"/>
              <a:ext cx="142876" cy="14287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000496" y="4071942"/>
              <a:ext cx="142876" cy="14287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28728" y="4214816"/>
              <a:ext cx="515543" cy="374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-3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00364" y="4214816"/>
              <a:ext cx="357190" cy="374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857620" y="421481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4</a:t>
              </a:r>
              <a:endParaRPr lang="ru-RU" dirty="0"/>
            </a:p>
          </p:txBody>
        </p:sp>
        <p:sp>
          <p:nvSpPr>
            <p:cNvPr id="54" name="Полилиния 53"/>
            <p:cNvSpPr/>
            <p:nvPr/>
          </p:nvSpPr>
          <p:spPr>
            <a:xfrm flipH="1">
              <a:off x="4068578" y="3786190"/>
              <a:ext cx="860612" cy="340659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72066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00034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4071934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1857356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+</a:t>
            </a:r>
            <a:endParaRPr lang="ru-RU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143240" y="3714752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29" name="Овал 28"/>
          <p:cNvSpPr/>
          <p:nvPr/>
        </p:nvSpPr>
        <p:spPr>
          <a:xfrm>
            <a:off x="2627784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187624" y="4005064"/>
            <a:ext cx="144016" cy="21602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5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46" grpId="0"/>
      <p:bldP spid="38" grpId="0"/>
      <p:bldP spid="39" grpId="0"/>
      <p:bldP spid="59" grpId="0"/>
      <p:bldP spid="60" grpId="0"/>
      <p:bldP spid="61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3714776" cy="214689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857232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 (на повторення). Функція визначена на проміжку </a:t>
            </a:r>
            <a:r>
              <a:rPr lang="en-US" sz="2400" b="1" dirty="0" smtClean="0">
                <a:solidFill>
                  <a:srgbClr val="002060"/>
                </a:solidFill>
              </a:rPr>
              <a:t>[-6;5]</a:t>
            </a:r>
            <a:r>
              <a:rPr lang="uk-UA" sz="2400" b="1" dirty="0" smtClean="0">
                <a:solidFill>
                  <a:srgbClr val="002060"/>
                </a:solidFill>
              </a:rPr>
              <a:t>. Вказати проміжки монотонності функції.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2000240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стала на проміжку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[-6;-2]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2857496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</a:t>
            </a:r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r>
              <a:rPr lang="en-US" sz="2400" b="1" dirty="0" smtClean="0">
                <a:solidFill>
                  <a:srgbClr val="002060"/>
                </a:solidFill>
              </a:rPr>
              <a:t>;</a:t>
            </a:r>
            <a:r>
              <a:rPr lang="uk-UA" sz="2400" b="1" dirty="0" smtClean="0">
                <a:solidFill>
                  <a:srgbClr val="002060"/>
                </a:solidFill>
              </a:rPr>
              <a:t>5</a:t>
            </a:r>
            <a:r>
              <a:rPr lang="en-US" sz="2400" b="1" dirty="0" smtClean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3714752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</a:t>
            </a:r>
            <a:r>
              <a:rPr lang="uk-UA" sz="2400" b="1" dirty="0" smtClean="0">
                <a:solidFill>
                  <a:srgbClr val="002060"/>
                </a:solidFill>
              </a:rPr>
              <a:t>-2</a:t>
            </a:r>
            <a:r>
              <a:rPr lang="en-US" sz="2400" b="1" dirty="0" smtClean="0">
                <a:solidFill>
                  <a:srgbClr val="002060"/>
                </a:solidFill>
              </a:rPr>
              <a:t>;</a:t>
            </a:r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r>
              <a:rPr lang="en-US" sz="2400" b="1" dirty="0" smtClean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9297" t="25000" r="23046" b="47916"/>
          <a:stretch>
            <a:fillRect/>
          </a:stretch>
        </p:blipFill>
        <p:spPr bwMode="auto">
          <a:xfrm>
            <a:off x="500034" y="894121"/>
            <a:ext cx="8215370" cy="262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28596" y="3721246"/>
            <a:ext cx="828680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похідна функції в кожній точці деякого проміжку додатна, то функція на цьому проміжку зростає.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4578502"/>
            <a:ext cx="828680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похідна функції в кожній точці деякого проміжку від</a:t>
            </a:r>
            <a:r>
              <a:rPr lang="en-US" sz="2000" b="1" dirty="0" smtClean="0"/>
              <a:t>’</a:t>
            </a:r>
            <a:r>
              <a:rPr lang="uk-UA" sz="2000" b="1" dirty="0" smtClean="0"/>
              <a:t>ємна, то функція на цьому проміжку спадає.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857232"/>
            <a:ext cx="7429552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i="1" dirty="0" smtClean="0"/>
              <a:t>Критичними точками функції     </a:t>
            </a:r>
            <a:r>
              <a:rPr lang="uk-UA" sz="2000" b="1" dirty="0" smtClean="0"/>
              <a:t>називають внутрішні точки області визначення функції, у яких похідна не існує або дорівнює нулю.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8286808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u="sng" dirty="0" smtClean="0"/>
              <a:t>Дослідження функції</a:t>
            </a:r>
            <a:r>
              <a:rPr lang="en-US" sz="2000" b="1" u="sng" dirty="0" smtClean="0"/>
              <a:t> f(x)</a:t>
            </a:r>
            <a:r>
              <a:rPr lang="uk-UA" sz="2000" b="1" u="sng" dirty="0" smtClean="0"/>
              <a:t> на зростання /спадання:</a:t>
            </a:r>
          </a:p>
          <a:p>
            <a:r>
              <a:rPr lang="uk-UA" sz="2000" b="1" dirty="0" smtClean="0"/>
              <a:t>1) знайти область визначення функції</a:t>
            </a:r>
            <a:r>
              <a:rPr lang="en-US" sz="2000" b="1" dirty="0" smtClean="0"/>
              <a:t>  D(f)</a:t>
            </a:r>
            <a:r>
              <a:rPr lang="uk-UA" sz="2000" b="1" dirty="0" smtClean="0"/>
              <a:t>;</a:t>
            </a:r>
            <a:endParaRPr lang="ru-RU" sz="2000" b="1" dirty="0"/>
          </a:p>
          <a:p>
            <a:pPr marL="457200" indent="-457200"/>
            <a:r>
              <a:rPr lang="uk-UA" sz="2000" b="1" dirty="0" smtClean="0"/>
              <a:t>2) знайти похідну функції</a:t>
            </a:r>
            <a:r>
              <a:rPr lang="en-US" sz="2000" b="1" dirty="0" smtClean="0"/>
              <a:t>  f’(x)</a:t>
            </a:r>
            <a:r>
              <a:rPr lang="uk-UA" sz="2000" b="1" dirty="0" smtClean="0"/>
              <a:t>;</a:t>
            </a:r>
          </a:p>
          <a:p>
            <a:pPr marL="457200" indent="-457200"/>
            <a:r>
              <a:rPr lang="uk-UA" sz="2000" b="1" dirty="0" smtClean="0"/>
              <a:t>3) знайти критичні точки функції;</a:t>
            </a:r>
          </a:p>
          <a:p>
            <a:pPr marL="457200" indent="-457200"/>
            <a:r>
              <a:rPr lang="uk-UA" sz="2000" b="1" dirty="0" smtClean="0"/>
              <a:t>4) поділити критичними точками область визначення функції на проміжки та з</a:t>
            </a:r>
            <a:r>
              <a:rPr lang="en-US" sz="2000" b="1" dirty="0" smtClean="0"/>
              <a:t>’</a:t>
            </a:r>
            <a:r>
              <a:rPr lang="uk-UA" sz="2000" b="1" dirty="0" smtClean="0"/>
              <a:t>ясувати знак похідної на кожному з них;</a:t>
            </a:r>
          </a:p>
          <a:p>
            <a:pPr marL="457200" indent="-457200"/>
            <a:r>
              <a:rPr lang="uk-UA" sz="2000" b="1" dirty="0" smtClean="0"/>
              <a:t>5) вказати проміжки монотонності (зростання/спадання) функції.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 </a:t>
            </a:r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-3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2;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14311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(x-2)=0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x=2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785786" y="3929066"/>
            <a:ext cx="3061172" cy="791294"/>
            <a:chOff x="785786" y="3929066"/>
            <a:chExt cx="3061172" cy="791294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548147" y="4351028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2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2786050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4282" y="48577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;0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]U[2;+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535782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[0;2]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8" grpId="0"/>
      <p:bldP spid="30" grpId="0"/>
      <p:bldP spid="36" grpId="0"/>
      <p:bldP spid="43" grpId="0"/>
      <p:bldP spid="4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290</TotalTime>
  <Words>877</Words>
  <Application>Microsoft Office PowerPoint</Application>
  <PresentationFormat>Екран (4:3)</PresentationFormat>
  <Paragraphs>158</Paragraphs>
  <Slides>15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Тема Office</vt:lpstr>
      <vt:lpstr>Формула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28</cp:revision>
  <dcterms:created xsi:type="dcterms:W3CDTF">2020-04-05T15:51:56Z</dcterms:created>
  <dcterms:modified xsi:type="dcterms:W3CDTF">2022-03-30T09:39:19Z</dcterms:modified>
</cp:coreProperties>
</file>