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B0F0"/>
                </a:solidFill>
              </a:rPr>
              <a:t>Алгебра 10 клас 24.03.2022р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/>
                </a:solidFill>
              </a:rPr>
              <a:t>Диференціювання функцій</a:t>
            </a:r>
            <a:endParaRPr lang="uk-UA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Домашнє завдання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Повторіть параграф 20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Виконайте  №20 (20,26)</a:t>
            </a:r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План роботи на </a:t>
            </a:r>
            <a:r>
              <a:rPr lang="uk-UA" dirty="0" err="1" smtClean="0">
                <a:solidFill>
                  <a:schemeClr val="accent1"/>
                </a:solidFill>
              </a:rPr>
              <a:t>уроці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Повторіть  теоретичний  матеріал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Уважно розгляньте запропоновані приклади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Один –два </a:t>
            </a:r>
            <a:r>
              <a:rPr lang="uk-UA" dirty="0" err="1" smtClean="0">
                <a:solidFill>
                  <a:srgbClr val="00B050"/>
                </a:solidFill>
              </a:rPr>
              <a:t>розв</a:t>
            </a:r>
            <a:r>
              <a:rPr lang="en-US" dirty="0" smtClean="0">
                <a:solidFill>
                  <a:srgbClr val="00B050"/>
                </a:solidFill>
              </a:rPr>
              <a:t>’</a:t>
            </a:r>
            <a:r>
              <a:rPr lang="uk-UA" dirty="0" err="1" smtClean="0">
                <a:solidFill>
                  <a:srgbClr val="00B050"/>
                </a:solidFill>
              </a:rPr>
              <a:t>язані</a:t>
            </a:r>
            <a:r>
              <a:rPr lang="uk-UA" dirty="0" smtClean="0">
                <a:solidFill>
                  <a:srgbClr val="00B050"/>
                </a:solidFill>
              </a:rPr>
              <a:t> запишіть у зошит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У кожному з номерів є приклади, які треба </a:t>
            </a:r>
            <a:r>
              <a:rPr lang="uk-UA" dirty="0" err="1" smtClean="0">
                <a:solidFill>
                  <a:srgbClr val="00B050"/>
                </a:solidFill>
              </a:rPr>
              <a:t>розв</a:t>
            </a:r>
            <a:r>
              <a:rPr lang="en-US" dirty="0" smtClean="0">
                <a:solidFill>
                  <a:srgbClr val="00B050"/>
                </a:solidFill>
              </a:rPr>
              <a:t>’</a:t>
            </a:r>
            <a:r>
              <a:rPr lang="uk-UA" dirty="0" err="1" smtClean="0">
                <a:solidFill>
                  <a:srgbClr val="00B050"/>
                </a:solidFill>
              </a:rPr>
              <a:t>язати</a:t>
            </a:r>
            <a:r>
              <a:rPr lang="uk-UA" dirty="0" smtClean="0">
                <a:solidFill>
                  <a:srgbClr val="00B050"/>
                </a:solidFill>
              </a:rPr>
              <a:t> аналогічно ,але вже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самостійно</a:t>
            </a:r>
          </a:p>
          <a:p>
            <a:endParaRPr lang="uk-UA" dirty="0" smtClean="0">
              <a:solidFill>
                <a:srgbClr val="00B05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8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 позначають похідну?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023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Штрих </a:t>
            </a:r>
            <a:endParaRPr lang="ru-RU" dirty="0"/>
          </a:p>
        </p:txBody>
      </p:sp>
      <p:pic>
        <p:nvPicPr>
          <p:cNvPr id="4" name="Picture 2" descr="застосування похідно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62838" r="52243" b="18581"/>
          <a:stretch/>
        </p:blipFill>
        <p:spPr bwMode="auto">
          <a:xfrm>
            <a:off x="5652120" y="446615"/>
            <a:ext cx="581891" cy="8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38887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таке похідна?</a:t>
            </a:r>
            <a:endParaRPr lang="ru-RU" sz="2400" dirty="0"/>
          </a:p>
        </p:txBody>
      </p:sp>
      <p:pic>
        <p:nvPicPr>
          <p:cNvPr id="6" name="Picture 2" descr="застосування похідно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62838" r="27949" b="18581"/>
          <a:stretch/>
        </p:blipFill>
        <p:spPr bwMode="auto">
          <a:xfrm>
            <a:off x="4716016" y="1170217"/>
            <a:ext cx="2147455" cy="8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4208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 називають процес знаходження похідної?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диференціювання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чому полягає фізичний зміст похідної?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Миттєва швидкість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0131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чому її геометричний зміст?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21323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 тангенс кута нахилу дотичної до осі Ох.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1600" y="620688"/>
                <a:ext cx="1696105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75</m:t>
                              </m:r>
                            </m:e>
                          </m:d>
                        </m:e>
                        <m:sup>
                          <m:r>
                            <a:rPr lang="ru-RU" sz="3200" i="1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uk-UA" sz="3200" dirty="0" smtClean="0"/>
              </a:p>
              <a:p>
                <a:endParaRPr lang="uk-UA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20688"/>
                <a:ext cx="1696105" cy="1630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602468"/>
                <a:ext cx="1430200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2468"/>
                <a:ext cx="1430200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6019" y="3573016"/>
                <a:ext cx="10851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19" y="3573016"/>
                <a:ext cx="1085169" cy="5393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7067" y="4437112"/>
                <a:ext cx="10851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67" y="4437112"/>
                <a:ext cx="1085169" cy="53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6019" y="5459466"/>
                <a:ext cx="1291957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6,7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19" y="5459466"/>
                <a:ext cx="1291957" cy="5393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/>
                </a:solidFill>
              </a:rPr>
              <a:t>Обчисліть, використовуючи таблицю похідних (ст.185)</a:t>
            </a:r>
            <a:endParaRPr lang="uk-UA" sz="3600" dirty="0">
              <a:solidFill>
                <a:schemeClr val="accent1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6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291" y="332656"/>
            <a:ext cx="8491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диференціювання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5832648" cy="47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34325" r="29722" b="49076"/>
          <a:stretch/>
        </p:blipFill>
        <p:spPr bwMode="auto">
          <a:xfrm>
            <a:off x="395536" y="260647"/>
            <a:ext cx="8208912" cy="18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6" y="2578807"/>
                <a:ext cx="7801046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=5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∙4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=20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78807"/>
                <a:ext cx="7801046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254" y="3501007"/>
                <a:ext cx="8634608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ru-RU" sz="3200" b="0" i="1" smtClean="0">
                            <a:latin typeface="Cambria Math"/>
                          </a:rPr>
                          <m:t>0,8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:r>
                  <a:rPr lang="ru-RU" sz="3200" dirty="0" smtClean="0"/>
                  <a:t>0,8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200" b="0" i="1" dirty="0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r>
                      <a:rPr lang="ru-RU" sz="3200" b="0" i="1" dirty="0" smtClean="0">
                        <a:latin typeface="Cambria Math"/>
                      </a:rPr>
                      <m:t>0,8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4" y="3501007"/>
                <a:ext cx="8634608" cy="626967"/>
              </a:xfrm>
              <a:prstGeom prst="rect">
                <a:avLst/>
              </a:prstGeom>
              <a:blipFill rotWithShape="1">
                <a:blip r:embed="rId5"/>
                <a:stretch>
                  <a:fillRect t="-8738" b="-28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254" y="4365104"/>
                <a:ext cx="7862537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в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∙6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4" y="4365104"/>
                <a:ext cx="7862537" cy="790216"/>
              </a:xfrm>
              <a:prstGeom prst="rect">
                <a:avLst/>
              </a:prstGeom>
              <a:blipFill rotWithShape="1"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653" y="5336351"/>
                <a:ext cx="5008359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г)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-1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53" y="5336351"/>
                <a:ext cx="5008359" cy="603242"/>
              </a:xfrm>
              <a:prstGeom prst="rect">
                <a:avLst/>
              </a:prstGeom>
              <a:blipFill rotWithShape="1">
                <a:blip r:embed="rId8"/>
                <a:stretch>
                  <a:fillRect t="-9091" r="-219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50547" r="29722" b="42516"/>
          <a:stretch/>
        </p:blipFill>
        <p:spPr bwMode="auto">
          <a:xfrm>
            <a:off x="372705" y="476672"/>
            <a:ext cx="8208912" cy="7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2705" y="1628800"/>
                <a:ext cx="8486554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+0=2</m:t>
                    </m:r>
                  </m:oMath>
                </a14:m>
                <a:r>
                  <a:rPr lang="en-US" sz="3200" dirty="0" smtClean="0"/>
                  <a:t>x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05" y="1628800"/>
                <a:ext cx="8486554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r="-86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564904"/>
                <a:ext cx="8658461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7−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=0−3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64904"/>
                <a:ext cx="8658461" cy="1119409"/>
              </a:xfrm>
              <a:prstGeom prst="rect">
                <a:avLst/>
              </a:prstGeom>
              <a:blipFill rotWithShape="1">
                <a:blip r:embed="rId5"/>
                <a:stretch>
                  <a:fillRect l="-1761" t="-4918" b="-15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884" y="3719840"/>
                <a:ext cx="747486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в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+9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+9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18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84" y="3719840"/>
                <a:ext cx="7474867" cy="1137876"/>
              </a:xfrm>
              <a:prstGeom prst="rect">
                <a:avLst/>
              </a:prstGeom>
              <a:blipFill rotWithShape="1">
                <a:blip r:embed="rId6"/>
                <a:stretch>
                  <a:fillRect t="-4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3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66825" r="29722" b="25970"/>
          <a:stretch/>
        </p:blipFill>
        <p:spPr bwMode="auto">
          <a:xfrm>
            <a:off x="395536" y="404664"/>
            <a:ext cx="8208912" cy="7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556792"/>
                <a:ext cx="8667501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+7)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−5∙1+0=6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−5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667501" cy="1119409"/>
              </a:xfrm>
              <a:prstGeom prst="rect">
                <a:avLst/>
              </a:prstGeom>
              <a:blipFill rotWithShape="1">
                <a:blip r:embed="rId4"/>
                <a:stretch>
                  <a:fillRect l="-1758" t="-489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6587" r="29722" b="58333"/>
          <a:stretch/>
        </p:blipFill>
        <p:spPr bwMode="auto">
          <a:xfrm>
            <a:off x="323528" y="188639"/>
            <a:ext cx="8496944" cy="186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971" y="2676201"/>
                <a:ext cx="777539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1" y="2676201"/>
                <a:ext cx="7775398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780" y="3645024"/>
                <a:ext cx="440312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∙1</m:t>
                      </m:r>
                      <m:r>
                        <a:rPr lang="en-US" sz="3200" b="0" i="1" dirty="0" smtClean="0">
                          <a:latin typeface="Cambria Math"/>
                        </a:rPr>
                        <m:t>−5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−3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0" y="3645024"/>
                <a:ext cx="4403128" cy="603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509120"/>
                <a:ext cx="4313360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</a:rPr>
                      <m:t>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∙0</m:t>
                    </m:r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b="0" i="1" dirty="0" smtClean="0">
                    <a:latin typeface="Cambria Math"/>
                  </a:rPr>
                  <a:t>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4313360" cy="603242"/>
              </a:xfrm>
              <a:prstGeom prst="rect">
                <a:avLst/>
              </a:prstGeom>
              <a:blipFill rotWithShape="1">
                <a:blip r:embed="rId6"/>
                <a:stretch>
                  <a:fillRect t="-10101" r="-2684" b="-32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656" y="5373216"/>
                <a:ext cx="5356082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−5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−9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" y="5373216"/>
                <a:ext cx="5356082" cy="6032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5-конечная звезда 7"/>
          <p:cNvSpPr/>
          <p:nvPr/>
        </p:nvSpPr>
        <p:spPr>
          <a:xfrm>
            <a:off x="62608" y="16288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126</Words>
  <Application>Microsoft Office PowerPoint</Application>
  <PresentationFormat>Екран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Тема Office</vt:lpstr>
      <vt:lpstr>Алгебра 10 клас 24.03.2022р.</vt:lpstr>
      <vt:lpstr>План роботи на уроці</vt:lpstr>
      <vt:lpstr>Презентація PowerPoint</vt:lpstr>
      <vt:lpstr>Обчисліть, використовуючи таблицю похідних (ст.185)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</dc:creator>
  <cp:lastModifiedBy>RePack by Diakov</cp:lastModifiedBy>
  <cp:revision>15</cp:revision>
  <dcterms:created xsi:type="dcterms:W3CDTF">2020-04-21T05:45:22Z</dcterms:created>
  <dcterms:modified xsi:type="dcterms:W3CDTF">2022-03-23T12:56:59Z</dcterms:modified>
</cp:coreProperties>
</file>