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6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2F204-63C2-4B59-82CF-6C9E279A0DEE}" type="datetimeFigureOut">
              <a:rPr lang="uk-UA" smtClean="0"/>
              <a:t>20.10.2021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45E57-2C2F-4AEB-AB54-80B62BE2BF7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026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45E57-2C2F-4AEB-AB54-80B62BE2BF73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099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552" y="3429000"/>
            <a:ext cx="3714768" cy="37147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5720" y="214290"/>
            <a:ext cx="842968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Означення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та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властивості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степеня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раціональним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показником</a:t>
            </a: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Алгебра 10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21.10.2021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0" y="0"/>
            <a:ext cx="8838064" cy="6572271"/>
            <a:chOff x="0" y="0"/>
            <a:chExt cx="8838064" cy="6572271"/>
          </a:xfrm>
        </p:grpSpPr>
        <p:pic>
          <p:nvPicPr>
            <p:cNvPr id="5" name="Рисунок 4" descr="sov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834206" cy="4634834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4643438" y="285728"/>
              <a:ext cx="385394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ПРИКЛАДИ: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8" name="Рисунок 7" descr="8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2264" y="1714488"/>
              <a:ext cx="2019309" cy="857254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5857884" y="1571612"/>
              <a:ext cx="7200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1.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pic>
          <p:nvPicPr>
            <p:cNvPr id="10" name="Рисунок 9" descr="8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86446" y="2571744"/>
              <a:ext cx="2951298" cy="757241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5286380" y="2428868"/>
              <a:ext cx="7200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2.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pic>
          <p:nvPicPr>
            <p:cNvPr id="12" name="Рисунок 11" descr="83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29256" y="3357562"/>
              <a:ext cx="3408808" cy="695329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4714876" y="3071810"/>
              <a:ext cx="7200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3.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pic>
          <p:nvPicPr>
            <p:cNvPr id="14" name="Рисунок 13" descr="85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71934" y="3929066"/>
              <a:ext cx="4659968" cy="919168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>
              <a:off x="3428992" y="3857628"/>
              <a:ext cx="7200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4.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pic>
          <p:nvPicPr>
            <p:cNvPr id="16" name="Рисунок 15" descr="86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57752" y="5000636"/>
              <a:ext cx="3924324" cy="666754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3786182" y="4857760"/>
              <a:ext cx="7200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5.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pic>
          <p:nvPicPr>
            <p:cNvPr id="18" name="Рисунок 17" descr="87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28860" y="5786454"/>
              <a:ext cx="4854603" cy="785817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1928794" y="5572140"/>
              <a:ext cx="7200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6.</a:t>
              </a:r>
              <a:endPara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14282" y="0"/>
            <a:ext cx="8207416" cy="5929322"/>
            <a:chOff x="214282" y="0"/>
            <a:chExt cx="8207416" cy="5929322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14282" y="0"/>
              <a:ext cx="3796232" cy="2780694"/>
              <a:chOff x="214282" y="0"/>
              <a:chExt cx="3796232" cy="2780694"/>
            </a:xfrm>
          </p:grpSpPr>
          <p:pic>
            <p:nvPicPr>
              <p:cNvPr id="3" name="Рисунок 2" descr="cartoon-owl-wearing-graduation-cap-holding-diploma_29190-5198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42910" y="0"/>
                <a:ext cx="2195507" cy="2107827"/>
              </a:xfrm>
              <a:prstGeom prst="rect">
                <a:avLst/>
              </a:prstGeom>
            </p:spPr>
          </p:pic>
          <p:sp>
            <p:nvSpPr>
              <p:cNvPr id="2" name="Прямоугольник 1"/>
              <p:cNvSpPr/>
              <p:nvPr/>
            </p:nvSpPr>
            <p:spPr>
              <a:xfrm>
                <a:off x="214282" y="1857364"/>
                <a:ext cx="3796232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5400" b="1" cap="all" spc="0" dirty="0" err="1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reflection blurRad="12700" stA="28000" endPos="45000" dist="1000" dir="5400000" sy="-100000" algn="bl" rotWithShape="0"/>
                    </a:effectLst>
                  </a:rPr>
                  <a:t>Приклади</a:t>
                </a:r>
                <a:r>
                  <a:rPr lang="ru-RU" sz="5400" b="1" cap="all" spc="0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00B050"/>
                    </a:solidFill>
                    <a:effectLst>
                      <a:reflection blurRad="12700" stA="28000" endPos="45000" dist="1000" dir="5400000" sy="-100000" algn="bl" rotWithShape="0"/>
                    </a:effectLst>
                  </a:rPr>
                  <a:t>:</a:t>
                </a:r>
                <a:endParaRPr lang="ru-RU" sz="5400" b="1" cap="all" spc="0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p:grpSp>
        <p:pic>
          <p:nvPicPr>
            <p:cNvPr id="4" name="Рисунок 3" descr="89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5918" y="2786058"/>
              <a:ext cx="6635780" cy="314326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9144000" cy="6740307"/>
            <a:chOff x="0" y="0"/>
            <a:chExt cx="9144000" cy="6740307"/>
          </a:xfrm>
        </p:grpSpPr>
        <p:pic>
          <p:nvPicPr>
            <p:cNvPr id="2" name="Рисунок 1" descr="Без названия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1480"/>
              <a:ext cx="3196008" cy="3685349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2714612" y="0"/>
              <a:ext cx="6429388" cy="67403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ru-RU" sz="7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Ліву</a:t>
              </a:r>
              <a:r>
                <a:rPr lang="ru-RU" sz="7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та праву </a:t>
              </a:r>
              <a:r>
                <a:rPr lang="ru-RU" sz="7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частину</a:t>
              </a:r>
              <a:r>
                <a:rPr lang="ru-RU" sz="7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ru-RU" sz="7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тотожностей</a:t>
              </a:r>
              <a:r>
                <a:rPr lang="ru-RU" sz="7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ru-RU" sz="7200" b="1" cap="all" spc="0" dirty="0" err="1" smtClean="0">
                  <a:ln/>
                  <a:solidFill>
                    <a:srgbClr val="FF0000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можна</a:t>
              </a:r>
              <a:r>
                <a:rPr lang="ru-RU" sz="7200" b="1" cap="all" spc="0" dirty="0" smtClean="0">
                  <a:ln/>
                  <a:solidFill>
                    <a:srgbClr val="FF0000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ru-RU" sz="7200" b="1" cap="all" spc="0" dirty="0" err="1" smtClean="0">
                  <a:ln/>
                  <a:solidFill>
                    <a:srgbClr val="FF0000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міняти</a:t>
              </a:r>
              <a:r>
                <a:rPr lang="ru-RU" sz="7200" b="1" cap="all" spc="0" dirty="0" smtClean="0">
                  <a:ln/>
                  <a:solidFill>
                    <a:srgbClr val="FF0000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ru-RU" sz="72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місцями</a:t>
              </a:r>
              <a:r>
                <a:rPr lang="ru-RU" sz="72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endParaRPr lang="ru-RU" sz="72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3843" y="-68780"/>
            <a:ext cx="5114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Підсумки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уроку: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owl-sitting-on-books-and-holding-a-laptop_135176-5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3199" y="3971183"/>
            <a:ext cx="2259001" cy="28075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1048282"/>
            <a:ext cx="85725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1. </a:t>
            </a:r>
            <a:r>
              <a:rPr lang="ru-RU" sz="4000" b="1" cap="none" spc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Які</a:t>
            </a:r>
            <a:r>
              <a:rPr lang="ru-RU" sz="4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зміни</a:t>
            </a:r>
            <a:r>
              <a:rPr lang="ru-RU" sz="4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можна</a:t>
            </a:r>
            <a:r>
              <a:rPr lang="ru-RU" sz="4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виконувати</a:t>
            </a:r>
            <a:r>
              <a:rPr lang="ru-RU" sz="4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sz="4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степеневими</a:t>
            </a:r>
            <a:r>
              <a:rPr lang="ru-RU" sz="4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тотожностями</a:t>
            </a:r>
            <a:r>
              <a:rPr lang="ru-RU" sz="4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 </a:t>
            </a:r>
          </a:p>
          <a:p>
            <a:pPr algn="ctr"/>
            <a:endParaRPr lang="ru-RU" sz="40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553703"/>
            <a:ext cx="95137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2. </a:t>
            </a:r>
            <a:r>
              <a:rPr lang="ru-RU" sz="3600" b="1" cap="none" spc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Скільки</a:t>
            </a:r>
            <a:r>
              <a:rPr lang="ru-RU" sz="36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існує</a:t>
            </a:r>
            <a:r>
              <a:rPr lang="ru-RU" sz="36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основних</a:t>
            </a:r>
            <a:r>
              <a:rPr lang="ru-RU" sz="36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властивостей</a:t>
            </a:r>
            <a:r>
              <a:rPr lang="ru-RU" sz="36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показника</a:t>
            </a:r>
            <a:r>
              <a:rPr lang="ru-RU" sz="36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степеня</a:t>
            </a:r>
            <a:r>
              <a:rPr lang="ru-RU" sz="36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ru-RU" sz="36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3643314"/>
            <a:ext cx="70008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3.Що </a:t>
            </a:r>
            <a:r>
              <a:rPr lang="ru-RU" sz="3600" b="1" cap="none" spc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таке</a:t>
            </a:r>
            <a:r>
              <a:rPr lang="ru-RU" sz="36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степінь</a:t>
            </a:r>
            <a:r>
              <a:rPr lang="ru-RU" sz="36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cap="none" spc="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додатного</a:t>
            </a:r>
            <a:r>
              <a:rPr lang="ru-RU" sz="36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числа </a:t>
            </a:r>
            <a:r>
              <a:rPr lang="ru-RU" sz="3600" b="1" i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r>
              <a:rPr lang="ru-RU" sz="36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ru-RU" sz="36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857760"/>
            <a:ext cx="74523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4. </a:t>
            </a:r>
            <a:r>
              <a:rPr lang="ru-RU" sz="36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Що</a:t>
            </a:r>
            <a:r>
              <a:rPr lang="ru-RU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таке</a:t>
            </a:r>
            <a:r>
              <a:rPr lang="ru-RU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раціональне</a:t>
            </a:r>
            <a:r>
              <a:rPr lang="ru-RU" sz="36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число?</a:t>
            </a:r>
            <a:r>
              <a:rPr lang="ru-RU" sz="36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wl-wearing-graduation-cap-and-reading-book_70172-1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517" y="2928934"/>
            <a:ext cx="2978483" cy="3601776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42844" y="428604"/>
            <a:ext cx="7518937" cy="5165844"/>
            <a:chOff x="142844" y="428604"/>
            <a:chExt cx="7518937" cy="5165844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428728" y="428604"/>
              <a:ext cx="62330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Домашнє</a:t>
              </a:r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ru-RU" sz="5400" b="1" cap="none" spc="0" dirty="0" err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завдання</a:t>
              </a:r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: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42844" y="1285860"/>
              <a:ext cx="713917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ru-RU" sz="2800" b="1" cap="all" spc="0" dirty="0" smtClean="0">
                  <a:ln/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1. </a:t>
              </a:r>
              <a:r>
                <a:rPr lang="ru-RU" sz="2800" b="1" cap="all" spc="0" dirty="0" err="1" smtClean="0">
                  <a:ln/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Опрацювати</a:t>
              </a:r>
              <a:r>
                <a:rPr lang="ru-RU" sz="2800" b="1" cap="all" spc="0" dirty="0" smtClean="0">
                  <a:ln/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ru-RU" sz="2800" b="1" cap="all" spc="0" dirty="0" err="1" smtClean="0">
                  <a:ln/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викладений</a:t>
              </a:r>
              <a:r>
                <a:rPr lang="ru-RU" sz="2800" b="1" cap="all" spc="0" dirty="0" smtClean="0">
                  <a:ln/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ru-RU" sz="2800" b="1" cap="all" spc="0" dirty="0" err="1" smtClean="0">
                  <a:ln/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матеріал</a:t>
              </a:r>
              <a:r>
                <a:rPr lang="ru-RU" sz="2800" b="1" cap="all" spc="0" dirty="0" smtClean="0">
                  <a:ln/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;</a:t>
              </a:r>
              <a:endParaRPr lang="ru-RU" sz="2800" b="1" cap="all" spc="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85720" y="1928802"/>
              <a:ext cx="658141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</a:rPr>
                <a:t>2. </a:t>
              </a:r>
              <a:r>
                <a:rPr lang="ru-RU" sz="28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</a:rPr>
                <a:t>Зробити</a:t>
              </a:r>
              <a:r>
                <a:rPr lang="ru-RU" sz="2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</a:rPr>
                <a:t> </a:t>
              </a:r>
              <a:r>
                <a:rPr lang="ru-RU" sz="2800" b="1" cap="all" spc="0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</a:rPr>
                <a:t>опорний</a:t>
              </a:r>
              <a:r>
                <a:rPr lang="ru-RU" sz="2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</a:rPr>
                <a:t> конспект уроку;</a:t>
              </a:r>
              <a:endPara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77078" y="2500306"/>
              <a:ext cx="637084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</a:rPr>
                <a:t>3.підручник </a:t>
              </a:r>
              <a:r>
                <a:rPr lang="ru-RU" sz="2800" b="1" cap="all" dirty="0" err="1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</a:rPr>
                <a:t>стор</a:t>
              </a:r>
              <a:r>
                <a:rPr lang="ru-RU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</a:rPr>
                <a:t>. </a:t>
              </a:r>
              <a:r>
                <a:rPr lang="ru-RU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</a:rPr>
                <a:t>46-50</a:t>
              </a:r>
              <a:r>
                <a:rPr lang="ru-RU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</a:rPr>
                <a:t> </a:t>
              </a:r>
              <a:r>
                <a:rPr lang="ru-RU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</a:rPr>
                <a:t>№ </a:t>
              </a:r>
              <a:r>
                <a:rPr lang="ru-RU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</a:rPr>
                <a:t>5(10,14,21)</a:t>
              </a:r>
              <a:endPara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4282" y="3286124"/>
              <a:ext cx="6210516" cy="230832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ru-RU" sz="3600" b="1" cap="all" dirty="0" smtClean="0">
                  <a:ln/>
                  <a:solidFill>
                    <a:srgbClr val="FF0000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ru-RU" sz="3600" b="1" cap="all" dirty="0" smtClean="0">
                  <a:ln/>
                  <a:solidFill>
                    <a:srgbClr val="FF0000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Конспект уроку+ </a:t>
              </a:r>
              <a:r>
                <a:rPr lang="ru-RU" sz="3600" b="1" cap="all" dirty="0" err="1" smtClean="0">
                  <a:ln/>
                  <a:solidFill>
                    <a:srgbClr val="FF0000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розв’язання</a:t>
              </a:r>
              <a:r>
                <a:rPr lang="ru-RU" sz="3600" b="1" cap="all" dirty="0" smtClean="0">
                  <a:ln/>
                  <a:solidFill>
                    <a:srgbClr val="FF0000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ru-RU" sz="3600" b="1" cap="all" dirty="0" err="1" smtClean="0">
                  <a:ln/>
                  <a:solidFill>
                    <a:srgbClr val="FF0000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домашньго</a:t>
              </a:r>
              <a:r>
                <a:rPr lang="ru-RU" sz="3600" b="1" cap="all" dirty="0" smtClean="0">
                  <a:ln/>
                  <a:solidFill>
                    <a:srgbClr val="FF0000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ru-RU" sz="3600" b="1" cap="all" dirty="0" err="1" smtClean="0">
                  <a:ln/>
                  <a:solidFill>
                    <a:srgbClr val="FF0000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завдання</a:t>
              </a:r>
              <a:r>
                <a:rPr lang="ru-RU" sz="3600" b="1" cap="all" dirty="0" smtClean="0">
                  <a:ln/>
                  <a:solidFill>
                    <a:srgbClr val="FF0000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ru-RU" sz="3600" b="1" cap="all" dirty="0" err="1" smtClean="0">
                  <a:ln/>
                  <a:solidFill>
                    <a:srgbClr val="FF0000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вислати</a:t>
              </a:r>
              <a:r>
                <a:rPr lang="ru-RU" sz="3600" b="1" cap="all" dirty="0" smtClean="0">
                  <a:ln/>
                  <a:solidFill>
                    <a:srgbClr val="FF0000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на </a:t>
              </a:r>
              <a:r>
                <a:rPr lang="ru-RU" sz="3600" b="1" cap="all" smtClean="0">
                  <a:ln/>
                  <a:solidFill>
                    <a:srgbClr val="FF0000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перевІРКУ</a:t>
              </a:r>
              <a:endParaRPr lang="ru-RU" sz="36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1"/>
            <a:ext cx="8929718" cy="6643710"/>
            <a:chOff x="736266" y="428603"/>
            <a:chExt cx="7693386" cy="6017937"/>
          </a:xfrm>
        </p:grpSpPr>
        <p:pic>
          <p:nvPicPr>
            <p:cNvPr id="2" name="Рисунок 1" descr="39332279-owl-holding-open-book-illustration-in-vector-format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6266" y="428603"/>
              <a:ext cx="7693386" cy="6017937"/>
            </a:xfrm>
            <a:prstGeom prst="rect">
              <a:avLst/>
            </a:prstGeom>
          </p:spPr>
        </p:pic>
        <p:pic>
          <p:nvPicPr>
            <p:cNvPr id="3" name="Рисунок 2" descr="Безымянный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190178">
              <a:off x="4000497" y="4357694"/>
              <a:ext cx="1595286" cy="1380994"/>
            </a:xfrm>
            <a:prstGeom prst="rect">
              <a:avLst/>
            </a:prstGeom>
          </p:spPr>
        </p:pic>
        <p:pic>
          <p:nvPicPr>
            <p:cNvPr id="4" name="Рисунок 3" descr="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57729">
              <a:off x="5691335" y="4352459"/>
              <a:ext cx="2143140" cy="135578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71472" y="0"/>
            <a:ext cx="8572528" cy="5722429"/>
            <a:chOff x="571472" y="0"/>
            <a:chExt cx="8572528" cy="5722429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571472" y="0"/>
              <a:ext cx="8572528" cy="3629945"/>
              <a:chOff x="571472" y="214290"/>
              <a:chExt cx="8572528" cy="3629945"/>
            </a:xfrm>
          </p:grpSpPr>
          <p:pic>
            <p:nvPicPr>
              <p:cNvPr id="2" name="Рисунок 1" descr="8366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500694" y="214290"/>
                <a:ext cx="3643306" cy="3629945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5857884" y="2071678"/>
                <a:ext cx="22773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k-UA" sz="3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Означення</a:t>
                </a:r>
                <a:endParaRPr lang="uk-UA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9" name="Рисунок 8" descr="8366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472" y="285728"/>
                <a:ext cx="5000660" cy="3343138"/>
              </a:xfrm>
              <a:prstGeom prst="rect">
                <a:avLst/>
              </a:prstGeom>
            </p:spPr>
          </p:pic>
        </p:grpSp>
        <p:pic>
          <p:nvPicPr>
            <p:cNvPr id="10" name="Рисунок 9" descr="34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28794" y="4143380"/>
              <a:ext cx="4996395" cy="1579049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1571604" y="4000504"/>
            <a:ext cx="5715040" cy="1857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28596" y="0"/>
            <a:ext cx="8715404" cy="6693821"/>
            <a:chOff x="428596" y="0"/>
            <a:chExt cx="8715404" cy="6693821"/>
          </a:xfrm>
        </p:grpSpPr>
        <p:pic>
          <p:nvPicPr>
            <p:cNvPr id="2" name="Рисунок 1" descr="cartoon-owl-wearing-graduation-cap-holding-diploma_29190-5198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14514" y="0"/>
              <a:ext cx="6929486" cy="6652750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 rot="16200000">
              <a:off x="-2395670" y="3038557"/>
              <a:ext cx="647953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48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ВЛАСТИВОСТІ СТЕПЕНЯ</a:t>
              </a:r>
              <a:endParaRPr lang="ru-RU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5786454"/>
            <a:ext cx="1308100" cy="457200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214282" y="357166"/>
            <a:ext cx="8817024" cy="6500834"/>
            <a:chOff x="214282" y="357166"/>
            <a:chExt cx="8817024" cy="6500834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214282" y="357166"/>
              <a:ext cx="8166144" cy="6500834"/>
              <a:chOff x="214282" y="357166"/>
              <a:chExt cx="8166144" cy="6500834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1643042" y="357166"/>
                <a:ext cx="588248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40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ВЛАСТИВОСТІ СТЕПЕНЯ</a:t>
                </a:r>
                <a:endParaRPr lang="ru-RU" sz="4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pic>
            <p:nvPicPr>
              <p:cNvPr id="3" name="Рисунок 2" descr="122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85918" y="1214422"/>
                <a:ext cx="5664200" cy="1143000"/>
              </a:xfrm>
              <a:prstGeom prst="rect">
                <a:avLst/>
              </a:prstGeom>
            </p:spPr>
          </p:pic>
          <p:pic>
            <p:nvPicPr>
              <p:cNvPr id="4" name="Рисунок 3" descr="123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5786" y="2143116"/>
                <a:ext cx="5664200" cy="1054100"/>
              </a:xfrm>
              <a:prstGeom prst="rect">
                <a:avLst/>
              </a:prstGeom>
            </p:spPr>
          </p:pic>
          <p:pic>
            <p:nvPicPr>
              <p:cNvPr id="5" name="Рисунок 4" descr="124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00826" y="2500306"/>
                <a:ext cx="1879600" cy="469900"/>
              </a:xfrm>
              <a:prstGeom prst="rect">
                <a:avLst/>
              </a:prstGeom>
            </p:spPr>
          </p:pic>
          <p:sp>
            <p:nvSpPr>
              <p:cNvPr id="6" name="Прямоугольник 5"/>
              <p:cNvSpPr/>
              <p:nvPr/>
            </p:nvSpPr>
            <p:spPr>
              <a:xfrm>
                <a:off x="1428728" y="1357298"/>
                <a:ext cx="75212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rPr>
                  <a:t>1)</a:t>
                </a:r>
                <a:endParaRPr lang="ru-RU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214282" y="2143116"/>
                <a:ext cx="75212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rPr>
                  <a:t>2)</a:t>
                </a:r>
                <a:endParaRPr lang="ru-RU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endParaRPr>
              </a:p>
            </p:txBody>
          </p:sp>
          <p:pic>
            <p:nvPicPr>
              <p:cNvPr id="8" name="Рисунок 7" descr="32.jp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28794" y="3000372"/>
                <a:ext cx="4368800" cy="1092200"/>
              </a:xfrm>
              <a:prstGeom prst="rect">
                <a:avLst/>
              </a:prstGeom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1357290" y="3214686"/>
                <a:ext cx="75212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rPr>
                  <a:t>3)</a:t>
                </a:r>
                <a:endParaRPr lang="ru-RU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endParaRPr>
              </a:p>
            </p:txBody>
          </p:sp>
          <p:pic>
            <p:nvPicPr>
              <p:cNvPr id="10" name="Рисунок 9" descr="33.jp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85918" y="4000504"/>
                <a:ext cx="4978400" cy="1219200"/>
              </a:xfrm>
              <a:prstGeom prst="rect">
                <a:avLst/>
              </a:prstGeom>
            </p:spPr>
          </p:pic>
          <p:sp>
            <p:nvSpPr>
              <p:cNvPr id="11" name="Прямоугольник 10"/>
              <p:cNvSpPr/>
              <p:nvPr/>
            </p:nvSpPr>
            <p:spPr>
              <a:xfrm>
                <a:off x="1285852" y="4214818"/>
                <a:ext cx="75212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rPr>
                  <a:t>4)</a:t>
                </a:r>
                <a:endParaRPr lang="ru-RU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endParaRPr>
              </a:p>
            </p:txBody>
          </p:sp>
          <p:pic>
            <p:nvPicPr>
              <p:cNvPr id="13" name="Рисунок 12" descr="321.jp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86050" y="5105400"/>
                <a:ext cx="2806700" cy="1752600"/>
              </a:xfrm>
              <a:prstGeom prst="rect">
                <a:avLst/>
              </a:prstGeom>
            </p:spPr>
          </p:pic>
          <p:sp>
            <p:nvSpPr>
              <p:cNvPr id="14" name="Прямоугольник 13"/>
              <p:cNvSpPr/>
              <p:nvPr/>
            </p:nvSpPr>
            <p:spPr>
              <a:xfrm>
                <a:off x="2214546" y="5500702"/>
                <a:ext cx="752129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</a:rPr>
                  <a:t>5)</a:t>
                </a:r>
                <a:endParaRPr lang="ru-RU" sz="5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18" name="Рисунок 17" descr="satisfied-owl-carries-books_135176-150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00826" y="2928934"/>
              <a:ext cx="2530480" cy="282318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ова-ученая-рисунок-для-детей-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4728048"/>
            <a:ext cx="2162169" cy="2129952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0" y="214290"/>
            <a:ext cx="8527964" cy="6277016"/>
            <a:chOff x="0" y="214290"/>
            <a:chExt cx="8527964" cy="627701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357290" y="214290"/>
              <a:ext cx="603498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5400" b="1" cap="all" spc="0" dirty="0" err="1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Добуток</a:t>
              </a:r>
              <a:r>
                <a:rPr lang="ru-RU" sz="5400" b="1" cap="all" spc="0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 </a:t>
              </a:r>
              <a:r>
                <a:rPr lang="ru-RU" sz="5400" b="1" cap="all" spc="0" dirty="0" err="1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степенів</a:t>
              </a:r>
              <a:endParaRPr lang="ru-RU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pic>
          <p:nvPicPr>
            <p:cNvPr id="4" name="Рисунок 3" descr="satisfied-owl-carries-books_135176-1506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428736"/>
              <a:ext cx="8527964" cy="1423994"/>
            </a:xfrm>
            <a:prstGeom prst="rect">
              <a:avLst/>
            </a:prstGeom>
          </p:spPr>
        </p:pic>
        <p:pic>
          <p:nvPicPr>
            <p:cNvPr id="5" name="Рисунок 4" descr="12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4480" y="2643182"/>
              <a:ext cx="5664200" cy="1143000"/>
            </a:xfrm>
            <a:prstGeom prst="rect">
              <a:avLst/>
            </a:prstGeom>
          </p:spPr>
        </p:pic>
        <p:pic>
          <p:nvPicPr>
            <p:cNvPr id="6" name="Рисунок 5" descr="685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500438"/>
              <a:ext cx="7832173" cy="1252544"/>
            </a:xfrm>
            <a:prstGeom prst="rect">
              <a:avLst/>
            </a:prstGeom>
          </p:spPr>
        </p:pic>
        <p:pic>
          <p:nvPicPr>
            <p:cNvPr id="7" name="Рисунок 6" descr="fkjhgfd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71802" y="4643446"/>
              <a:ext cx="3013985" cy="184786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827619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60997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500298" y="571480"/>
            <a:ext cx="5572164" cy="2137776"/>
            <a:chOff x="2500298" y="571480"/>
            <a:chExt cx="5572164" cy="213777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500298" y="571480"/>
              <a:ext cx="5790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ru-RU" sz="5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ч</a:t>
              </a:r>
              <a:endParaRPr lang="ru-RU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071802" y="642918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ru-RU" sz="5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а</a:t>
              </a:r>
              <a:endParaRPr lang="ru-RU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714744" y="714356"/>
              <a:ext cx="5517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ru-RU" sz="5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с</a:t>
              </a:r>
              <a:endParaRPr lang="ru-RU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357686" y="785794"/>
              <a:ext cx="52770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ru-RU" sz="5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т</a:t>
              </a:r>
              <a:endParaRPr lang="ru-RU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000628" y="928670"/>
              <a:ext cx="57419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ru-RU" sz="5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к</a:t>
              </a:r>
              <a:endParaRPr lang="ru-RU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643570" y="1000108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ru-RU" sz="5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а</a:t>
              </a:r>
              <a:endParaRPr lang="ru-RU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 rot="437020">
              <a:off x="3214678" y="1785926"/>
              <a:ext cx="485778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ru-RU" sz="5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С т е </a:t>
              </a:r>
              <a:r>
                <a:rPr lang="ru-RU" sz="54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п</a:t>
              </a:r>
              <a:r>
                <a:rPr lang="ru-RU" sz="5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ru-RU" sz="54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е</a:t>
              </a:r>
              <a:r>
                <a:rPr lang="ru-RU" sz="5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ru-RU" sz="54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н</a:t>
              </a:r>
              <a:r>
                <a:rPr lang="ru-RU" sz="5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</a:t>
              </a:r>
              <a:r>
                <a:rPr lang="ru-RU" sz="5400" b="1" cap="all" spc="0" dirty="0" err="1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і</a:t>
              </a:r>
              <a:r>
                <a:rPr lang="ru-RU" sz="5400" b="1" cap="all" spc="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 в</a:t>
              </a:r>
              <a:endParaRPr lang="ru-RU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</p:grpSp>
      <p:pic>
        <p:nvPicPr>
          <p:cNvPr id="14" name="Рисунок 13" descr="333333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3429000"/>
            <a:ext cx="7248247" cy="1219206"/>
          </a:xfrm>
          <a:prstGeom prst="rect">
            <a:avLst/>
          </a:prstGeom>
        </p:spPr>
      </p:pic>
      <p:pic>
        <p:nvPicPr>
          <p:cNvPr id="15" name="Рисунок 14" descr="1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4" y="4714884"/>
            <a:ext cx="5664200" cy="105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8911705" cy="5996003"/>
            <a:chOff x="0" y="0"/>
            <a:chExt cx="8911705" cy="5996003"/>
          </a:xfrm>
        </p:grpSpPr>
        <p:pic>
          <p:nvPicPr>
            <p:cNvPr id="7" name="Рисунок 6" descr="525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5984" y="4714884"/>
              <a:ext cx="5695786" cy="1281119"/>
            </a:xfrm>
            <a:prstGeom prst="rect">
              <a:avLst/>
            </a:prstGeom>
          </p:spPr>
        </p:pic>
        <p:grpSp>
          <p:nvGrpSpPr>
            <p:cNvPr id="9" name="Группа 8"/>
            <p:cNvGrpSpPr/>
            <p:nvPr/>
          </p:nvGrpSpPr>
          <p:grpSpPr>
            <a:xfrm>
              <a:off x="0" y="0"/>
              <a:ext cx="8911705" cy="4780958"/>
              <a:chOff x="0" y="0"/>
              <a:chExt cx="8911705" cy="4780958"/>
            </a:xfrm>
          </p:grpSpPr>
          <p:pic>
            <p:nvPicPr>
              <p:cNvPr id="2" name="Рисунок 1" descr="images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3262328" cy="3395787"/>
              </a:xfrm>
              <a:prstGeom prst="rect">
                <a:avLst/>
              </a:prstGeom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3143240" y="357166"/>
                <a:ext cx="548900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>
                    <a:rot lat="0" lon="0" rev="0"/>
                  </a:camera>
                  <a:lightRig rig="contrasting" dir="t">
                    <a:rot lat="0" lon="0" rev="4500000"/>
                  </a:lightRig>
                </a:scene3d>
                <a:sp3d contourW="6350" prstMaterial="metal">
                  <a:bevelT w="127000" h="31750" prst="relaxedInset"/>
                  <a:contourClr>
                    <a:schemeClr val="accent1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ru-RU" sz="5400" b="1" cap="all" spc="0" dirty="0" err="1" smtClean="0">
                    <a:ln w="0"/>
                    <a:solidFill>
                      <a:srgbClr val="00B050"/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Степінь</a:t>
                </a:r>
                <a:r>
                  <a:rPr lang="ru-RU" sz="5400" b="1" cap="all" spc="0" dirty="0" smtClean="0">
                    <a:ln w="0"/>
                    <a:solidFill>
                      <a:srgbClr val="00B050"/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 </a:t>
                </a:r>
                <a:r>
                  <a:rPr lang="ru-RU" sz="5400" b="1" cap="all" spc="0" dirty="0" err="1" smtClean="0">
                    <a:ln w="0"/>
                    <a:solidFill>
                      <a:srgbClr val="00B050"/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степеня</a:t>
                </a:r>
                <a:endParaRPr lang="ru-RU" sz="5400" b="1" cap="all" spc="0" dirty="0">
                  <a:ln w="0"/>
                  <a:solidFill>
                    <a:srgbClr val="00B050"/>
                  </a:solidFill>
                  <a:effectLst>
                    <a:reflection blurRad="12700" stA="50000" endPos="50000" dist="5000" dir="5400000" sy="-100000" rotWithShape="0"/>
                  </a:effectLst>
                </a:endParaRPr>
              </a:p>
            </p:txBody>
          </p:sp>
          <p:pic>
            <p:nvPicPr>
              <p:cNvPr id="5" name="Рисунок 4" descr="999999999999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1802" y="1714488"/>
                <a:ext cx="5839903" cy="885828"/>
              </a:xfrm>
              <a:prstGeom prst="rect">
                <a:avLst/>
              </a:prstGeom>
            </p:spPr>
          </p:pic>
          <p:pic>
            <p:nvPicPr>
              <p:cNvPr id="6" name="Рисунок 5" descr="32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14744" y="2571744"/>
                <a:ext cx="4368800" cy="1092200"/>
              </a:xfrm>
              <a:prstGeom prst="rect">
                <a:avLst/>
              </a:prstGeom>
            </p:spPr>
          </p:pic>
          <p:sp>
            <p:nvSpPr>
              <p:cNvPr id="8" name="Прямоугольник 7"/>
              <p:cNvSpPr/>
              <p:nvPr/>
            </p:nvSpPr>
            <p:spPr>
              <a:xfrm>
                <a:off x="214282" y="3857628"/>
                <a:ext cx="3732112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:r>
                  <a:rPr lang="ru-RU" sz="5400" b="1" cap="none" spc="0" dirty="0" err="1" smtClean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Наприклад</a:t>
                </a:r>
                <a:r>
                  <a:rPr lang="ru-RU" sz="5400" b="1" cap="none" spc="0" dirty="0" smtClean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:</a:t>
                </a:r>
                <a:endParaRPr lang="ru-RU" sz="5400" b="1" cap="none" spc="0" dirty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wl-holding-a-briefcase-and-paper_135176-5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6925"/>
            <a:ext cx="5962650" cy="4791075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285852" y="0"/>
            <a:ext cx="7858148" cy="5538790"/>
            <a:chOff x="1285852" y="0"/>
            <a:chExt cx="7858148" cy="553879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85852" y="0"/>
              <a:ext cx="6824123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Степінь</a:t>
              </a:r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ru-RU" sz="5400" b="1" cap="none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добутку</a:t>
              </a:r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та </a:t>
              </a:r>
              <a:r>
                <a:rPr lang="ru-RU" sz="5400" b="1" cap="none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степінь</a:t>
              </a:r>
              <a:r>
                <a:rPr lang="ru-RU" sz="54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r>
                <a:rPr lang="ru-RU" sz="5400" b="1" cap="none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частки</a:t>
              </a:r>
              <a:endPara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pic>
          <p:nvPicPr>
            <p:cNvPr id="4" name="Рисунок 3" descr="6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2223" y="1643050"/>
              <a:ext cx="6381777" cy="1071567"/>
            </a:xfrm>
            <a:prstGeom prst="rect">
              <a:avLst/>
            </a:prstGeom>
          </p:spPr>
        </p:pic>
        <p:pic>
          <p:nvPicPr>
            <p:cNvPr id="5" name="Рисунок 4" descr="3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57620" y="2428868"/>
              <a:ext cx="4978400" cy="1219200"/>
            </a:xfrm>
            <a:prstGeom prst="rect">
              <a:avLst/>
            </a:prstGeom>
          </p:spPr>
        </p:pic>
        <p:pic>
          <p:nvPicPr>
            <p:cNvPr id="6" name="Рисунок 5" descr="32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00760" y="3786190"/>
              <a:ext cx="2806700" cy="1752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145</Words>
  <Application>Microsoft Office PowerPoint</Application>
  <PresentationFormat>Екран (4:3)</PresentationFormat>
  <Paragraphs>42</Paragraphs>
  <Slides>14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RePack by Diakov</cp:lastModifiedBy>
  <cp:revision>17</cp:revision>
  <dcterms:created xsi:type="dcterms:W3CDTF">2021-01-13T11:34:19Z</dcterms:created>
  <dcterms:modified xsi:type="dcterms:W3CDTF">2021-10-20T16:25:35Z</dcterms:modified>
</cp:coreProperties>
</file>