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69" r:id="rId2"/>
    <p:sldId id="270" r:id="rId3"/>
    <p:sldId id="256" r:id="rId4"/>
    <p:sldId id="257" r:id="rId5"/>
    <p:sldId id="258" r:id="rId6"/>
    <p:sldId id="259" r:id="rId7"/>
    <p:sldId id="280" r:id="rId8"/>
    <p:sldId id="271" r:id="rId9"/>
    <p:sldId id="260" r:id="rId10"/>
    <p:sldId id="281" r:id="rId11"/>
    <p:sldId id="261" r:id="rId12"/>
    <p:sldId id="282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72" r:id="rId21"/>
    <p:sldId id="273" r:id="rId22"/>
    <p:sldId id="274" r:id="rId23"/>
    <p:sldId id="275" r:id="rId24"/>
    <p:sldId id="276" r:id="rId25"/>
    <p:sldId id="279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C7414-A3CF-48F9-8205-52B2ED4C63E1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450FC-4A85-44ED-94C5-7A421B9B9A8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639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450FC-4A85-44ED-94C5-7A421B9B9A8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260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88640"/>
            <a:ext cx="7632848" cy="1296144"/>
          </a:xfrm>
        </p:spPr>
        <p:txBody>
          <a:bodyPr>
            <a:normAutofit fontScale="40000" lnSpcReduction="20000"/>
          </a:bodyPr>
          <a:lstStyle/>
          <a:p>
            <a:pPr indent="0" algn="ctr">
              <a:spcAft>
                <a:spcPts val="0"/>
              </a:spcAft>
              <a:buNone/>
            </a:pPr>
            <a:r>
              <a:rPr lang="uk-UA" sz="14400" b="1" i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Повторення похідної</a:t>
            </a:r>
            <a:endParaRPr lang="ru-RU" sz="14400" dirty="0">
              <a:solidFill>
                <a:srgbClr val="00B050"/>
              </a:solidFill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Times New Roman"/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 descr="https://previews.123rf.com/images/lightwise/lightwise1501/lightwise150100032/35615435-geometric-shapes-background-and-geometry-concept-as-basic-three-dimensional-figures-as-a-cube-spher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02962"/>
            <a:ext cx="4824536" cy="2586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051720" y="1484784"/>
            <a:ext cx="6562482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algn="r"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«Розум </a:t>
            </a:r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людський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має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 три </a:t>
            </a:r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ключі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, </a:t>
            </a:r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які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 все </a:t>
            </a:r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відкривають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: </a:t>
            </a:r>
            <a:r>
              <a:rPr lang="ru-RU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знання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, </a:t>
            </a:r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увага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 та мета…»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28600" lvl="0" algn="r"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uk-UA" sz="2800" b="1" i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Віктор </a:t>
            </a:r>
            <a:r>
              <a:rPr lang="uk-UA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Гюго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5844" y="5489910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B050"/>
                </a:solidFill>
              </a:rPr>
              <a:t>Алгебра 10 клас </a:t>
            </a:r>
          </a:p>
          <a:p>
            <a:r>
              <a:rPr lang="uk-UA" sz="2400" dirty="0" smtClean="0">
                <a:solidFill>
                  <a:srgbClr val="00B050"/>
                </a:solidFill>
              </a:rPr>
              <a:t>30.05.2022р.</a:t>
            </a:r>
            <a:endParaRPr lang="uk-UA" sz="24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8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46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rgbClr val="00B050"/>
                </a:solidFill>
              </a:rPr>
              <a:t>Миттєва швидкість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2204864"/>
            <a:ext cx="6400800" cy="3474720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9" t="24207" r="20211" b="13293"/>
          <a:stretch/>
        </p:blipFill>
        <p:spPr bwMode="auto">
          <a:xfrm>
            <a:off x="13477" y="1412776"/>
            <a:ext cx="9130523" cy="508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250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Кутовий коефіцієнт дотичної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23528" y="1916832"/>
                <a:ext cx="8640960" cy="4608512"/>
              </a:xfrm>
            </p:spPr>
            <p:txBody>
              <a:bodyPr>
                <a:normAutofit/>
              </a:bodyPr>
              <a:lstStyle/>
              <a:p>
                <a:pPr marL="11430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uk-UA" sz="3600" dirty="0" smtClean="0">
                    <a:latin typeface="Times New Roman"/>
                    <a:ea typeface="Times New Roman"/>
                    <a:cs typeface="Times New Roman"/>
                  </a:rPr>
                  <a:t>Кутовий </a:t>
                </a:r>
                <a:r>
                  <a:rPr lang="uk-UA" sz="3600" dirty="0">
                    <a:latin typeface="Times New Roman"/>
                    <a:ea typeface="Times New Roman"/>
                    <a:cs typeface="Times New Roman"/>
                  </a:rPr>
                  <a:t>коефіцієнт дотичної до графіка функції </a:t>
                </a:r>
                <a:r>
                  <a:rPr lang="en-US" sz="3600" dirty="0">
                    <a:effectLst/>
                    <a:latin typeface="Times New Roman"/>
                    <a:ea typeface="Times New Roman"/>
                    <a:cs typeface="Times New Roman"/>
                  </a:rPr>
                  <a:t>f </a:t>
                </a:r>
                <a:r>
                  <a:rPr lang="uk-UA" sz="3600" dirty="0">
                    <a:effectLst/>
                    <a:latin typeface="Times New Roman"/>
                    <a:ea typeface="Times New Roman"/>
                    <a:cs typeface="Times New Roman"/>
                  </a:rPr>
                  <a:t>у точці з абсцисою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uk-UA" sz="3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х</m:t>
                        </m:r>
                      </m:e>
                      <m:sub>
                        <m:r>
                          <a:rPr lang="uk-UA" sz="3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3600" dirty="0">
                    <a:effectLst/>
                    <a:latin typeface="Times New Roman"/>
                    <a:ea typeface="Times New Roman"/>
                    <a:cs typeface="Times New Roman"/>
                  </a:rPr>
                  <a:t> визначається за допомогою формули</a:t>
                </a:r>
                <a:endParaRPr lang="ru-RU" sz="3600" dirty="0">
                  <a:ea typeface="Calibri"/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𝑘</m:t>
                      </m:r>
                      <m:d>
                        <m:dPr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uk-UA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uk-UA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uk-UA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uk-UA" sz="32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uk-UA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∆</m:t>
                              </m:r>
                              <m:r>
                                <a:rPr lang="uk-UA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uk-UA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uk-UA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∆</m:t>
                              </m:r>
                              <m:r>
                                <a:rPr lang="uk-UA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uk-UA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∆</m:t>
                              </m:r>
                              <m:r>
                                <a:rPr lang="uk-UA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den>
                          </m:f>
                          <m:r>
                            <a:rPr lang="uk-UA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func>
                            <m:func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uk-UA" sz="320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uk-UA" sz="32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∆</m:t>
                                  </m:r>
                                  <m:r>
                                    <a:rPr lang="uk-UA" sz="32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  <m:r>
                                    <a:rPr lang="uk-UA" sz="32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uk-UA" sz="32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ru-RU" sz="32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3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uk-UA" sz="3200" i="1"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uk-UA" sz="3200" i="1"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uk-UA" sz="32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+∆</m:t>
                                      </m:r>
                                      <m:r>
                                        <a:rPr lang="uk-UA" sz="32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uk-UA" sz="32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uk-UA" sz="32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𝑓</m:t>
                                  </m:r>
                                  <m:r>
                                    <a:rPr lang="uk-UA" sz="32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ru-RU" sz="32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uk-UA" sz="32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uk-UA" sz="32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uk-UA" sz="32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uk-UA" sz="32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∆</m:t>
                                  </m:r>
                                  <m:r>
                                    <a:rPr lang="uk-UA" sz="32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23528" y="1916832"/>
                <a:ext cx="8640960" cy="4608512"/>
              </a:xfrm>
              <a:blipFill rotWithShape="1">
                <a:blip r:embed="rId2"/>
                <a:stretch>
                  <a:fillRect l="-776" t="-13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54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rgbClr val="00B050"/>
                </a:solidFill>
              </a:rPr>
              <a:t>Кутовий коефіцієнт дотичної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2" t="24020" r="18009" b="5084"/>
          <a:stretch/>
        </p:blipFill>
        <p:spPr bwMode="auto">
          <a:xfrm>
            <a:off x="107504" y="1296046"/>
            <a:ext cx="8784976" cy="551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513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Похідна функції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51520" y="1124744"/>
                <a:ext cx="8640960" cy="5544616"/>
              </a:xfrm>
            </p:spPr>
            <p:txBody>
              <a:bodyPr>
                <a:normAutofit fontScale="92500" lnSpcReduction="10000"/>
              </a:bodyPr>
              <a:lstStyle/>
              <a:p>
                <a:pPr marL="10668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uk-UA" sz="3400" i="1" dirty="0">
                    <a:latin typeface="Times New Roman"/>
                    <a:ea typeface="Times New Roman"/>
                    <a:cs typeface="Times New Roman"/>
                  </a:rPr>
                  <a:t>Означення. </a:t>
                </a:r>
                <a:r>
                  <a:rPr lang="uk-UA" sz="3400" b="1" dirty="0">
                    <a:effectLst/>
                    <a:latin typeface="Times New Roman"/>
                    <a:ea typeface="Times New Roman"/>
                    <a:cs typeface="Times New Roman"/>
                  </a:rPr>
                  <a:t>Похідною функції </a:t>
                </a:r>
                <a:r>
                  <a:rPr lang="en-US" sz="3400" b="1" dirty="0">
                    <a:effectLst/>
                    <a:latin typeface="Times New Roman"/>
                    <a:ea typeface="Times New Roman"/>
                    <a:cs typeface="Times New Roman"/>
                  </a:rPr>
                  <a:t>f </a:t>
                </a:r>
                <a:r>
                  <a:rPr lang="uk-UA" sz="3400" b="1" dirty="0">
                    <a:effectLst/>
                    <a:latin typeface="Times New Roman"/>
                    <a:ea typeface="Times New Roman"/>
                    <a:cs typeface="Times New Roman"/>
                  </a:rPr>
                  <a:t>у точці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4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uk-UA" sz="3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</m:e>
                      <m:sub>
                        <m:r>
                          <a:rPr lang="uk-UA" sz="3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uk-UA" sz="3400" b="1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uk-UA" sz="3400" dirty="0">
                    <a:effectLst/>
                    <a:latin typeface="Times New Roman"/>
                    <a:ea typeface="Times New Roman"/>
                    <a:cs typeface="Times New Roman"/>
                  </a:rPr>
                  <a:t>називається границя відношення приросту функції </a:t>
                </a:r>
                <a:r>
                  <a:rPr lang="en-US" sz="3400" dirty="0">
                    <a:effectLst/>
                    <a:latin typeface="Times New Roman"/>
                    <a:ea typeface="Times New Roman"/>
                    <a:cs typeface="Times New Roman"/>
                  </a:rPr>
                  <a:t>f </a:t>
                </a:r>
                <a:r>
                  <a:rPr lang="uk-UA" sz="3400" dirty="0">
                    <a:effectLst/>
                    <a:latin typeface="Times New Roman"/>
                    <a:ea typeface="Times New Roman"/>
                    <a:cs typeface="Times New Roman"/>
                  </a:rPr>
                  <a:t>в точці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uk-UA" sz="3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х</m:t>
                        </m:r>
                      </m:e>
                      <m:sub>
                        <m:r>
                          <a:rPr lang="uk-UA" sz="3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3400" dirty="0">
                    <a:effectLst/>
                    <a:latin typeface="Times New Roman"/>
                    <a:ea typeface="Times New Roman"/>
                    <a:cs typeface="Times New Roman"/>
                  </a:rPr>
                  <a:t>  до приросту аргументу, за умови, що приріст аргументу прямує до нуля.</a:t>
                </a:r>
                <a:endParaRPr lang="ru-RU" sz="3400" dirty="0">
                  <a:ea typeface="Calibri"/>
                  <a:cs typeface="Times New Roman"/>
                </a:endParaRPr>
              </a:p>
              <a:p>
                <a:pPr marL="10668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uk-UA" sz="3000" dirty="0">
                    <a:effectLst/>
                    <a:latin typeface="Times New Roman"/>
                    <a:ea typeface="Times New Roman"/>
                    <a:cs typeface="Times New Roman"/>
                  </a:rPr>
                  <a:t>Похідну функції </a:t>
                </a:r>
                <a:r>
                  <a:rPr lang="en-US" sz="3000" dirty="0">
                    <a:effectLst/>
                    <a:latin typeface="Times New Roman"/>
                    <a:ea typeface="Times New Roman"/>
                    <a:cs typeface="Times New Roman"/>
                  </a:rPr>
                  <a:t>y</a:t>
                </a:r>
                <a:r>
                  <a:rPr lang="uk-UA" sz="3000" dirty="0">
                    <a:effectLst/>
                    <a:latin typeface="Times New Roman"/>
                    <a:ea typeface="Times New Roman"/>
                    <a:cs typeface="Times New Roman"/>
                  </a:rPr>
                  <a:t> = </a:t>
                </a:r>
                <a:r>
                  <a:rPr lang="en-US" sz="3000" dirty="0">
                    <a:effectLst/>
                    <a:latin typeface="Times New Roman"/>
                    <a:ea typeface="Times New Roman"/>
                    <a:cs typeface="Times New Roman"/>
                  </a:rPr>
                  <a:t>f</a:t>
                </a:r>
                <a:r>
                  <a:rPr lang="uk-UA" sz="3000" dirty="0">
                    <a:effectLst/>
                    <a:latin typeface="Times New Roman"/>
                    <a:ea typeface="Times New Roman"/>
                    <a:cs typeface="Times New Roman"/>
                  </a:rPr>
                  <a:t>(</a:t>
                </a:r>
                <a:r>
                  <a:rPr lang="en-US" sz="3000" dirty="0">
                    <a:effectLst/>
                    <a:latin typeface="Times New Roman"/>
                    <a:ea typeface="Times New Roman"/>
                    <a:cs typeface="Times New Roman"/>
                  </a:rPr>
                  <a:t>x</a:t>
                </a:r>
                <a:r>
                  <a:rPr lang="uk-UA" sz="3000" dirty="0">
                    <a:effectLst/>
                    <a:latin typeface="Times New Roman"/>
                    <a:ea typeface="Times New Roman"/>
                    <a:cs typeface="Times New Roman"/>
                  </a:rPr>
                  <a:t>) у точці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uk-UA" sz="3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х</m:t>
                        </m:r>
                      </m:e>
                      <m:sub>
                        <m:r>
                          <a:rPr lang="uk-UA" sz="3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3000" dirty="0">
                    <a:effectLst/>
                    <a:latin typeface="Times New Roman"/>
                    <a:ea typeface="Times New Roman"/>
                    <a:cs typeface="Times New Roman"/>
                  </a:rPr>
                  <a:t> позначають так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000" b="1" i="1" smtClean="0">
                            <a:solidFill>
                              <a:schemeClr val="accent6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uk-UA" sz="3000" b="1" i="1">
                            <a:solidFill>
                              <a:schemeClr val="accent6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𝒇</m:t>
                        </m:r>
                      </m:e>
                      <m:sup>
                        <m:r>
                          <a:rPr lang="uk-UA" sz="3000" b="1" i="1">
                            <a:solidFill>
                              <a:schemeClr val="accent6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/</m:t>
                        </m:r>
                      </m:sup>
                    </m:sSup>
                  </m:oMath>
                </a14:m>
                <a:r>
                  <a:rPr lang="ru-RU" sz="3000" b="1" dirty="0">
                    <a:solidFill>
                      <a:schemeClr val="accent6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000" b="1" i="1">
                            <a:solidFill>
                              <a:schemeClr val="accent6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ru-RU" sz="3000" b="1" i="1">
                            <a:solidFill>
                              <a:schemeClr val="accent6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</m:e>
                      <m:sub>
                        <m:r>
                          <a:rPr lang="ru-RU" sz="3000" b="1" i="1">
                            <a:solidFill>
                              <a:schemeClr val="accent6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𝟎</m:t>
                        </m:r>
                      </m:sub>
                    </m:sSub>
                    <m:r>
                      <a:rPr lang="ru-RU" sz="3000" b="1" i="1">
                        <a:solidFill>
                          <a:schemeClr val="accent6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ru-RU" sz="3000" b="1" dirty="0">
                    <a:solidFill>
                      <a:schemeClr val="accent6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uk-UA" sz="3000" dirty="0">
                    <a:effectLst/>
                    <a:latin typeface="Times New Roman"/>
                    <a:ea typeface="Times New Roman"/>
                    <a:cs typeface="Times New Roman"/>
                  </a:rPr>
                  <a:t>(читають: еф штрих від </a:t>
                </a:r>
                <a:r>
                  <a:rPr lang="uk-UA" sz="30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ікс нульового</a:t>
                </a:r>
                <a:r>
                  <a:rPr lang="uk-UA" sz="3000" dirty="0">
                    <a:effectLst/>
                    <a:latin typeface="Times New Roman"/>
                    <a:ea typeface="Times New Roman"/>
                    <a:cs typeface="Times New Roman"/>
                  </a:rPr>
                  <a:t>) або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000" b="1" i="1" smtClean="0">
                            <a:solidFill>
                              <a:schemeClr val="accent6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uk-UA" sz="3000" b="1" i="1">
                            <a:solidFill>
                              <a:schemeClr val="accent6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𝒚</m:t>
                        </m:r>
                      </m:e>
                      <m:sup>
                        <m:r>
                          <a:rPr lang="uk-UA" sz="3000" b="1" i="1">
                            <a:solidFill>
                              <a:schemeClr val="accent6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/</m:t>
                        </m:r>
                      </m:sup>
                    </m:sSup>
                    <m:r>
                      <a:rPr lang="uk-UA" sz="3000" b="1" i="1">
                        <a:solidFill>
                          <a:schemeClr val="accent6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sSub>
                      <m:sSubPr>
                        <m:ctrlPr>
                          <a:rPr lang="ru-RU" sz="3000" b="1" i="1">
                            <a:solidFill>
                              <a:schemeClr val="accent6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uk-UA" sz="3000" b="1" i="1">
                            <a:solidFill>
                              <a:schemeClr val="accent6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</m:e>
                      <m:sub>
                        <m:r>
                          <a:rPr lang="uk-UA" sz="3000" b="1" i="1">
                            <a:solidFill>
                              <a:schemeClr val="accent6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𝟎</m:t>
                        </m:r>
                      </m:sub>
                    </m:sSub>
                    <m:r>
                      <a:rPr lang="uk-UA" sz="3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uk-UA" sz="3000" dirty="0">
                    <a:effectLst/>
                    <a:latin typeface="Times New Roman"/>
                    <a:ea typeface="Times New Roman"/>
                    <a:cs typeface="Times New Roman"/>
                  </a:rPr>
                  <a:t>. Запишемо формулу:</a:t>
                </a:r>
                <a:endParaRPr lang="ru-RU" sz="3000" dirty="0">
                  <a:ea typeface="Calibri"/>
                  <a:cs typeface="Times New Roman"/>
                </a:endParaRPr>
              </a:p>
              <a:p>
                <a:pPr marL="10668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uk-UA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𝑓</m:t>
                          </m:r>
                        </m:e>
                        <m:sup>
                          <m:r>
                            <a:rPr lang="uk-UA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/</m:t>
                          </m:r>
                        </m:sup>
                      </m:sSup>
                      <m:d>
                        <m:d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uk-UA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uk-UA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uk-UA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uk-UA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uk-UA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∆</m:t>
                              </m:r>
                              <m:r>
                                <a:rPr lang="uk-UA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uk-UA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uk-UA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uk-UA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uk-UA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uk-UA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+∆</m:t>
                                  </m:r>
                                  <m:r>
                                    <a:rPr lang="uk-UA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uk-UA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uk-UA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𝑓</m:t>
                              </m:r>
                              <m:r>
                                <a:rPr lang="uk-UA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uk-UA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uk-UA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uk-UA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uk-UA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∆</m:t>
                              </m:r>
                              <m:r>
                                <a:rPr lang="uk-UA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2400" dirty="0">
                  <a:ea typeface="Calibri"/>
                  <a:cs typeface="Times New Roman"/>
                </a:endParaRPr>
              </a:p>
              <a:p>
                <a:pPr marL="106680" indent="0" algn="ctr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/</m:t>
                          </m:r>
                        </m:sup>
                      </m:sSup>
                      <m:d>
                        <m:d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∆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∆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∆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2400" dirty="0">
                  <a:ea typeface="Calibri"/>
                  <a:cs typeface="Times New Roman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51520" y="1124744"/>
                <a:ext cx="8640960" cy="5544616"/>
              </a:xfrm>
              <a:blipFill rotWithShape="1">
                <a:blip r:embed="rId2"/>
                <a:stretch>
                  <a:fillRect l="-423" t="-15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08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>
            <a:normAutofit fontScale="90000"/>
          </a:bodyPr>
          <a:lstStyle/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Геометричний зміст </a:t>
            </a:r>
            <a:r>
              <a:rPr lang="uk-UA" b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похідної</a:t>
            </a:r>
            <a:r>
              <a:rPr lang="ru-RU" sz="3600" dirty="0">
                <a:solidFill>
                  <a:srgbClr val="00B050"/>
                </a:solidFill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rgbClr val="00B050"/>
                </a:solidFill>
                <a:ea typeface="Calibri"/>
                <a:cs typeface="Times New Roman"/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55576" y="1772816"/>
                <a:ext cx="7848872" cy="475252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uk-UA" sz="2800" b="0" i="1" dirty="0" smtClean="0">
                  <a:solidFill>
                    <a:schemeClr val="accent6"/>
                  </a:solidFill>
                  <a:latin typeface="Cambria Math"/>
                  <a:ea typeface="Times New Roman"/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0" i="1" smtClean="0">
                          <a:solidFill>
                            <a:schemeClr val="accent6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𝑘</m:t>
                      </m:r>
                      <m:d>
                        <m:dPr>
                          <m:ctrlPr>
                            <a:rPr lang="ru-RU" sz="2800" i="1">
                              <a:solidFill>
                                <a:schemeClr val="accent6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800" i="1">
                                  <a:solidFill>
                                    <a:schemeClr val="accent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uk-UA" sz="2800" b="0" i="1">
                                  <a:solidFill>
                                    <a:schemeClr val="accent6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uk-UA" sz="2800" b="0" i="1">
                                  <a:solidFill>
                                    <a:schemeClr val="accent6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uk-UA" sz="2800" b="0" i="1">
                          <a:solidFill>
                            <a:schemeClr val="accent6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ru-RU" sz="2800" i="1">
                              <a:solidFill>
                                <a:schemeClr val="accent6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uk-UA" sz="2800" b="0" i="1">
                              <a:solidFill>
                                <a:schemeClr val="accent6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𝑓</m:t>
                          </m:r>
                        </m:e>
                        <m:sup>
                          <m:r>
                            <a:rPr lang="uk-UA" sz="2800" b="0" i="1">
                              <a:solidFill>
                                <a:schemeClr val="accent6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/</m:t>
                          </m:r>
                        </m:sup>
                      </m:sSup>
                      <m:r>
                        <a:rPr lang="uk-UA" sz="2800" b="0" i="1">
                          <a:solidFill>
                            <a:schemeClr val="accent6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(</m:t>
                      </m:r>
                      <m:sSub>
                        <m:sSubPr>
                          <m:ctrlPr>
                            <a:rPr lang="ru-RU" sz="2800" i="1">
                              <a:solidFill>
                                <a:schemeClr val="accent6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uk-UA" sz="2800" b="0" i="1">
                              <a:solidFill>
                                <a:schemeClr val="accent6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uk-UA" sz="2800" b="0" i="1">
                              <a:solidFill>
                                <a:schemeClr val="accent6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</m:sub>
                      </m:sSub>
                      <m:r>
                        <a:rPr lang="uk-UA" sz="2800" b="0" i="1">
                          <a:solidFill>
                            <a:schemeClr val="accent6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ru-RU" sz="2800" dirty="0" smtClean="0">
                  <a:solidFill>
                    <a:schemeClr val="accent6"/>
                  </a:solidFill>
                </a:endParaRPr>
              </a:p>
              <a:p>
                <a:pPr marL="11430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uk-UA" sz="4000" i="1" dirty="0">
                    <a:latin typeface="Times New Roman"/>
                    <a:ea typeface="Times New Roman"/>
                    <a:cs typeface="Times New Roman"/>
                  </a:rPr>
                  <a:t>Кутовий коефіцієнт дотичної, проведеної до графіка функції </a:t>
                </a:r>
                <a:r>
                  <a:rPr lang="en-US" sz="4000" i="1" dirty="0">
                    <a:effectLst/>
                    <a:latin typeface="Times New Roman"/>
                    <a:ea typeface="Times New Roman"/>
                    <a:cs typeface="Times New Roman"/>
                  </a:rPr>
                  <a:t>f </a:t>
                </a:r>
                <a:r>
                  <a:rPr lang="uk-UA" sz="4000" i="1" dirty="0">
                    <a:effectLst/>
                    <a:latin typeface="Times New Roman"/>
                    <a:ea typeface="Times New Roman"/>
                    <a:cs typeface="Times New Roman"/>
                  </a:rPr>
                  <a:t>у точці з абсцисою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uk-UA" sz="4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uk-UA" sz="4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0 </m:t>
                        </m:r>
                      </m:sub>
                    </m:sSub>
                    <m:r>
                      <a:rPr lang="uk-UA" sz="4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, </m:t>
                    </m:r>
                  </m:oMath>
                </a14:m>
                <a:r>
                  <a:rPr lang="uk-UA" sz="4000" i="1" dirty="0">
                    <a:effectLst/>
                    <a:latin typeface="Times New Roman"/>
                    <a:ea typeface="Times New Roman"/>
                    <a:cs typeface="Times New Roman"/>
                  </a:rPr>
                  <a:t>дорівнює значенню похідної функції </a:t>
                </a:r>
                <a:r>
                  <a:rPr lang="en-US" sz="4000" i="1" dirty="0">
                    <a:effectLst/>
                    <a:latin typeface="Times New Roman"/>
                    <a:ea typeface="Times New Roman"/>
                    <a:cs typeface="Times New Roman"/>
                  </a:rPr>
                  <a:t>f </a:t>
                </a:r>
                <a:endParaRPr lang="uk-UA" sz="4000" i="1" dirty="0" smtClean="0">
                  <a:effectLst/>
                  <a:latin typeface="Times New Roman"/>
                  <a:ea typeface="Times New Roman"/>
                  <a:cs typeface="Times New Roman"/>
                </a:endParaRPr>
              </a:p>
              <a:p>
                <a:pPr marL="11430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uk-UA" sz="4000" i="1" dirty="0" smtClean="0">
                    <a:effectLst/>
                    <a:latin typeface="Times New Roman"/>
                    <a:ea typeface="Times New Roman"/>
                    <a:cs typeface="Times New Roman"/>
                  </a:rPr>
                  <a:t>у </a:t>
                </a:r>
                <a:r>
                  <a:rPr lang="uk-UA" sz="4000" i="1" dirty="0">
                    <a:effectLst/>
                    <a:latin typeface="Times New Roman"/>
                    <a:ea typeface="Times New Roman"/>
                    <a:cs typeface="Times New Roman"/>
                  </a:rPr>
                  <a:t>точці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uk-UA" sz="4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х</m:t>
                        </m:r>
                      </m:e>
                      <m:sub>
                        <m:r>
                          <a:rPr lang="uk-UA" sz="4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4000" i="1" dirty="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ru-RU" sz="4000" dirty="0">
                  <a:ea typeface="Calibri"/>
                  <a:cs typeface="Times New Roman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55576" y="1772816"/>
                <a:ext cx="7848872" cy="4752528"/>
              </a:xfrm>
              <a:blipFill rotWithShape="1">
                <a:blip r:embed="rId2"/>
                <a:stretch>
                  <a:fillRect l="-1321" b="-8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440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85698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>
                <a:solidFill>
                  <a:srgbClr val="00B050"/>
                </a:solidFill>
                <a:latin typeface="Times New Roman"/>
                <a:ea typeface="Times New Roman"/>
              </a:rPr>
              <a:t>Механічний зміст похідної </a:t>
            </a:r>
            <a:endParaRPr lang="ru-RU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95536" y="1916832"/>
                <a:ext cx="8424936" cy="46805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uk-UA" b="1" i="1" dirty="0" smtClean="0">
                  <a:latin typeface="Cambria Math"/>
                  <a:ea typeface="Times New Roman"/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solidFill>
                            <a:schemeClr val="accent6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𝒗</m:t>
                      </m:r>
                      <m:d>
                        <m:dPr>
                          <m:ctrlPr>
                            <a:rPr lang="ru-RU" sz="2800" b="1" i="1">
                              <a:solidFill>
                                <a:schemeClr val="accent6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800" b="1" i="1">
                                  <a:solidFill>
                                    <a:schemeClr val="accent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uk-UA" sz="2800" b="1" i="1">
                                  <a:solidFill>
                                    <a:schemeClr val="accent6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uk-UA" sz="2800" b="1" i="1">
                                  <a:solidFill>
                                    <a:schemeClr val="accent6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uk-UA" sz="2800" b="1" i="1">
                          <a:solidFill>
                            <a:schemeClr val="accent6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ru-RU" sz="2800" b="1" i="1">
                              <a:solidFill>
                                <a:schemeClr val="accent6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uk-UA" sz="2800" b="1" i="1">
                              <a:solidFill>
                                <a:schemeClr val="accent6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𝑺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accent6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/</m:t>
                          </m:r>
                        </m:sup>
                      </m:sSup>
                      <m:d>
                        <m:dPr>
                          <m:ctrlPr>
                            <a:rPr lang="uk-UA" sz="2800" b="1" i="1">
                              <a:solidFill>
                                <a:schemeClr val="accent6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800" b="1" i="1">
                                  <a:solidFill>
                                    <a:schemeClr val="accent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uk-UA" sz="2800" b="1" i="1">
                                  <a:solidFill>
                                    <a:schemeClr val="accent6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uk-UA" sz="2800" b="1" i="1">
                                  <a:solidFill>
                                    <a:schemeClr val="accent6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800" b="1" dirty="0" smtClean="0">
                  <a:solidFill>
                    <a:schemeClr val="accent6"/>
                  </a:solidFill>
                </a:endParaRPr>
              </a:p>
              <a:p>
                <a:pPr marL="11430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uk-UA" sz="3600" i="1" dirty="0">
                    <a:latin typeface="Times New Roman"/>
                    <a:ea typeface="Times New Roman"/>
                    <a:cs typeface="Times New Roman"/>
                  </a:rPr>
                  <a:t>Якщо  </a:t>
                </a:r>
                <a:r>
                  <a:rPr lang="en-US" sz="3600" i="1" dirty="0">
                    <a:effectLst/>
                    <a:latin typeface="Times New Roman"/>
                    <a:ea typeface="Times New Roman"/>
                    <a:cs typeface="Times New Roman"/>
                  </a:rPr>
                  <a:t>y</a:t>
                </a:r>
                <a:r>
                  <a:rPr lang="uk-UA" sz="3600" i="1" dirty="0">
                    <a:effectLst/>
                    <a:latin typeface="Times New Roman"/>
                    <a:ea typeface="Times New Roman"/>
                    <a:cs typeface="Times New Roman"/>
                  </a:rPr>
                  <a:t>=</a:t>
                </a:r>
                <a:r>
                  <a:rPr lang="en-US" sz="3600" i="1" dirty="0">
                    <a:effectLst/>
                    <a:latin typeface="Times New Roman"/>
                    <a:ea typeface="Times New Roman"/>
                    <a:cs typeface="Times New Roman"/>
                  </a:rPr>
                  <a:t>S</a:t>
                </a:r>
                <a:r>
                  <a:rPr lang="uk-UA" sz="3600" i="1" dirty="0">
                    <a:effectLst/>
                    <a:latin typeface="Times New Roman"/>
                    <a:ea typeface="Times New Roman"/>
                    <a:cs typeface="Times New Roman"/>
                  </a:rPr>
                  <a:t>(</a:t>
                </a:r>
                <a:r>
                  <a:rPr lang="en-US" sz="3600" i="1" dirty="0">
                    <a:effectLst/>
                    <a:latin typeface="Times New Roman"/>
                    <a:ea typeface="Times New Roman"/>
                    <a:cs typeface="Times New Roman"/>
                  </a:rPr>
                  <a:t>t</a:t>
                </a:r>
                <a:r>
                  <a:rPr lang="uk-UA" sz="3600" i="1" dirty="0">
                    <a:effectLst/>
                    <a:latin typeface="Times New Roman"/>
                    <a:ea typeface="Times New Roman"/>
                    <a:cs typeface="Times New Roman"/>
                  </a:rPr>
                  <a:t>) - закон руху матеріальної точки по координатній прямій, то її миттєва швидкість у момент часу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uk-UA" sz="3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uk-UA" sz="3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3600" i="1" dirty="0">
                    <a:effectLst/>
                    <a:latin typeface="Times New Roman"/>
                    <a:ea typeface="Times New Roman"/>
                    <a:cs typeface="Times New Roman"/>
                  </a:rPr>
                  <a:t> дорівнює значенню похідної функції </a:t>
                </a:r>
                <a:endParaRPr lang="ru-RU" sz="3600" dirty="0">
                  <a:ea typeface="Calibri"/>
                  <a:cs typeface="Times New Roman"/>
                </a:endParaRPr>
              </a:p>
              <a:p>
                <a:pPr marL="11430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en-US" sz="3600" i="1" dirty="0">
                    <a:effectLst/>
                    <a:latin typeface="Times New Roman"/>
                    <a:ea typeface="Times New Roman"/>
                    <a:cs typeface="Times New Roman"/>
                  </a:rPr>
                  <a:t>y</a:t>
                </a:r>
                <a:r>
                  <a:rPr lang="uk-UA" sz="3600" i="1" dirty="0">
                    <a:effectLst/>
                    <a:latin typeface="Times New Roman"/>
                    <a:ea typeface="Times New Roman"/>
                    <a:cs typeface="Times New Roman"/>
                  </a:rPr>
                  <a:t> = </a:t>
                </a:r>
                <a:r>
                  <a:rPr lang="en-US" sz="3600" i="1" dirty="0">
                    <a:effectLst/>
                    <a:latin typeface="Times New Roman"/>
                    <a:ea typeface="Times New Roman"/>
                    <a:cs typeface="Times New Roman"/>
                  </a:rPr>
                  <a:t>S</a:t>
                </a:r>
                <a:r>
                  <a:rPr lang="uk-UA" sz="3600" i="1" dirty="0">
                    <a:effectLst/>
                    <a:latin typeface="Times New Roman"/>
                    <a:ea typeface="Times New Roman"/>
                    <a:cs typeface="Times New Roman"/>
                  </a:rPr>
                  <a:t>(</a:t>
                </a:r>
                <a:r>
                  <a:rPr lang="en-US" sz="3600" i="1" dirty="0">
                    <a:effectLst/>
                    <a:latin typeface="Times New Roman"/>
                    <a:ea typeface="Times New Roman"/>
                    <a:cs typeface="Times New Roman"/>
                  </a:rPr>
                  <a:t>t</a:t>
                </a:r>
                <a:r>
                  <a:rPr lang="uk-UA" sz="3600" i="1" dirty="0">
                    <a:effectLst/>
                    <a:latin typeface="Times New Roman"/>
                    <a:ea typeface="Times New Roman"/>
                    <a:cs typeface="Times New Roman"/>
                  </a:rPr>
                  <a:t>) у точці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uk-UA" sz="3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uk-UA" sz="36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3600" i="1" dirty="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ru-RU" sz="3600" dirty="0">
                  <a:ea typeface="Calibri"/>
                  <a:cs typeface="Times New Roman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95536" y="1916832"/>
                <a:ext cx="8424936" cy="4680520"/>
              </a:xfrm>
              <a:blipFill rotWithShape="1"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877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Диференціювання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0" y="1484784"/>
                <a:ext cx="8676456" cy="5184576"/>
              </a:xfrm>
            </p:spPr>
            <p:txBody>
              <a:bodyPr>
                <a:normAutofit/>
              </a:bodyPr>
              <a:lstStyle/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sz="3200" dirty="0" err="1">
                    <a:latin typeface="Times New Roman"/>
                    <a:ea typeface="Times New Roman"/>
                    <a:cs typeface="Times New Roman"/>
                  </a:rPr>
                  <a:t>Якшо</a:t>
                </a:r>
                <a:r>
                  <a:rPr lang="uk-UA" sz="3200" dirty="0">
                    <a:latin typeface="Times New Roman"/>
                    <a:ea typeface="Times New Roman"/>
                    <a:cs typeface="Times New Roman"/>
                  </a:rPr>
                  <a:t> функція 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f </a:t>
                </a:r>
                <a:r>
                  <a:rPr lang="uk-UA" sz="3200" dirty="0">
                    <a:effectLst/>
                    <a:latin typeface="Times New Roman"/>
                    <a:ea typeface="Times New Roman"/>
                    <a:cs typeface="Times New Roman"/>
                  </a:rPr>
                  <a:t>має похідну в точці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uk-UA" sz="320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х</m:t>
                        </m:r>
                      </m:e>
                      <m:sub>
                        <m:r>
                          <a:rPr lang="uk-UA" sz="320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3200" dirty="0">
                    <a:effectLst/>
                    <a:latin typeface="Times New Roman"/>
                    <a:ea typeface="Times New Roman"/>
                    <a:cs typeface="Times New Roman"/>
                  </a:rPr>
                  <a:t>, то цю функцію називають </a:t>
                </a:r>
                <a:r>
                  <a:rPr lang="uk-UA" sz="3200" b="1" dirty="0">
                    <a:effectLst/>
                    <a:latin typeface="Times New Roman"/>
                    <a:ea typeface="Times New Roman"/>
                    <a:cs typeface="Times New Roman"/>
                  </a:rPr>
                  <a:t>диференційованою в точці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uk-UA" sz="3200" b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х</m:t>
                        </m:r>
                      </m:e>
                      <m:sub>
                        <m:r>
                          <a:rPr lang="uk-UA" sz="3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uk-UA" sz="3200" b="1" dirty="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ru-RU" sz="3200" dirty="0">
                  <a:ea typeface="Calibri"/>
                  <a:cs typeface="Times New Roman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sz="3200" dirty="0">
                    <a:effectLst/>
                    <a:latin typeface="Times New Roman"/>
                    <a:ea typeface="Times New Roman"/>
                    <a:cs typeface="Times New Roman"/>
                  </a:rPr>
                  <a:t>Якщо функція  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f</a:t>
                </a:r>
                <a:r>
                  <a:rPr lang="uk-UA" sz="3200" dirty="0">
                    <a:effectLst/>
                    <a:latin typeface="Times New Roman"/>
                    <a:ea typeface="Times New Roman"/>
                    <a:cs typeface="Times New Roman"/>
                  </a:rPr>
                  <a:t>  диференційована на  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D</a:t>
                </a:r>
                <a:r>
                  <a:rPr lang="uk-UA" sz="3200" dirty="0">
                    <a:effectLst/>
                    <a:latin typeface="Times New Roman"/>
                    <a:ea typeface="Times New Roman"/>
                    <a:cs typeface="Times New Roman"/>
                  </a:rPr>
                  <a:t>(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f</a:t>
                </a:r>
                <a:r>
                  <a:rPr lang="uk-UA" sz="3200" dirty="0">
                    <a:effectLst/>
                    <a:latin typeface="Times New Roman"/>
                    <a:ea typeface="Times New Roman"/>
                    <a:cs typeface="Times New Roman"/>
                  </a:rPr>
                  <a:t>) , то її називають </a:t>
                </a:r>
                <a:r>
                  <a:rPr lang="uk-UA" sz="3200" b="1" dirty="0">
                    <a:effectLst/>
                    <a:latin typeface="Times New Roman"/>
                    <a:ea typeface="Times New Roman"/>
                    <a:cs typeface="Times New Roman"/>
                  </a:rPr>
                  <a:t>диференційованою.</a:t>
                </a:r>
                <a:endParaRPr lang="ru-RU" sz="3200" dirty="0">
                  <a:ea typeface="Calibri"/>
                  <a:cs typeface="Times New Roman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3200" b="1" dirty="0">
                    <a:effectLst/>
                    <a:latin typeface="Times New Roman"/>
                    <a:ea typeface="Times New Roman"/>
                    <a:cs typeface="Times New Roman"/>
                  </a:rPr>
                  <a:t>Знаходження похідної функції </a:t>
                </a:r>
                <a:r>
                  <a:rPr lang="en-US" sz="3200" b="1" dirty="0">
                    <a:effectLst/>
                    <a:latin typeface="Times New Roman"/>
                    <a:ea typeface="Times New Roman"/>
                    <a:cs typeface="Times New Roman"/>
                  </a:rPr>
                  <a:t>f</a:t>
                </a:r>
                <a:r>
                  <a:rPr lang="uk-UA" sz="3200" b="1" dirty="0">
                    <a:effectLst/>
                    <a:latin typeface="Times New Roman"/>
                    <a:ea typeface="Times New Roman"/>
                    <a:cs typeface="Times New Roman"/>
                  </a:rPr>
                  <a:t> називають диференціюванням функції </a:t>
                </a:r>
                <a:r>
                  <a:rPr lang="en-US" sz="3200" b="1" dirty="0">
                    <a:effectLst/>
                    <a:latin typeface="Times New Roman"/>
                    <a:ea typeface="Times New Roman"/>
                    <a:cs typeface="Times New Roman"/>
                  </a:rPr>
                  <a:t>f</a:t>
                </a:r>
                <a:r>
                  <a:rPr lang="uk-UA" sz="3200" b="1" dirty="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ru-RU" sz="3200" dirty="0">
                  <a:ea typeface="Calibri"/>
                  <a:cs typeface="Times New Roman"/>
                </a:endParaRPr>
              </a:p>
              <a:p>
                <a:pPr marL="0" indent="0">
                  <a:buNone/>
                </a:pPr>
                <a:endParaRPr lang="ru-RU" sz="32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0" y="1484784"/>
                <a:ext cx="8676456" cy="5184576"/>
              </a:xfrm>
              <a:blipFill rotWithShape="1">
                <a:blip r:embed="rId2"/>
                <a:stretch>
                  <a:fillRect t="-3294" r="-16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852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9144000" cy="1143000"/>
          </a:xfrm>
        </p:spPr>
        <p:txBody>
          <a:bodyPr>
            <a:normAutofit fontScale="90000"/>
          </a:bodyPr>
          <a:lstStyle/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Таблиця похідних деяких функцій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2978559677"/>
                  </p:ext>
                </p:extLst>
              </p:nvPr>
            </p:nvGraphicFramePr>
            <p:xfrm>
              <a:off x="107504" y="692695"/>
              <a:ext cx="8928992" cy="63729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220891"/>
                    <a:gridCol w="2422789"/>
                    <a:gridCol w="2119941"/>
                    <a:gridCol w="2165371"/>
                  </a:tblGrid>
                  <a:tr h="923085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Функція </a:t>
                          </a: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f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Похідна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uk-UA" sz="2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uk-UA" sz="2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/</m:t>
                                  </m:r>
                                </m:sup>
                              </m:sSup>
                            </m:oMath>
                          </a14:m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Функція </a:t>
                          </a: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f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Похідна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uk-UA" sz="2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uk-UA" sz="2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/</m:t>
                                  </m:r>
                                </m:sup>
                              </m:sSup>
                            </m:oMath>
                          </a14:m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05108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K</a:t>
                          </a:r>
                          <a:r>
                            <a:rPr lang="uk-UA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(</a:t>
                          </a:r>
                          <a:r>
                            <a:rPr lang="uk-UA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стала) 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x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99277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uk-UA" sz="2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  <m:sSup>
                                  <m:sSup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  <m:r>
                                      <a:rPr lang="en-US" sz="2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ru-RU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2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uk-UA" sz="2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uk-UA" sz="24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𝑥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70624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Sin</a:t>
                          </a:r>
                          <a:r>
                            <a:rPr lang="uk-UA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en-US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x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Cos</a:t>
                          </a:r>
                          <a:r>
                            <a:rPr lang="uk-UA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en-US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x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Cos</a:t>
                          </a:r>
                          <a:r>
                            <a:rPr lang="uk-UA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en-US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x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6858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Sin</a:t>
                          </a:r>
                          <a:r>
                            <a:rPr lang="uk-UA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en-US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x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43089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err="1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tg</a:t>
                          </a:r>
                          <a:r>
                            <a:rPr lang="uk-UA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en-US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x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𝐶𝑜𝑠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err="1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ctg</a:t>
                          </a:r>
                          <a:r>
                            <a:rPr lang="en-US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x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2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2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uk-UA" sz="24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𝑆𝑖𝑛</m:t>
                                        </m:r>
                                      </m:e>
                                      <m:sup>
                                        <m:r>
                                          <a:rPr lang="uk-UA" sz="24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uk-UA" sz="2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99277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err="1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arcsin</a:t>
                          </a:r>
                          <a:r>
                            <a:rPr lang="en-US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x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1−</m:t>
                                        </m:r>
                                        <m:sSup>
                                          <m:sSupPr>
                                            <m:ctrlPr>
                                              <a:rPr lang="ru-RU" sz="2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4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err="1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arccos</a:t>
                          </a:r>
                          <a:r>
                            <a:rPr lang="en-US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x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2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2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uk-UA" sz="24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1−</m:t>
                                        </m:r>
                                        <m:sSup>
                                          <m:sSupPr>
                                            <m:ctrlPr>
                                              <a:rPr lang="ru-RU" sz="2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uk-UA" sz="24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uk-UA" sz="2400" i="1"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96360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err="1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arctg</a:t>
                          </a:r>
                          <a:r>
                            <a:rPr lang="en-US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x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2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uk-UA" sz="2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1+</m:t>
                                    </m:r>
                                    <m:sSup>
                                      <m:sSupPr>
                                        <m:ctrlP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uk-UA" sz="24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uk-UA" sz="24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ru-RU" sz="2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err="1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arcctg</a:t>
                          </a:r>
                          <a:r>
                            <a:rPr lang="en-US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x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2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2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uk-UA" sz="2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1+</m:t>
                                    </m:r>
                                    <m:sSup>
                                      <m:sSupPr>
                                        <m:ctrlP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uk-UA" sz="24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uk-UA" sz="24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2978559677"/>
                  </p:ext>
                </p:extLst>
              </p:nvPr>
            </p:nvGraphicFramePr>
            <p:xfrm>
              <a:off x="107504" y="692695"/>
              <a:ext cx="8928992" cy="634635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220891"/>
                    <a:gridCol w="2422789"/>
                    <a:gridCol w="2119941"/>
                    <a:gridCol w="2165371"/>
                  </a:tblGrid>
                  <a:tr h="923085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Функція </a:t>
                          </a: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f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91940" t="-662" r="-177330" b="-5894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Функція </a:t>
                          </a: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f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12676" t="-662" r="-282" b="-589404"/>
                          </a:stretch>
                        </a:blipFill>
                      </a:tcPr>
                    </a:tc>
                  </a:tr>
                  <a:tr h="814642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K</a:t>
                          </a:r>
                          <a:r>
                            <a:rPr lang="uk-UA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(</a:t>
                          </a:r>
                          <a:r>
                            <a:rPr lang="uk-UA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стала) 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x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9927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75" t="-193243" r="-302473" b="-4108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91940" t="-193243" r="-177330" b="-4108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18966" t="-193243" r="-102299" b="-4108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12676" t="-193243" r="-282" b="-410811"/>
                          </a:stretch>
                        </a:blipFill>
                      </a:tcPr>
                    </a:tc>
                  </a:tr>
                  <a:tr h="870624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Sin</a:t>
                          </a:r>
                          <a:r>
                            <a:rPr lang="uk-UA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en-US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x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Cos</a:t>
                          </a:r>
                          <a:r>
                            <a:rPr lang="uk-UA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en-US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x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Cos</a:t>
                          </a:r>
                          <a:r>
                            <a:rPr lang="uk-UA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en-US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x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12676" t="-305634" r="-282" b="-328169"/>
                          </a:stretch>
                        </a:blipFill>
                      </a:tcPr>
                    </a:tc>
                  </a:tr>
                  <a:tr h="843089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err="1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tg</a:t>
                          </a:r>
                          <a:r>
                            <a:rPr lang="uk-UA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en-US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x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91940" t="-414388" r="-177330" b="-2352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err="1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ctg</a:t>
                          </a:r>
                          <a:r>
                            <a:rPr lang="en-US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x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12676" t="-414388" r="-282" b="-235252"/>
                          </a:stretch>
                        </a:blipFill>
                      </a:tcPr>
                    </a:tc>
                  </a:tr>
                  <a:tr h="899277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err="1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arcsin</a:t>
                          </a:r>
                          <a:r>
                            <a:rPr lang="en-US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x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91940" t="-486395" r="-177330" b="-122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err="1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arccos</a:t>
                          </a:r>
                          <a:r>
                            <a:rPr lang="en-US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x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12676" t="-486395" r="-282" b="-122449"/>
                          </a:stretch>
                        </a:blipFill>
                      </a:tcPr>
                    </a:tc>
                  </a:tr>
                  <a:tr h="1096360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err="1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arctg</a:t>
                          </a:r>
                          <a:r>
                            <a:rPr lang="en-US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x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91940" t="-478889" r="-1773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err="1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arcctg</a:t>
                          </a:r>
                          <a:r>
                            <a:rPr lang="en-US" sz="2400" dirty="0" smtClean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x</a:t>
                          </a:r>
                          <a:endParaRPr lang="ru-RU" sz="2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12676" t="-478889" r="-28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8939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08912" cy="1143000"/>
          </a:xfrm>
        </p:spPr>
        <p:txBody>
          <a:bodyPr/>
          <a:lstStyle/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Правила диференціювання</a:t>
            </a:r>
            <a:endParaRPr lang="ru-RU" sz="36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39552" y="1412776"/>
                <a:ext cx="8064896" cy="5184576"/>
              </a:xfrm>
            </p:spPr>
            <p:txBody>
              <a:bodyPr>
                <a:normAutofit/>
              </a:bodyPr>
              <a:lstStyle/>
              <a:p>
                <a:pPr marL="457200"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4400" i="1" smtClean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uk-UA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  <m:r>
                          <a:rPr lang="en-US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𝑓</m:t>
                        </m:r>
                        <m:r>
                          <a:rPr lang="uk-UA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r>
                          <a:rPr lang="en-US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𝑔</m:t>
                        </m:r>
                        <m:r>
                          <a:rPr lang="uk-UA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)</m:t>
                        </m:r>
                      </m:e>
                      <m:sup>
                        <m:r>
                          <a:rPr lang="uk-UA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/</m:t>
                        </m:r>
                      </m:sup>
                    </m:sSup>
                    <m:r>
                      <a:rPr lang="uk-UA" sz="4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ru-RU" sz="4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𝑓</m:t>
                        </m:r>
                      </m:e>
                      <m:sup>
                        <m:r>
                          <a:rPr lang="uk-UA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/</m:t>
                        </m:r>
                      </m:sup>
                    </m:sSup>
                    <m:r>
                      <a:rPr lang="uk-UA" sz="4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sSup>
                      <m:sSupPr>
                        <m:ctrlPr>
                          <a:rPr lang="ru-RU" sz="4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𝑔</m:t>
                        </m:r>
                      </m:e>
                      <m:sup>
                        <m:r>
                          <a:rPr lang="uk-UA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/</m:t>
                        </m:r>
                      </m:sup>
                    </m:sSup>
                  </m:oMath>
                </a14:m>
                <a:r>
                  <a:rPr lang="uk-UA" sz="4400" dirty="0">
                    <a:effectLst/>
                    <a:latin typeface="Times New Roman"/>
                    <a:ea typeface="Times New Roman"/>
                    <a:cs typeface="Times New Roman"/>
                  </a:rPr>
                  <a:t>         </a:t>
                </a:r>
                <a:endParaRPr lang="uk-UA" sz="4400" dirty="0" smtClean="0">
                  <a:effectLst/>
                  <a:latin typeface="Times New Roman"/>
                  <a:ea typeface="Times New Roman"/>
                  <a:cs typeface="Times New Roman"/>
                </a:endParaRPr>
              </a:p>
              <a:p>
                <a:pPr marL="4572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44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uk-UA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  <m:r>
                          <a:rPr lang="en-US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𝑓</m:t>
                        </m:r>
                        <m:r>
                          <a:rPr lang="uk-UA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∙</m:t>
                        </m:r>
                        <m:r>
                          <a:rPr lang="en-US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𝑔</m:t>
                        </m:r>
                        <m:r>
                          <a:rPr lang="uk-UA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)</m:t>
                        </m:r>
                      </m:e>
                      <m:sup>
                        <m:r>
                          <a:rPr lang="uk-UA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/</m:t>
                        </m:r>
                      </m:sup>
                    </m:sSup>
                    <m:r>
                      <a:rPr lang="uk-UA" sz="4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ru-RU" sz="4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𝑓</m:t>
                        </m:r>
                      </m:e>
                      <m:sup>
                        <m:r>
                          <a:rPr lang="uk-UA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/</m:t>
                        </m:r>
                      </m:sup>
                    </m:sSup>
                    <m:r>
                      <a:rPr lang="uk-UA" sz="4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∙</m:t>
                    </m:r>
                    <m:r>
                      <a:rPr lang="en-US" sz="4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𝑔</m:t>
                    </m:r>
                    <m:r>
                      <a:rPr lang="uk-UA" sz="4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en-US" sz="4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r>
                      <a:rPr lang="uk-UA" sz="4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∙</m:t>
                    </m:r>
                    <m:sSup>
                      <m:sSupPr>
                        <m:ctrlPr>
                          <a:rPr lang="ru-RU" sz="4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𝑔</m:t>
                        </m:r>
                      </m:e>
                      <m:sup>
                        <m:r>
                          <a:rPr lang="uk-UA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/</m:t>
                        </m:r>
                      </m:sup>
                    </m:sSup>
                  </m:oMath>
                </a14:m>
                <a:r>
                  <a:rPr lang="uk-UA" sz="44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uk-UA" sz="4400" dirty="0" smtClean="0">
                  <a:effectLst/>
                  <a:latin typeface="Times New Roman"/>
                  <a:ea typeface="Times New Roman"/>
                  <a:cs typeface="Times New Roman"/>
                </a:endParaRPr>
              </a:p>
              <a:p>
                <a:pPr marL="457200"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4400" i="1" smtClean="0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4400" i="1" smtClean="0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4400" i="1" smtClean="0"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b="0" i="1" smtClean="0">
                                    <a:effectLst/>
                                    <a:latin typeface="Cambria Math"/>
                                    <a:cs typeface="Times New Roman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en-US" sz="4400" b="0" i="1" smtClean="0">
                                    <a:effectLst/>
                                    <a:latin typeface="Cambria Math"/>
                                    <a:cs typeface="Times New Roman"/>
                                  </a:rPr>
                                  <m:t>𝑔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uk-UA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/</m:t>
                        </m:r>
                      </m:sup>
                    </m:sSup>
                    <m:r>
                      <a:rPr lang="uk-UA" sz="4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ru-RU" sz="4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4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uk-UA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𝑓</m:t>
                            </m:r>
                          </m:e>
                          <m:sup>
                            <m:r>
                              <a:rPr lang="uk-UA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/</m:t>
                            </m:r>
                          </m:sup>
                        </m:sSup>
                        <m:r>
                          <a:rPr lang="uk-UA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∙</m:t>
                        </m:r>
                        <m:r>
                          <a:rPr lang="uk-UA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𝑔</m:t>
                        </m:r>
                        <m:r>
                          <a:rPr lang="uk-UA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uk-UA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𝑓</m:t>
                        </m:r>
                        <m:r>
                          <a:rPr lang="uk-UA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∙</m:t>
                        </m:r>
                        <m:sSup>
                          <m:sSupPr>
                            <m:ctrlPr>
                              <a:rPr lang="ru-RU" sz="4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uk-UA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𝑔</m:t>
                            </m:r>
                          </m:e>
                          <m:sup>
                            <m:r>
                              <a:rPr lang="uk-UA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/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4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uk-UA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𝑔</m:t>
                            </m:r>
                          </m:e>
                          <m:sup>
                            <m:r>
                              <a:rPr lang="uk-UA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4400" dirty="0" smtClean="0">
                  <a:ea typeface="Calibri"/>
                  <a:cs typeface="Times New Roman"/>
                </a:endParaRPr>
              </a:p>
              <a:p>
                <a:pPr marL="457200"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440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  <a:cs typeface="Times New Roman"/>
                          </a:rPr>
                          <m:t>(</m:t>
                        </m:r>
                        <m:r>
                          <a:rPr lang="en-US" sz="4400" b="0" i="1" smtClean="0">
                            <a:latin typeface="Cambria Math"/>
                            <a:cs typeface="Times New Roman"/>
                          </a:rPr>
                          <m:t>𝑘𝑓</m:t>
                        </m:r>
                        <m:r>
                          <a:rPr lang="en-US" sz="4400" b="0" i="1" smtClean="0">
                            <a:latin typeface="Cambria Math"/>
                            <a:cs typeface="Times New Roman"/>
                          </a:rPr>
                          <m:t>)</m:t>
                        </m:r>
                      </m:e>
                      <m:sup>
                        <m:r>
                          <a:rPr lang="en-US" sz="4400" b="0" i="1" smtClean="0">
                            <a:latin typeface="Cambria Math"/>
                            <a:cs typeface="Times New Roman"/>
                          </a:rPr>
                          <m:t>/</m:t>
                        </m:r>
                      </m:sup>
                    </m:sSup>
                    <m:r>
                      <a:rPr lang="en-US" sz="4400" b="0" i="1" smtClean="0"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  <a:cs typeface="Times New Roman"/>
                      </a:rPr>
                      <m:t>𝑘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  <a:cs typeface="Times New Roman"/>
                          </a:rPr>
                          <m:t>𝑓</m:t>
                        </m:r>
                      </m:e>
                      <m:sup>
                        <m:r>
                          <a:rPr lang="en-US" sz="4400" b="0" i="1" smtClean="0">
                            <a:latin typeface="Cambria Math"/>
                            <a:cs typeface="Times New Roman"/>
                          </a:rPr>
                          <m:t>/</m:t>
                        </m:r>
                      </m:sup>
                    </m:sSup>
                  </m:oMath>
                </a14:m>
                <a:endParaRPr lang="ru-RU" sz="4400" dirty="0">
                  <a:ea typeface="Calibri"/>
                  <a:cs typeface="Times New Roman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39552" y="1412776"/>
                <a:ext cx="8064896" cy="5184576"/>
              </a:xfrm>
              <a:blipFill rotWithShape="1">
                <a:blip r:embed="rId2"/>
                <a:stretch>
                  <a:fillRect l="-6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99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uk-UA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язування</a:t>
            </a:r>
            <a:r>
              <a:rPr lang="uk-UA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 і вправ на знаходження похідних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7504" y="3372674"/>
                <a:ext cx="8712968" cy="3098998"/>
              </a:xfrm>
            </p:spPr>
            <p:txBody>
              <a:bodyPr/>
              <a:lstStyle/>
              <a:p>
                <a:pPr marL="45720" indent="0">
                  <a:buNone/>
                </a:pPr>
                <a:r>
                  <a:rPr lang="uk-UA" sz="3200" b="1" dirty="0"/>
                  <a:t>№ </a:t>
                </a:r>
                <a:r>
                  <a:rPr lang="uk-UA" sz="3200" b="1" dirty="0" smtClean="0"/>
                  <a:t>1.</a:t>
                </a:r>
                <a:r>
                  <a:rPr lang="uk-UA" sz="3200" dirty="0" smtClean="0"/>
                  <a:t> </a:t>
                </a:r>
                <a:r>
                  <a:rPr lang="uk-UA" sz="3200" dirty="0"/>
                  <a:t>Знайдіть похідну функції</a:t>
                </a:r>
                <a:r>
                  <a:rPr lang="ru-RU" sz="3200" dirty="0"/>
                  <a:t> </a:t>
                </a:r>
                <a:r>
                  <a:rPr lang="ru-RU" sz="3200" dirty="0" smtClean="0"/>
                  <a:t>     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200" i="1">
                          <a:latin typeface="Cambria Math"/>
                        </a:rPr>
                        <m:t>𝑦</m:t>
                      </m:r>
                      <m:r>
                        <a:rPr lang="uk-UA" sz="3200" i="1">
                          <a:latin typeface="Cambria Math"/>
                        </a:rPr>
                        <m:t>=5</m:t>
                      </m:r>
                      <m:r>
                        <a:rPr lang="uk-UA" sz="3200" i="1">
                          <a:latin typeface="Cambria Math"/>
                        </a:rPr>
                        <m:t>𝑥</m:t>
                      </m:r>
                      <m:r>
                        <a:rPr lang="uk-UA" sz="3200" i="1">
                          <a:latin typeface="Cambria Math"/>
                        </a:rPr>
                        <m:t>−6</m:t>
                      </m:r>
                    </m:oMath>
                  </m:oMathPara>
                </a14:m>
                <a:endParaRPr lang="ru-RU" sz="3200" dirty="0"/>
              </a:p>
              <a:p>
                <a:pPr marL="45720" indent="0" algn="ctr">
                  <a:buNone/>
                </a:pPr>
                <a:r>
                  <a:rPr lang="uk-UA" sz="3200" dirty="0" err="1"/>
                  <a:t>Розв</a:t>
                </a:r>
                <a:r>
                  <a:rPr lang="ru-RU" sz="3200" dirty="0"/>
                  <a:t>’</a:t>
                </a:r>
                <a:r>
                  <a:rPr lang="uk-UA" sz="3200" dirty="0" err="1"/>
                  <a:t>язання</a:t>
                </a:r>
                <a:endParaRPr lang="ru-RU" sz="3200" dirty="0"/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uk-UA" sz="2800" i="1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uk-UA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800" i="1">
                            <a:latin typeface="Cambria Math"/>
                          </a:rPr>
                          <m:t>(5</m:t>
                        </m:r>
                        <m:r>
                          <a:rPr lang="uk-UA" sz="2800" i="1">
                            <a:latin typeface="Cambria Math"/>
                          </a:rPr>
                          <m:t>𝑥</m:t>
                        </m:r>
                        <m:r>
                          <a:rPr lang="uk-UA" sz="2800" i="1">
                            <a:latin typeface="Cambria Math"/>
                          </a:rPr>
                          <m:t>−6)</m:t>
                        </m:r>
                      </m:e>
                      <m:sup>
                        <m:r>
                          <a:rPr lang="uk-UA" sz="2800" i="1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uk-UA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800" i="1">
                            <a:latin typeface="Cambria Math"/>
                          </a:rPr>
                          <m:t>(5</m:t>
                        </m:r>
                        <m:r>
                          <a:rPr lang="uk-UA" sz="2800" i="1">
                            <a:latin typeface="Cambria Math"/>
                          </a:rPr>
                          <m:t>𝑥</m:t>
                        </m:r>
                        <m:r>
                          <a:rPr lang="uk-UA" sz="28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uk-UA" sz="2800" i="1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uk-UA" sz="28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800" i="1">
                            <a:latin typeface="Cambria Math"/>
                          </a:rPr>
                          <m:t>6</m:t>
                        </m:r>
                      </m:e>
                      <m:sup>
                        <m:r>
                          <a:rPr lang="uk-UA" sz="2800" i="1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uk-UA" sz="2800" i="1">
                        <a:latin typeface="Cambria Math"/>
                      </a:rPr>
                      <m:t>=5</m:t>
                    </m:r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uk-UA" sz="2800" i="1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uk-UA" sz="2800" i="1">
                        <a:latin typeface="Cambria Math"/>
                      </a:rPr>
                      <m:t>−0= 5∙1=5 </m:t>
                    </m:r>
                  </m:oMath>
                </a14:m>
                <a:r>
                  <a:rPr lang="ru-RU" sz="2800" dirty="0"/>
                  <a:t>.</a:t>
                </a:r>
              </a:p>
              <a:p>
                <a:pPr marL="0" indent="0">
                  <a:buNone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7504" y="3372674"/>
                <a:ext cx="8712968" cy="3098998"/>
              </a:xfrm>
              <a:blipFill rotWithShape="0">
                <a:blip r:embed="rId2"/>
                <a:stretch>
                  <a:fillRect l="-1260" t="-255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499992" y="1556792"/>
            <a:ext cx="46891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i="1" dirty="0" smtClean="0">
                <a:solidFill>
                  <a:schemeClr val="bg2">
                    <a:lumMod val="50000"/>
                  </a:schemeClr>
                </a:solidFill>
              </a:rPr>
              <a:t>Ці задачі не прості</a:t>
            </a:r>
          </a:p>
          <a:p>
            <a:r>
              <a:rPr lang="uk-UA" sz="2800" i="1" dirty="0" smtClean="0">
                <a:solidFill>
                  <a:schemeClr val="bg2">
                    <a:lumMod val="50000"/>
                  </a:schemeClr>
                </a:solidFill>
              </a:rPr>
              <a:t>Застосуєш їх в житті.</a:t>
            </a:r>
          </a:p>
          <a:p>
            <a:r>
              <a:rPr lang="uk-UA" sz="2800" i="1" dirty="0" smtClean="0">
                <a:solidFill>
                  <a:schemeClr val="bg2">
                    <a:lumMod val="50000"/>
                  </a:schemeClr>
                </a:solidFill>
              </a:rPr>
              <a:t>Ну, а щоб їх </a:t>
            </a:r>
            <a:r>
              <a:rPr lang="uk-UA" sz="2800" i="1" dirty="0" err="1" smtClean="0">
                <a:solidFill>
                  <a:schemeClr val="bg2">
                    <a:lumMod val="50000"/>
                  </a:schemeClr>
                </a:solidFill>
              </a:rPr>
              <a:t>розв</a:t>
            </a:r>
            <a:r>
              <a:rPr lang="en-US" sz="2800" i="1" dirty="0" smtClean="0">
                <a:solidFill>
                  <a:schemeClr val="bg2">
                    <a:lumMod val="50000"/>
                  </a:schemeClr>
                </a:solidFill>
              </a:rPr>
              <a:t>’</a:t>
            </a:r>
            <a:r>
              <a:rPr lang="uk-UA" sz="2800" i="1" dirty="0" err="1" smtClean="0">
                <a:solidFill>
                  <a:schemeClr val="bg2">
                    <a:lumMod val="50000"/>
                  </a:schemeClr>
                </a:solidFill>
              </a:rPr>
              <a:t>язати</a:t>
            </a:r>
            <a:r>
              <a:rPr lang="uk-UA" sz="2800" i="1" dirty="0" smtClean="0">
                <a:solidFill>
                  <a:schemeClr val="bg2">
                    <a:lumMod val="50000"/>
                  </a:schemeClr>
                </a:solidFill>
              </a:rPr>
              <a:t> -</a:t>
            </a:r>
          </a:p>
          <a:p>
            <a:r>
              <a:rPr lang="uk-UA" sz="2800" i="1" dirty="0" smtClean="0">
                <a:solidFill>
                  <a:schemeClr val="bg2">
                    <a:lumMod val="50000"/>
                  </a:schemeClr>
                </a:solidFill>
              </a:rPr>
              <a:t>Похідну слід добре знати!</a:t>
            </a:r>
            <a:endParaRPr lang="ru-RU" sz="28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3024336" cy="764704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dirty="0" smtClean="0">
                <a:solidFill>
                  <a:srgbClr val="00B050"/>
                </a:solidFill>
              </a:rPr>
              <a:t>ВІДГАДАЙ!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87824" y="404664"/>
            <a:ext cx="5962224" cy="1872208"/>
          </a:xfrm>
        </p:spPr>
        <p:txBody>
          <a:bodyPr>
            <a:normAutofit fontScale="25000" lnSpcReduction="20000"/>
          </a:bodyPr>
          <a:lstStyle/>
          <a:p>
            <a:pPr indent="0">
              <a:spcAft>
                <a:spcPts val="0"/>
              </a:spcAft>
              <a:buNone/>
            </a:pPr>
            <a:r>
              <a:rPr lang="ru-RU" sz="12800" dirty="0">
                <a:latin typeface="Times New Roman"/>
                <a:ea typeface="Times New Roman"/>
              </a:rPr>
              <a:t>Вона на </a:t>
            </a:r>
            <a:r>
              <a:rPr lang="ru-RU" sz="12800" dirty="0" err="1">
                <a:latin typeface="Times New Roman"/>
                <a:ea typeface="Times New Roman"/>
              </a:rPr>
              <a:t>вигляд</a:t>
            </a:r>
            <a:r>
              <a:rPr lang="ru-RU" sz="12800" dirty="0">
                <a:latin typeface="Times New Roman"/>
                <a:ea typeface="Times New Roman"/>
              </a:rPr>
              <a:t> </a:t>
            </a:r>
            <a:r>
              <a:rPr lang="ru-RU" sz="12800" dirty="0" err="1">
                <a:latin typeface="Times New Roman"/>
                <a:ea typeface="Times New Roman"/>
              </a:rPr>
              <a:t>недолуга</a:t>
            </a:r>
            <a:r>
              <a:rPr lang="ru-RU" sz="12800" dirty="0">
                <a:latin typeface="Times New Roman"/>
                <a:ea typeface="Times New Roman"/>
              </a:rPr>
              <a:t>: 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2800" dirty="0">
                <a:latin typeface="Times New Roman"/>
                <a:ea typeface="Times New Roman"/>
              </a:rPr>
              <a:t>Штришок маленький, та й усе, 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2800" dirty="0">
                <a:latin typeface="Times New Roman"/>
                <a:ea typeface="Times New Roman"/>
              </a:rPr>
              <a:t>Але яку </a:t>
            </a:r>
            <a:r>
              <a:rPr lang="ru-RU" sz="12800" dirty="0" err="1">
                <a:latin typeface="Times New Roman"/>
                <a:ea typeface="Times New Roman"/>
              </a:rPr>
              <a:t>значну</a:t>
            </a:r>
            <a:r>
              <a:rPr lang="ru-RU" sz="12800" dirty="0">
                <a:latin typeface="Times New Roman"/>
                <a:ea typeface="Times New Roman"/>
              </a:rPr>
              <a:t> потугу 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2800" dirty="0" err="1">
                <a:latin typeface="Times New Roman"/>
                <a:ea typeface="Times New Roman"/>
              </a:rPr>
              <a:t>Цей</a:t>
            </a:r>
            <a:r>
              <a:rPr lang="ru-RU" sz="12800" dirty="0">
                <a:latin typeface="Times New Roman"/>
                <a:ea typeface="Times New Roman"/>
              </a:rPr>
              <a:t> </a:t>
            </a:r>
            <a:r>
              <a:rPr lang="ru-RU" sz="12800" dirty="0" err="1">
                <a:latin typeface="Times New Roman"/>
                <a:ea typeface="Times New Roman"/>
              </a:rPr>
              <a:t>ледь</a:t>
            </a:r>
            <a:r>
              <a:rPr lang="ru-RU" sz="12800" dirty="0">
                <a:latin typeface="Times New Roman"/>
                <a:ea typeface="Times New Roman"/>
              </a:rPr>
              <a:t> </a:t>
            </a:r>
            <a:r>
              <a:rPr lang="ru-RU" sz="12800" dirty="0" err="1">
                <a:latin typeface="Times New Roman"/>
                <a:ea typeface="Times New Roman"/>
              </a:rPr>
              <a:t>помітний</a:t>
            </a:r>
            <a:r>
              <a:rPr lang="ru-RU" sz="12800" dirty="0">
                <a:latin typeface="Times New Roman"/>
                <a:ea typeface="Times New Roman"/>
              </a:rPr>
              <a:t> знак </a:t>
            </a:r>
            <a:r>
              <a:rPr lang="ru-RU" sz="12800" dirty="0" err="1">
                <a:latin typeface="Times New Roman"/>
                <a:ea typeface="Times New Roman"/>
              </a:rPr>
              <a:t>несе</a:t>
            </a:r>
            <a:r>
              <a:rPr lang="ru-RU" sz="12800" dirty="0">
                <a:latin typeface="Times New Roman"/>
                <a:ea typeface="Times New Roman"/>
              </a:rPr>
              <a:t>! 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2800" dirty="0">
                <a:latin typeface="Times New Roman"/>
                <a:ea typeface="Times New Roman"/>
              </a:rPr>
              <a:t> </a:t>
            </a:r>
          </a:p>
          <a:p>
            <a:pPr indent="0" algn="just">
              <a:spcAft>
                <a:spcPts val="0"/>
              </a:spcAft>
              <a:buNone/>
            </a:pPr>
            <a:endParaRPr lang="ru-RU" sz="17600" dirty="0">
              <a:latin typeface="Times New Roman"/>
              <a:ea typeface="Times New Roman"/>
            </a:endParaRPr>
          </a:p>
          <a:p>
            <a:pPr marL="45720" indent="0">
              <a:spcAft>
                <a:spcPts val="0"/>
              </a:spcAft>
              <a:buNone/>
            </a:pPr>
            <a:r>
              <a:rPr lang="en-US" sz="12800" dirty="0">
                <a:latin typeface="Times New Roman"/>
                <a:ea typeface="Times New Roman"/>
              </a:rPr>
              <a:t> </a:t>
            </a:r>
            <a:endParaRPr lang="ru-RU" sz="12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098" name="Picture 2" descr="https://previews.123rf.com/images/jaboo2foto/jaboo2foto1509/jaboo2foto150900104/45920970-closeup-of-hand-writing-complicated-math-equation-on-black-board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07" y="4149080"/>
            <a:ext cx="313114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2348880"/>
            <a:ext cx="57241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символ моря знань високих,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 не має меж і дна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ступите не раз ні кроку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терміну, що зветься</a:t>
            </a:r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4503316"/>
            <a:ext cx="353091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Похідна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76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79512" y="0"/>
                <a:ext cx="8784976" cy="6525344"/>
              </a:xfrm>
            </p:spPr>
            <p:txBody>
              <a:bodyPr>
                <a:normAutofit/>
              </a:bodyPr>
              <a:lstStyle/>
              <a:p>
                <a:pPr marL="45720" lvl="0" indent="0" algn="ctr">
                  <a:buNone/>
                </a:pPr>
                <a:r>
                  <a:rPr lang="en-US" sz="3200" dirty="0" smtClean="0"/>
                  <a:t>2)  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1−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ru-RU" sz="3200" dirty="0" smtClean="0"/>
              </a:p>
              <a:p>
                <a:pPr marL="45720" indent="0" algn="ctr">
                  <a:buNone/>
                </a:pPr>
                <a:r>
                  <a:rPr lang="en-US" sz="3200" dirty="0" err="1"/>
                  <a:t>Розв’язання</a:t>
                </a:r>
                <a:endParaRPr lang="ru-RU" sz="3200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/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/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ru-RU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(1−</m:t>
                          </m:r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  <m:r>
                            <a:rPr lang="en-US" sz="32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/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ru-RU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/</m:t>
                              </m:r>
                            </m:sup>
                          </m:sSup>
                          <m:r>
                            <a:rPr lang="en-US" sz="32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/</m:t>
                              </m:r>
                            </m:sup>
                          </m:sSup>
                        </m:e>
                      </m:d>
                      <m:r>
                        <a:rPr lang="en-US" sz="32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ru-RU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0−1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  <a:p>
                <a:pPr marL="45720" lvl="0" indent="0" algn="ctr">
                  <a:buNone/>
                </a:pPr>
                <a:r>
                  <a:rPr lang="en-US" sz="3200" dirty="0" smtClean="0"/>
                  <a:t>3)  y </a:t>
                </a:r>
                <a:r>
                  <a:rPr lang="en-US" sz="3200" dirty="0"/>
                  <a:t>= 9</a:t>
                </a:r>
                <a:endParaRPr lang="ru-RU" sz="3200" dirty="0"/>
              </a:p>
              <a:p>
                <a:pPr marL="45720" indent="0" algn="ctr">
                  <a:buNone/>
                </a:pPr>
                <a:r>
                  <a:rPr lang="en-US" sz="3200" dirty="0" err="1"/>
                  <a:t>Розв’язання</a:t>
                </a:r>
                <a:endParaRPr lang="ru-RU" sz="3200" dirty="0"/>
              </a:p>
              <a:p>
                <a:pPr marL="45720" indent="0">
                  <a:buNone/>
                </a:pPr>
                <a:r>
                  <a:rPr lang="en-US" sz="3200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=0</m:t>
                    </m:r>
                  </m:oMath>
                </a14:m>
                <a:endParaRPr lang="ru-RU" sz="3200" dirty="0"/>
              </a:p>
              <a:p>
                <a:pPr marL="45720" indent="0">
                  <a:buNone/>
                </a:pPr>
                <a:r>
                  <a:rPr lang="en-US" dirty="0"/>
                  <a:t> </a:t>
                </a:r>
                <a:endParaRPr lang="en-US" dirty="0" smtClean="0"/>
              </a:p>
              <a:p>
                <a:pPr marL="45720" indent="0">
                  <a:buNone/>
                </a:pPr>
                <a:endParaRPr lang="en-US" dirty="0"/>
              </a:p>
              <a:p>
                <a:pPr marL="45720" indent="0">
                  <a:buNone/>
                </a:pPr>
                <a:endParaRPr lang="en-US" dirty="0" smtClean="0"/>
              </a:p>
              <a:p>
                <a:pPr marL="45720" indent="0">
                  <a:buNone/>
                </a:pPr>
                <a:endParaRPr lang="en-US" dirty="0"/>
              </a:p>
              <a:p>
                <a:pPr marL="45720" indent="0">
                  <a:buNone/>
                </a:pP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79512" y="0"/>
                <a:ext cx="8784976" cy="652534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98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143000" y="731520"/>
                <a:ext cx="7533456" cy="5793824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uk-UA" sz="2800" b="1" dirty="0"/>
                  <a:t>№ </a:t>
                </a:r>
                <a:r>
                  <a:rPr lang="uk-UA" sz="2800" b="1" dirty="0" smtClean="0"/>
                  <a:t>2.</a:t>
                </a:r>
                <a:r>
                  <a:rPr lang="uk-UA" sz="2800" dirty="0" smtClean="0"/>
                  <a:t> </a:t>
                </a:r>
                <a:r>
                  <a:rPr lang="uk-UA" sz="2800" dirty="0"/>
                  <a:t>Знайдіть похідну функції</a:t>
                </a:r>
                <a:endParaRPr lang="ru-RU" sz="2800" dirty="0"/>
              </a:p>
              <a:p>
                <a:pPr marL="45720" lvl="0" indent="0" algn="ctr">
                  <a:buNone/>
                </a:pPr>
                <a:r>
                  <a:rPr lang="en-US" sz="2800" dirty="0" smtClean="0"/>
                  <a:t>1) 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/>
                      </a:rPr>
                      <m:t>𝑦</m:t>
                    </m:r>
                    <m:r>
                      <a:rPr lang="uk-UA" sz="2800" i="1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uk-UA" sz="2800" i="1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ru-RU" sz="2800" dirty="0"/>
              </a:p>
              <a:p>
                <a:pPr marL="45720" indent="0" algn="ctr">
                  <a:buNone/>
                </a:pPr>
                <a:r>
                  <a:rPr lang="uk-UA" sz="2800" dirty="0"/>
                  <a:t>Розв’язання</a:t>
                </a:r>
                <a:endParaRPr lang="ru-RU" sz="2800" dirty="0"/>
              </a:p>
              <a:p>
                <a:pPr marL="45720" indent="0" algn="ctr">
                  <a:buNone/>
                </a:pP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=4</m:t>
                    </m:r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 smtClean="0"/>
                  <a:t>.</a:t>
                </a:r>
                <a:endParaRPr lang="ru-RU" sz="2800" dirty="0"/>
              </a:p>
              <a:p>
                <a:pPr marL="45720" lvl="0" indent="0" algn="ctr">
                  <a:buNone/>
                </a:pPr>
                <a:r>
                  <a:rPr lang="en-US" sz="2800" dirty="0" smtClean="0"/>
                  <a:t>  2)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	</m:t>
                    </m:r>
                    <m:r>
                      <a:rPr lang="uk-UA" sz="2800" i="1">
                        <a:latin typeface="Cambria Math"/>
                      </a:rPr>
                      <m:t>𝑦</m:t>
                    </m:r>
                    <m:r>
                      <a:rPr lang="uk-UA" sz="2800" i="1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uk-UA" sz="2800" i="1">
                            <a:latin typeface="Cambria Math"/>
                          </a:rPr>
                          <m:t>20</m:t>
                        </m:r>
                      </m:sup>
                    </m:sSup>
                  </m:oMath>
                </a14:m>
                <a:endParaRPr lang="ru-RU" sz="2800" dirty="0"/>
              </a:p>
              <a:p>
                <a:pPr marL="45720" indent="0" algn="ctr">
                  <a:buNone/>
                </a:pPr>
                <a:r>
                  <a:rPr lang="uk-UA" sz="2800" dirty="0"/>
                  <a:t>Розв’язання</a:t>
                </a:r>
                <a:endParaRPr lang="ru-RU" sz="2800" dirty="0"/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20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=20</m:t>
                    </m:r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20−1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=20</m:t>
                    </m:r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19</m:t>
                        </m:r>
                      </m:sup>
                    </m:sSup>
                  </m:oMath>
                </a14:m>
                <a:r>
                  <a:rPr lang="en-US" sz="2800" dirty="0" smtClean="0"/>
                  <a:t>.</a:t>
                </a:r>
              </a:p>
              <a:p>
                <a:pPr marL="45720" lvl="0" indent="0" algn="ctr">
                  <a:buNone/>
                </a:pPr>
                <a:r>
                  <a:rPr lang="en-US" sz="2800" dirty="0" smtClean="0"/>
                  <a:t>3)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	</m:t>
                    </m:r>
                    <m:r>
                      <a:rPr lang="uk-UA" sz="2800" i="1">
                        <a:latin typeface="Cambria Math"/>
                      </a:rPr>
                      <m:t>𝑦</m:t>
                    </m:r>
                    <m:r>
                      <a:rPr lang="uk-UA" sz="2800" i="1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uk-UA" sz="2800" i="1">
                            <a:latin typeface="Cambria Math"/>
                          </a:rPr>
                          <m:t>−15</m:t>
                        </m:r>
                      </m:sup>
                    </m:sSup>
                  </m:oMath>
                </a14:m>
                <a:endParaRPr lang="ru-RU" sz="2800" dirty="0"/>
              </a:p>
              <a:p>
                <a:pPr marL="45720" indent="0" algn="ctr">
                  <a:buNone/>
                </a:pPr>
                <a:r>
                  <a:rPr lang="uk-UA" sz="2800" dirty="0"/>
                  <a:t>  Розв’язання</a:t>
                </a:r>
                <a:endParaRPr lang="ru-RU" sz="2800" dirty="0"/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−15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=−15</m:t>
                    </m:r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−15−1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=−15</m:t>
                    </m:r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−16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15</m:t>
                        </m:r>
                      </m:num>
                      <m:den>
                        <m:sSup>
                          <m:sSup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16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 smtClean="0"/>
                  <a:t>.</a:t>
                </a:r>
              </a:p>
              <a:p>
                <a:pPr marL="45720" indent="0">
                  <a:buNone/>
                </a:pPr>
                <a:endParaRPr lang="ru-RU" sz="2800" dirty="0"/>
              </a:p>
              <a:p>
                <a:pPr marL="45720" indent="0">
                  <a:buNone/>
                </a:pPr>
                <a:endParaRPr lang="ru-RU" sz="28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143000" y="731520"/>
                <a:ext cx="7533456" cy="5793824"/>
              </a:xfrm>
              <a:blipFill rotWithShape="0">
                <a:blip r:embed="rId2"/>
                <a:stretch>
                  <a:fillRect l="-1053" t="-947" r="-729" b="-31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36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8568952" cy="6264696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79512" y="116632"/>
                <a:ext cx="8640960" cy="4968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dirty="0" smtClean="0"/>
                  <a:t> </a:t>
                </a:r>
                <a:r>
                  <a:rPr lang="en-US" sz="3200" dirty="0" smtClean="0"/>
                  <a:t>4) y </a:t>
                </a:r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/>
                              </a:rPr>
                              <m:t>x</m:t>
                            </m:r>
                          </m:e>
                          <m:sup>
                            <m:r>
                              <a:rPr lang="en-US" sz="3200">
                                <a:latin typeface="Cambria Math"/>
                              </a:rPr>
                              <m:t>17</m:t>
                            </m:r>
                          </m:sup>
                        </m:sSup>
                      </m:den>
                    </m:f>
                  </m:oMath>
                </a14:m>
                <a:endParaRPr lang="ru-RU" sz="3200" dirty="0"/>
              </a:p>
              <a:p>
                <a:r>
                  <a:rPr lang="en-US" sz="3200" dirty="0"/>
                  <a:t> </a:t>
                </a:r>
                <a:endParaRPr lang="ru-RU" sz="3200" dirty="0"/>
              </a:p>
              <a:p>
                <a:pPr algn="ctr"/>
                <a:r>
                  <a:rPr lang="en-US" sz="3200" dirty="0"/>
                  <a:t>  </a:t>
                </a:r>
                <a:r>
                  <a:rPr lang="uk-UA" sz="3200" dirty="0"/>
                  <a:t>Розв’язання</a:t>
                </a:r>
                <a:endParaRPr lang="ru-RU" sz="32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ru-RU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17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−17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=−17</m:t>
                    </m:r>
                    <m:sSup>
                      <m:s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−17−1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=−17</m:t>
                    </m:r>
                    <m:sSup>
                      <m:s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−18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17</m:t>
                        </m:r>
                      </m:num>
                      <m:den>
                        <m:sSup>
                          <m:sSup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18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/>
                  <a:t>.</a:t>
                </a:r>
                <a:endParaRPr lang="ru-RU" sz="3200" dirty="0"/>
              </a:p>
              <a:p>
                <a:pPr lvl="0" algn="ctr"/>
                <a:r>
                  <a:rPr lang="en-US" sz="3200" dirty="0"/>
                  <a:t>  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</a:rPr>
                      <m:t>5)</m:t>
                    </m:r>
                    <m:r>
                      <a:rPr lang="en-US" sz="3200" i="1">
                        <a:latin typeface="Cambria Math"/>
                      </a:rPr>
                      <m:t>	</m:t>
                    </m:r>
                    <m:r>
                      <a:rPr lang="uk-UA" sz="3200" i="1">
                        <a:latin typeface="Cambria Math"/>
                      </a:rPr>
                      <m:t>𝑦</m:t>
                    </m:r>
                    <m:r>
                      <a:rPr lang="uk-UA" sz="3200" i="1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uk-UA" sz="3200" i="1">
                            <a:latin typeface="Cambria Math"/>
                          </a:rPr>
                          <m:t>−2.8</m:t>
                        </m:r>
                      </m:sup>
                    </m:sSup>
                  </m:oMath>
                </a14:m>
                <a:endParaRPr lang="ru-RU" sz="3200" dirty="0"/>
              </a:p>
              <a:p>
                <a:r>
                  <a:rPr lang="en-US" sz="3200" dirty="0"/>
                  <a:t> </a:t>
                </a:r>
                <a:endParaRPr lang="ru-RU" sz="32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−2.8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=−2.8</m:t>
                    </m:r>
                    <m:sSup>
                      <m:s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−2.8−1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=−2.8</m:t>
                    </m:r>
                    <m:sSup>
                      <m:s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−3.8</m:t>
                        </m:r>
                      </m:sup>
                    </m:sSup>
                  </m:oMath>
                </a14:m>
                <a:r>
                  <a:rPr lang="en-US" sz="3200" dirty="0"/>
                  <a:t>   </a:t>
                </a:r>
                <a:endParaRPr lang="ru-RU" sz="32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6632"/>
                <a:ext cx="8640960" cy="49682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27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79512" y="188640"/>
                <a:ext cx="10009112" cy="6552728"/>
              </a:xfrm>
            </p:spPr>
            <p:txBody>
              <a:bodyPr>
                <a:normAutofit fontScale="70000" lnSpcReduction="20000"/>
              </a:bodyPr>
              <a:lstStyle/>
              <a:p>
                <a:pPr marL="45720" indent="0" algn="ctr">
                  <a:buNone/>
                </a:pPr>
                <a:r>
                  <a:rPr lang="uk-UA" sz="3600" b="1" dirty="0" smtClean="0"/>
                  <a:t>№3.</a:t>
                </a:r>
                <a:r>
                  <a:rPr lang="uk-UA" sz="3600" b="1" dirty="0" smtClean="0"/>
                  <a:t>  </a:t>
                </a:r>
                <a:r>
                  <a:rPr lang="uk-UA" sz="3600" dirty="0" err="1"/>
                  <a:t>Продиференціюйте</a:t>
                </a:r>
                <a:r>
                  <a:rPr lang="uk-UA" sz="3600" dirty="0"/>
                  <a:t> функцію:</a:t>
                </a:r>
                <a:endParaRPr lang="ru-RU" sz="3600" dirty="0"/>
              </a:p>
              <a:p>
                <a:pPr marL="45720" lvl="0" indent="0" algn="ctr">
                  <a:buNone/>
                </a:pPr>
                <a:r>
                  <a:rPr lang="en-US" sz="3600" dirty="0" smtClean="0"/>
                  <a:t>1)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/>
                      </a:rPr>
                      <m:t>𝑦</m:t>
                    </m:r>
                    <m:r>
                      <a:rPr lang="uk-UA" sz="3600" i="1"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uk-UA" sz="3600" i="1">
                            <a:latin typeface="Cambria Math"/>
                          </a:rPr>
                          <m:t>4</m:t>
                        </m:r>
                      </m:deg>
                      <m:e>
                        <m:r>
                          <a:rPr lang="uk-UA" sz="3600" i="1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endParaRPr lang="en-US" sz="3600" dirty="0" smtClean="0"/>
              </a:p>
              <a:p>
                <a:pPr marL="45720" lvl="0" indent="0" algn="ctr">
                  <a:buNone/>
                </a:pPr>
                <a:r>
                  <a:rPr lang="uk-UA" sz="3100" dirty="0" smtClean="0"/>
                  <a:t>Розв’язанн</a:t>
                </a:r>
                <a:r>
                  <a:rPr lang="uk-UA" sz="3100" dirty="0"/>
                  <a:t>я</a:t>
                </a:r>
                <a:endParaRPr lang="ru-RU" sz="3100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3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3300" i="1">
                              <a:latin typeface="Cambria Math"/>
                            </a:rPr>
                            <m:t>/</m:t>
                          </m:r>
                        </m:sup>
                      </m:sSup>
                      <m:r>
                        <a:rPr lang="en-US" sz="33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3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300" i="1">
                              <a:latin typeface="Cambria Math"/>
                            </a:rPr>
                            <m:t>(</m:t>
                          </m:r>
                          <m:rad>
                            <m:radPr>
                              <m:ctrlPr>
                                <a:rPr lang="ru-RU" sz="33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3300" i="1">
                                  <a:latin typeface="Cambria Math"/>
                                </a:rPr>
                                <m:t>4</m:t>
                              </m:r>
                            </m:deg>
                            <m:e>
                              <m:r>
                                <a:rPr lang="en-US" sz="3300" i="1">
                                  <a:latin typeface="Cambria Math"/>
                                </a:rPr>
                                <m:t>𝑥</m:t>
                              </m:r>
                            </m:e>
                          </m:rad>
                          <m:r>
                            <a:rPr lang="en-US" sz="33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300" i="1">
                              <a:latin typeface="Cambria Math"/>
                            </a:rPr>
                            <m:t>/</m:t>
                          </m:r>
                        </m:sup>
                      </m:sSup>
                      <m:r>
                        <a:rPr lang="en-US" sz="33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3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300" i="1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ru-RU" sz="33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3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ru-RU" sz="33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3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300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33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300" i="1">
                              <a:latin typeface="Cambria Math"/>
                            </a:rPr>
                            <m:t>/</m:t>
                          </m:r>
                        </m:sup>
                      </m:sSup>
                      <m:r>
                        <a:rPr lang="en-US" sz="33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3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300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3300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ru-RU" sz="33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300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ru-RU" sz="33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300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300" b="0" i="1" dirty="0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3300" b="0" i="1" dirty="0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33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3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300" i="1">
                              <a:latin typeface="Cambria Math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33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3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3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3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3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33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sz="33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3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300" i="1">
                              <a:latin typeface="Cambria Math"/>
                            </a:rPr>
                            <m:t>4</m:t>
                          </m:r>
                          <m:rad>
                            <m:radPr>
                              <m:ctrlPr>
                                <a:rPr lang="ru-RU" sz="33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3300" i="1">
                                  <a:latin typeface="Cambria Math"/>
                                </a:rPr>
                                <m:t>4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ru-RU" sz="33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3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3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ru-RU" sz="3300" dirty="0"/>
              </a:p>
              <a:p>
                <a:pPr marL="45720" lvl="0" indent="0" algn="ctr">
                  <a:buNone/>
                </a:pPr>
                <a:r>
                  <a:rPr lang="uk-UA" sz="2900" dirty="0" smtClean="0"/>
                  <a:t>2)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𝑦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3600" i="1">
                            <a:latin typeface="Cambria Math"/>
                          </a:rPr>
                          <m:t>6</m:t>
                        </m:r>
                      </m:deg>
                      <m:e>
                        <m:sSup>
                          <m:sSupPr>
                            <m:ctrlPr>
                              <a:rPr lang="ru-RU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e>
                    </m:rad>
                  </m:oMath>
                </a14:m>
                <a:endParaRPr lang="ru-RU" sz="3600" dirty="0"/>
              </a:p>
              <a:p>
                <a:pPr marL="45720" indent="0" algn="ctr">
                  <a:buNone/>
                </a:pPr>
                <a:r>
                  <a:rPr lang="en-US" sz="3100" dirty="0" err="1"/>
                  <a:t>Розв’язання</a:t>
                </a:r>
                <a:endParaRPr lang="ru-RU" sz="3100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</a:rPr>
                            <m:t>/</m:t>
                          </m:r>
                        </m:sup>
                      </m:sSup>
                      <m:r>
                        <a:rPr lang="en-US" sz="3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</a:rPr>
                            <m:t>(</m:t>
                          </m:r>
                          <m:rad>
                            <m:radPr>
                              <m:ctrlPr>
                                <a:rPr lang="ru-RU" sz="3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3000" i="1">
                                  <a:latin typeface="Cambria Math"/>
                                </a:rPr>
                                <m:t>6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ru-RU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000" i="1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30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</a:rPr>
                            <m:t>/</m:t>
                          </m:r>
                        </m:sup>
                      </m:sSup>
                      <m:r>
                        <a:rPr lang="en-US" sz="3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ru-RU" sz="3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ru-RU" sz="3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000" i="1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3000" i="1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30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</a:rPr>
                            <m:t>/</m:t>
                          </m:r>
                        </m:sup>
                      </m:sSup>
                      <m:r>
                        <a:rPr lang="en-US" sz="3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3000" i="1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3000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3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b="0" i="1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3000" b="0" i="1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30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3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3000" i="1">
                              <a:latin typeface="Cambria Math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000" b="0" i="1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sup>
                      </m:sSup>
                      <m:r>
                        <a:rPr lang="en-US" sz="3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3000" i="1">
                              <a:latin typeface="Cambria Math"/>
                            </a:rPr>
                            <m:t>6</m:t>
                          </m:r>
                          <m:rad>
                            <m:radPr>
                              <m:ctrlPr>
                                <a:rPr lang="ru-RU" sz="3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3000" i="1">
                                  <a:latin typeface="Cambria Math"/>
                                </a:rPr>
                                <m:t>6</m:t>
                              </m:r>
                            </m:deg>
                            <m:e>
                              <m:r>
                                <a:rPr lang="en-US" sz="3000" i="1">
                                  <a:latin typeface="Cambria Math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3000" dirty="0"/>
              </a:p>
              <a:p>
                <a:pPr marL="45720" lvl="0" indent="0" algn="ctr">
                  <a:buNone/>
                </a:pPr>
                <a:r>
                  <a:rPr lang="uk-UA" dirty="0" smtClean="0"/>
                  <a:t>3)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𝑦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ctrlPr>
                              <a:rPr lang="ru-RU" sz="3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3600" i="1">
                                <a:latin typeface="Cambria Math"/>
                              </a:rPr>
                              <m:t>12</m:t>
                            </m:r>
                          </m:deg>
                          <m:e>
                            <m:sSup>
                              <m:sSupPr>
                                <m:ctrlPr>
                                  <a:rPr lang="ru-RU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/>
                                  </a:rPr>
                                  <m:t>7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ru-RU" sz="3600" dirty="0"/>
              </a:p>
              <a:p>
                <a:pPr marL="45720" indent="0" algn="ctr">
                  <a:buNone/>
                </a:pPr>
                <a:r>
                  <a:rPr lang="uk-UA" dirty="0"/>
                  <a:t>  </a:t>
                </a:r>
                <a:r>
                  <a:rPr lang="uk-UA" sz="3100" dirty="0"/>
                  <a:t>Розв’язання</a:t>
                </a:r>
                <a:endParaRPr lang="ru-RU" sz="3100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4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ru-RU" sz="3400" i="1">
                              <a:latin typeface="Cambria Math"/>
                            </a:rPr>
                            <m:t>/</m:t>
                          </m:r>
                        </m:sup>
                      </m:sSup>
                      <m:r>
                        <a:rPr lang="ru-RU" sz="3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3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3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3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34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ctrlPr>
                                        <a:rPr lang="ru-RU" sz="3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a:rPr lang="ru-RU" sz="3400" i="1">
                                          <a:latin typeface="Cambria Math"/>
                                        </a:rPr>
                                        <m:t>12</m:t>
                                      </m:r>
                                    </m:deg>
                                    <m:e>
                                      <m:sSup>
                                        <m:sSupPr>
                                          <m:ctrlPr>
                                            <a:rPr lang="ru-RU" sz="3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4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ru-RU" sz="3400" i="1">
                                              <a:latin typeface="Cambria Math"/>
                                            </a:rPr>
                                            <m:t>7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3400" i="1">
                              <a:latin typeface="Cambria Math"/>
                            </a:rPr>
                            <m:t>/</m:t>
                          </m:r>
                        </m:sup>
                      </m:sSup>
                      <m:r>
                        <a:rPr lang="ru-RU" sz="3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3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3400" i="1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ru-RU" sz="3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4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34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3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3400" i="1">
                                      <a:latin typeface="Cambria Math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ru-RU" sz="3400" i="1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3400" i="1">
                              <a:latin typeface="Cambria Math"/>
                            </a:rPr>
                            <m:t> </m:t>
                          </m:r>
                          <m:r>
                            <a:rPr lang="ru-RU" sz="34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ru-RU" sz="3400" i="1">
                              <a:latin typeface="Cambria Math"/>
                            </a:rPr>
                            <m:t>/</m:t>
                          </m:r>
                        </m:sup>
                      </m:sSup>
                      <m:r>
                        <a:rPr lang="ru-RU" sz="34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ru-RU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400" i="1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ru-RU" sz="3400" i="1">
                              <a:latin typeface="Cambria Math"/>
                            </a:rPr>
                            <m:t>12</m:t>
                          </m:r>
                        </m:den>
                      </m:f>
                      <m:sSup>
                        <m:sSupPr>
                          <m:ctrlPr>
                            <a:rPr lang="ru-RU" sz="3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3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400" b="0" i="1" smtClean="0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3400" b="0" i="1" smtClean="0"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3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34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ru-RU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3400" i="1">
                              <a:latin typeface="Cambria Math"/>
                            </a:rPr>
                            <m:t>12</m:t>
                          </m:r>
                        </m:den>
                      </m:f>
                      <m:sSup>
                        <m:sSupPr>
                          <m:ctrlPr>
                            <a:rPr lang="en-US" sz="3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400" b="0" i="1" smtClean="0">
                                  <a:latin typeface="Cambria Math"/>
                                </a:rPr>
                                <m:t>19</m:t>
                              </m:r>
                            </m:num>
                            <m:den>
                              <m:r>
                                <a:rPr lang="en-US" sz="3400" b="0" i="1" smtClean="0"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</m:sup>
                      </m:sSup>
                      <m:r>
                        <a:rPr lang="en-US" sz="3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400" i="1" dirty="0" smtClean="0"/>
              </a:p>
              <a:p>
                <a:pPr marL="45720" indent="0">
                  <a:buNone/>
                </a:pPr>
                <a:r>
                  <a:rPr lang="en-US" sz="3400" dirty="0" smtClean="0"/>
                  <a:t>=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12</m:t>
                        </m:r>
                        <m:rad>
                          <m:radPr>
                            <m:ctrlPr>
                              <a:rPr lang="ru-RU" sz="3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3400" i="1">
                                <a:latin typeface="Cambria Math"/>
                              </a:rPr>
                              <m:t>12</m:t>
                            </m:r>
                          </m:deg>
                          <m:e>
                            <m:sSup>
                              <m:sSupPr>
                                <m:ctrlPr>
                                  <a:rPr lang="ru-RU" sz="3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400" i="1">
                                    <a:latin typeface="Cambria Math"/>
                                  </a:rPr>
                                  <m:t>19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3400" i="1">
                        <a:latin typeface="Cambria Math"/>
                      </a:rPr>
                      <m:t> </m:t>
                    </m:r>
                    <m:r>
                      <a:rPr lang="en-US" sz="3400" b="0" i="1" smtClean="0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12</m:t>
                        </m:r>
                        <m:r>
                          <a:rPr lang="en-US" sz="3400" i="1">
                            <a:latin typeface="Cambria Math"/>
                          </a:rPr>
                          <m:t>𝑥</m:t>
                        </m:r>
                        <m:rad>
                          <m:radPr>
                            <m:ctrlPr>
                              <a:rPr lang="ru-RU" sz="3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3400" i="1">
                                <a:latin typeface="Cambria Math"/>
                              </a:rPr>
                              <m:t>12</m:t>
                            </m:r>
                          </m:deg>
                          <m:e>
                            <m:sSup>
                              <m:sSupPr>
                                <m:ctrlPr>
                                  <a:rPr lang="ru-RU" sz="3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400" i="1">
                                    <a:latin typeface="Cambria Math"/>
                                  </a:rPr>
                                  <m:t>7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3400" dirty="0"/>
                  <a:t> </a:t>
                </a:r>
                <a:endParaRPr lang="ru-RU" sz="3400" dirty="0"/>
              </a:p>
              <a:p>
                <a:pPr marL="45720" indent="0">
                  <a:buNone/>
                </a:pPr>
                <a:r>
                  <a:rPr lang="en-US" dirty="0"/>
                  <a:t> 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79512" y="188640"/>
                <a:ext cx="10009112" cy="6552728"/>
              </a:xfrm>
              <a:blipFill rotWithShape="0">
                <a:blip r:embed="rId2"/>
                <a:stretch>
                  <a:fillRect l="-426" t="-195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0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79512" y="332656"/>
                <a:ext cx="8856984" cy="6264696"/>
              </a:xfrm>
            </p:spPr>
            <p:txBody>
              <a:bodyPr>
                <a:normAutofit fontScale="77500" lnSpcReduction="20000"/>
              </a:bodyPr>
              <a:lstStyle/>
              <a:p>
                <a:pPr marL="45720" indent="0">
                  <a:buNone/>
                </a:pPr>
                <a:r>
                  <a:rPr lang="uk-UA" sz="3100" b="1" dirty="0" smtClean="0"/>
                  <a:t>№4. </a:t>
                </a:r>
                <a:r>
                  <a:rPr lang="uk-UA" sz="3100" dirty="0"/>
                  <a:t>Обчисліть значення похідної функції </a:t>
                </a:r>
                <a:r>
                  <a:rPr lang="en-US" sz="3100" dirty="0"/>
                  <a:t>f </a:t>
                </a:r>
                <a:r>
                  <a:rPr lang="uk-UA" sz="3100" dirty="0"/>
                  <a:t>у точці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uk-UA" sz="31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3100" dirty="0"/>
                  <a:t>:</a:t>
                </a:r>
                <a:endParaRPr lang="ru-RU" sz="3100" dirty="0"/>
              </a:p>
              <a:p>
                <a:pPr marL="45720" lvl="0" indent="0">
                  <a:buNone/>
                </a:pPr>
                <a:r>
                  <a:rPr lang="en-US" sz="2800" dirty="0" smtClean="0"/>
                  <a:t>1)      </a:t>
                </a:r>
                <a:r>
                  <a:rPr lang="en-US" sz="3100" dirty="0" smtClean="0"/>
                  <a:t>f(x</a:t>
                </a:r>
                <a:r>
                  <a:rPr lang="en-US" sz="3100" dirty="0"/>
                  <a:t>) = Sin x,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1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31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1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ru-RU" sz="3100" dirty="0"/>
              </a:p>
              <a:p>
                <a:pPr marL="45720" indent="0" algn="ctr">
                  <a:buNone/>
                </a:pPr>
                <a:r>
                  <a:rPr lang="uk-UA" sz="2800" dirty="0" smtClean="0"/>
                  <a:t> </a:t>
                </a:r>
                <a:r>
                  <a:rPr lang="uk-UA" sz="2800" dirty="0"/>
                  <a:t>Розв’язання</a:t>
                </a:r>
                <a:endParaRPr lang="ru-RU" sz="2800" dirty="0"/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ru-RU" sz="3100" i="1">
                            <a:latin typeface="Cambria Math"/>
                          </a:rPr>
                          <m:t>/</m:t>
                        </m:r>
                      </m:sup>
                    </m:sSup>
                  </m:oMath>
                </a14:m>
                <a:r>
                  <a:rPr lang="ru-RU" sz="3100" dirty="0"/>
                  <a:t>=</a:t>
                </a:r>
                <a14:m>
                  <m:oMath xmlns:m="http://schemas.openxmlformats.org/officeDocument/2006/math">
                    <m:r>
                      <a:rPr lang="ru-RU" sz="31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ru-RU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/>
                          </a:rPr>
                          <m:t>𝑆𝑖𝑛</m:t>
                        </m:r>
                        <m:r>
                          <a:rPr lang="en-US" sz="3100" i="1">
                            <a:latin typeface="Cambria Math"/>
                          </a:rPr>
                          <m:t> </m:t>
                        </m:r>
                        <m:r>
                          <a:rPr lang="en-US" sz="3100" i="1">
                            <a:latin typeface="Cambria Math"/>
                          </a:rPr>
                          <m:t>𝑥</m:t>
                        </m:r>
                        <m:r>
                          <a:rPr lang="ru-RU" sz="31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ru-RU" sz="3100" i="1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ru-RU" sz="3100" i="1">
                        <a:latin typeface="Cambria Math"/>
                      </a:rPr>
                      <m:t>= </m:t>
                    </m:r>
                    <m:r>
                      <a:rPr lang="en-US" sz="3100" i="1">
                        <a:latin typeface="Cambria Math"/>
                      </a:rPr>
                      <m:t>𝐶𝑜𝑠</m:t>
                    </m:r>
                    <m:r>
                      <a:rPr lang="en-US" sz="3100" i="1">
                        <a:latin typeface="Cambria Math"/>
                      </a:rPr>
                      <m:t> </m:t>
                    </m:r>
                    <m:r>
                      <a:rPr lang="en-US" sz="3100" i="1">
                        <a:latin typeface="Cambria Math"/>
                      </a:rPr>
                      <m:t>𝑥</m:t>
                    </m:r>
                    <m:r>
                      <a:rPr lang="ru-RU" sz="3100" i="1">
                        <a:latin typeface="Cambria Math"/>
                      </a:rPr>
                      <m:t>.</m:t>
                    </m:r>
                  </m:oMath>
                </a14:m>
                <a:r>
                  <a:rPr lang="ru-RU" sz="3100" dirty="0"/>
                  <a:t>  </a:t>
                </a:r>
                <a:r>
                  <a:rPr lang="uk-UA" sz="3100" dirty="0"/>
                  <a:t>   При </a:t>
                </a:r>
                <a:r>
                  <a:rPr lang="ru-RU" sz="3100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31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sz="31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ru-RU" sz="31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uk-UA" sz="3100" dirty="0"/>
                  <a:t>         маємо:</a:t>
                </a:r>
                <a:endParaRPr lang="ru-RU" sz="3100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800" i="1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uk-UA" sz="2800" i="1">
                              <a:latin typeface="Cambria Math"/>
                            </a:rPr>
                            <m:t>/</m:t>
                          </m:r>
                        </m:sup>
                      </m:sSup>
                      <m:d>
                        <m:d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uk-UA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uk-UA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800" i="1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uk-UA" sz="2800" i="1">
                              <a:latin typeface="Cambria Math"/>
                            </a:rPr>
                            <m:t>/</m:t>
                          </m:r>
                        </m:sup>
                      </m:sSup>
                      <m:d>
                        <m:d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uk-UA" sz="28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uk-UA" sz="2800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uk-UA" sz="2800" i="1">
                          <a:latin typeface="Cambria Math"/>
                        </a:rPr>
                        <m:t>=</m:t>
                      </m:r>
                      <m:r>
                        <a:rPr lang="uk-UA" sz="2800" i="1">
                          <a:latin typeface="Cambria Math"/>
                        </a:rPr>
                        <m:t>𝐶𝑜𝑠</m:t>
                      </m:r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8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uk-UA" sz="2800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uk-UA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k-UA" sz="280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uk-UA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  <a:p>
                <a:pPr marL="45720" indent="0">
                  <a:buNone/>
                </a:pPr>
                <a:r>
                  <a:rPr lang="uk-UA" sz="2800" dirty="0"/>
                  <a:t>Відповідь</a:t>
                </a:r>
                <a:r>
                  <a:rPr lang="uk-UA" sz="3100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31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uk-UA" sz="31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uk-UA" sz="31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3100" dirty="0"/>
              </a:p>
              <a:p>
                <a:pPr marL="45720" lvl="0" indent="0">
                  <a:buNone/>
                </a:pPr>
                <a:r>
                  <a:rPr lang="en-US" sz="2800" dirty="0" smtClean="0"/>
                  <a:t>2</a:t>
                </a:r>
                <a:r>
                  <a:rPr lang="en-US" sz="3100" dirty="0" smtClean="0"/>
                  <a:t>)          </a:t>
                </a:r>
                <a:r>
                  <a:rPr lang="uk-UA" sz="3100" dirty="0" smtClean="0"/>
                  <a:t> </a:t>
                </a:r>
                <a:r>
                  <a:rPr lang="en-US" sz="3100" dirty="0"/>
                  <a:t>f(x) = Cos x,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1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31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ru-RU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100" i="1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ru-RU" sz="3100" dirty="0"/>
              </a:p>
              <a:p>
                <a:pPr marL="45720" indent="0" algn="ctr">
                  <a:buNone/>
                </a:pPr>
                <a:r>
                  <a:rPr lang="en-US" sz="2800" dirty="0"/>
                  <a:t>                     </a:t>
                </a:r>
                <a:r>
                  <a:rPr lang="en-US" sz="2800" dirty="0" err="1"/>
                  <a:t>Розв’язання</a:t>
                </a:r>
                <a:endParaRPr lang="ru-RU" sz="2800" dirty="0"/>
              </a:p>
              <a:p>
                <a:pPr marL="45720" indent="0">
                  <a:buNone/>
                </a:pPr>
                <a:r>
                  <a:rPr lang="en-US" sz="2800" dirty="0"/>
                  <a:t> </a:t>
                </a:r>
                <a:endParaRPr lang="ru-RU" sz="2800" dirty="0"/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ru-RU" sz="3100" i="1">
                            <a:latin typeface="Cambria Math"/>
                          </a:rPr>
                          <m:t>/</m:t>
                        </m:r>
                      </m:sup>
                    </m:sSup>
                  </m:oMath>
                </a14:m>
                <a:r>
                  <a:rPr lang="ru-RU" sz="3100" dirty="0"/>
                  <a:t>=</a:t>
                </a:r>
                <a14:m>
                  <m:oMath xmlns:m="http://schemas.openxmlformats.org/officeDocument/2006/math">
                    <m:r>
                      <a:rPr lang="ru-RU" sz="31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ru-RU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/>
                          </a:rPr>
                          <m:t>𝐶𝑜𝑠</m:t>
                        </m:r>
                        <m:r>
                          <a:rPr lang="en-US" sz="3100" i="1">
                            <a:latin typeface="Cambria Math"/>
                          </a:rPr>
                          <m:t> </m:t>
                        </m:r>
                        <m:r>
                          <a:rPr lang="en-US" sz="3100" i="1">
                            <a:latin typeface="Cambria Math"/>
                          </a:rPr>
                          <m:t>𝑥</m:t>
                        </m:r>
                        <m:r>
                          <a:rPr lang="ru-RU" sz="31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ru-RU" sz="3100" i="1">
                            <a:latin typeface="Cambria Math"/>
                          </a:rPr>
                          <m:t>/</m:t>
                        </m:r>
                      </m:sup>
                    </m:sSup>
                    <m:r>
                      <a:rPr lang="ru-RU" sz="3100" i="1">
                        <a:latin typeface="Cambria Math"/>
                      </a:rPr>
                      <m:t>=− </m:t>
                    </m:r>
                    <m:r>
                      <a:rPr lang="en-US" sz="3100" i="1">
                        <a:latin typeface="Cambria Math"/>
                      </a:rPr>
                      <m:t>𝑆𝑖𝑛</m:t>
                    </m:r>
                    <m:r>
                      <a:rPr lang="en-US" sz="3100" i="1">
                        <a:latin typeface="Cambria Math"/>
                      </a:rPr>
                      <m:t> </m:t>
                    </m:r>
                    <m:r>
                      <a:rPr lang="en-US" sz="3100" i="1">
                        <a:latin typeface="Cambria Math"/>
                      </a:rPr>
                      <m:t>𝑥</m:t>
                    </m:r>
                    <m:r>
                      <a:rPr lang="ru-RU" sz="3100" i="1">
                        <a:latin typeface="Cambria Math"/>
                      </a:rPr>
                      <m:t>.</m:t>
                    </m:r>
                  </m:oMath>
                </a14:m>
                <a:r>
                  <a:rPr lang="ru-RU" sz="3100" dirty="0"/>
                  <a:t>  </a:t>
                </a:r>
                <a:r>
                  <a:rPr lang="uk-UA" sz="3100" dirty="0"/>
                  <a:t>   При </a:t>
                </a:r>
                <a:r>
                  <a:rPr lang="ru-RU" sz="3100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31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sz="31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ru-RU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ru-RU" sz="3100" i="1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100" dirty="0"/>
                  <a:t> </a:t>
                </a:r>
                <a:r>
                  <a:rPr lang="uk-UA" sz="3100" dirty="0"/>
                  <a:t>      маємо:</a:t>
                </a:r>
                <a:endParaRPr lang="ru-RU" sz="3100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3100" i="1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uk-UA" sz="3100" i="1">
                              <a:latin typeface="Cambria Math"/>
                            </a:rPr>
                            <m:t>/</m:t>
                          </m:r>
                        </m:sup>
                      </m:sSup>
                      <m:d>
                        <m:dPr>
                          <m:ctrlPr>
                            <a:rPr lang="ru-RU" sz="3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3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31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uk-UA" sz="31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uk-UA" sz="31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3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3100" i="1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uk-UA" sz="3100" i="1">
                              <a:latin typeface="Cambria Math"/>
                            </a:rPr>
                            <m:t>/</m:t>
                          </m:r>
                        </m:sup>
                      </m:sSup>
                      <m:d>
                        <m:dPr>
                          <m:ctrlPr>
                            <a:rPr lang="ru-RU" sz="3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31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3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uk-UA" sz="31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uk-UA" sz="3100" i="1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uk-UA" sz="3100" i="1">
                          <a:latin typeface="Cambria Math"/>
                        </a:rPr>
                        <m:t>=−</m:t>
                      </m:r>
                      <m:r>
                        <a:rPr lang="en-US" sz="3100" i="1">
                          <a:latin typeface="Cambria Math"/>
                        </a:rPr>
                        <m:t>𝑆𝑖𝑛</m:t>
                      </m:r>
                      <m:r>
                        <a:rPr lang="en-US" sz="31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ru-RU" sz="3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1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3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uk-UA" sz="31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uk-UA" sz="3100" i="1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uk-UA" sz="3100" i="1">
                          <a:latin typeface="Cambria Math"/>
                        </a:rPr>
                        <m:t>=</m:t>
                      </m:r>
                      <m:r>
                        <a:rPr lang="uk-UA" sz="3100" i="1">
                          <a:latin typeface="Cambria Math"/>
                        </a:rPr>
                        <m:t>𝑆𝑖𝑛</m:t>
                      </m:r>
                      <m:f>
                        <m:fPr>
                          <m:ctrlPr>
                            <a:rPr lang="ru-RU" sz="3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1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uk-UA" sz="3100" i="1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uk-UA" sz="31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1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uk-UA" sz="31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3100" dirty="0"/>
              </a:p>
              <a:p>
                <a:pPr marL="45720" indent="0">
                  <a:buNone/>
                </a:pPr>
                <a:r>
                  <a:rPr lang="en-US" sz="2800" dirty="0"/>
                  <a:t> </a:t>
                </a:r>
                <a:endParaRPr lang="ru-RU" sz="2800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79512" y="332656"/>
                <a:ext cx="8856984" cy="6264696"/>
              </a:xfrm>
              <a:blipFill rotWithShape="0">
                <a:blip r:embed="rId2"/>
                <a:stretch>
                  <a:fillRect l="-482" t="-194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8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8964488" cy="6525344"/>
          </a:xfrm>
        </p:spPr>
        <p:txBody>
          <a:bodyPr/>
          <a:lstStyle/>
          <a:p>
            <a:pPr marL="4572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 вже знаєте як відповісти на питання:</a:t>
            </a:r>
          </a:p>
          <a:p>
            <a:pPr marL="0" lv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похідна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Де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похідної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" indent="0" algn="just">
              <a:spcAft>
                <a:spcPts val="0"/>
              </a:spcAft>
              <a:buNone/>
            </a:pP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3) 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Як </a:t>
            </a:r>
            <a:r>
              <a:rPr lang="ru-RU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називається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операція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знаходження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похідної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?</a:t>
            </a:r>
            <a:r>
              <a:rPr lang="ru-RU" sz="28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" indent="0" algn="just">
              <a:spcAft>
                <a:spcPts val="0"/>
              </a:spcAft>
              <a:buNone/>
            </a:pP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4) </a:t>
            </a:r>
            <a:r>
              <a:rPr lang="uk-UA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Як знайти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похідні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суми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добутку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частки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двох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функцій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?</a:t>
            </a:r>
          </a:p>
          <a:p>
            <a:pPr marL="45720" indent="0">
              <a:spcAft>
                <a:spcPts val="0"/>
              </a:spcAft>
              <a:buNone/>
            </a:pP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14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605464" cy="5649808"/>
          </a:xfrm>
        </p:spPr>
        <p:txBody>
          <a:bodyPr/>
          <a:lstStyle/>
          <a:p>
            <a:pPr marL="45720" indent="0">
              <a:buNone/>
            </a:pPr>
            <a:r>
              <a:rPr lang="uk-UA" sz="2800" b="1" dirty="0" smtClean="0">
                <a:solidFill>
                  <a:srgbClr val="00B050"/>
                </a:solidFill>
              </a:rPr>
              <a:t>Домашнє завдання:</a:t>
            </a:r>
          </a:p>
          <a:p>
            <a:pPr marL="45720" indent="0">
              <a:buNone/>
            </a:pPr>
            <a:r>
              <a:rPr lang="uk-UA" sz="2800" dirty="0" smtClean="0"/>
              <a:t>§ 17-20 повторити,   вивчити </a:t>
            </a:r>
            <a:r>
              <a:rPr lang="uk-UA" sz="2800" dirty="0" smtClean="0"/>
              <a:t>таблицю похідних</a:t>
            </a:r>
          </a:p>
          <a:p>
            <a:pPr marL="45720" indent="0">
              <a:buNone/>
            </a:pPr>
            <a:r>
              <a:rPr lang="uk-UA" sz="2800" dirty="0" smtClean="0"/>
              <a:t>Номери на вибір </a:t>
            </a:r>
            <a:endParaRPr lang="en-US" sz="2800" dirty="0" smtClean="0"/>
          </a:p>
          <a:p>
            <a:pPr marL="45720" indent="0">
              <a:buNone/>
            </a:pPr>
            <a:r>
              <a:rPr lang="uk-UA" sz="2800" dirty="0" smtClean="0"/>
              <a:t>В</a:t>
            </a:r>
            <a:r>
              <a:rPr lang="uk-UA" sz="2800" dirty="0"/>
              <a:t>и</a:t>
            </a:r>
            <a:r>
              <a:rPr lang="uk-UA" sz="2800" dirty="0" smtClean="0"/>
              <a:t>конати інтерактивну вправу за посиланням </a:t>
            </a:r>
            <a:r>
              <a:rPr lang="en-US" sz="2800" dirty="0"/>
              <a:t>https://learningapps.org/9549540</a:t>
            </a:r>
            <a:endParaRPr lang="uk-UA" sz="2800" dirty="0" smtClean="0"/>
          </a:p>
          <a:p>
            <a:pPr marL="45720" indent="0">
              <a:buNone/>
            </a:pPr>
            <a:r>
              <a:rPr lang="uk-UA" sz="2800" dirty="0" smtClean="0"/>
              <a:t>На сервісі « </a:t>
            </a:r>
            <a:r>
              <a:rPr lang="uk-UA" sz="2800" dirty="0" err="1"/>
              <a:t>О</a:t>
            </a:r>
            <a:r>
              <a:rPr lang="uk-UA" sz="2800" dirty="0" err="1" smtClean="0"/>
              <a:t>нлайн</a:t>
            </a:r>
            <a:r>
              <a:rPr lang="uk-UA" sz="2800" dirty="0" smtClean="0"/>
              <a:t> калькулятор. </a:t>
            </a:r>
            <a:r>
              <a:rPr lang="uk-UA" sz="2800" dirty="0" err="1" smtClean="0"/>
              <a:t>Розв</a:t>
            </a:r>
            <a:r>
              <a:rPr lang="en-US" sz="2800" dirty="0" smtClean="0"/>
              <a:t>’</a:t>
            </a:r>
            <a:r>
              <a:rPr lang="uk-UA" sz="2800" dirty="0" err="1" smtClean="0"/>
              <a:t>язання</a:t>
            </a:r>
            <a:r>
              <a:rPr lang="uk-UA" sz="2800" dirty="0" smtClean="0"/>
              <a:t> похідних </a:t>
            </a:r>
            <a:r>
              <a:rPr lang="uk-UA" sz="2800" dirty="0" err="1" smtClean="0"/>
              <a:t>онлайн</a:t>
            </a:r>
            <a:r>
              <a:rPr lang="uk-UA" sz="2800" dirty="0" smtClean="0"/>
              <a:t>»</a:t>
            </a:r>
          </a:p>
          <a:p>
            <a:pPr marL="45720" indent="0">
              <a:buNone/>
            </a:pPr>
            <a:r>
              <a:rPr lang="uk-UA" sz="2800" dirty="0"/>
              <a:t>п</a:t>
            </a:r>
            <a:r>
              <a:rPr lang="uk-UA" sz="2800" dirty="0" smtClean="0"/>
              <a:t>ройти тести </a:t>
            </a:r>
            <a:r>
              <a:rPr lang="uk-UA" sz="2800" dirty="0" err="1" smtClean="0"/>
              <a:t>онлайн</a:t>
            </a:r>
            <a:r>
              <a:rPr lang="uk-UA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1072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348880"/>
            <a:ext cx="7416824" cy="4032448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3000" b="1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Задачі, які приводять до поняття 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похідної.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Похідна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функції.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Таблиця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похідних елементарних функцій.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Правила диференціювання.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Розв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’</a:t>
            </a:r>
            <a:r>
              <a:rPr lang="uk-UA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язування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задач і вправ.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l"/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План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повторення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22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uk-UA" dirty="0" smtClean="0">
                <a:solidFill>
                  <a:srgbClr val="00B050"/>
                </a:solidFill>
                <a:latin typeface="Times New Roman"/>
                <a:ea typeface="Times New Roman"/>
              </a:rPr>
              <a:t>Знаходження різниці </a:t>
            </a:r>
            <a:r>
              <a:rPr lang="uk-UA" dirty="0">
                <a:solidFill>
                  <a:srgbClr val="00B050"/>
                </a:solidFill>
                <a:latin typeface="Times New Roman"/>
                <a:ea typeface="Times New Roman"/>
              </a:rPr>
              <a:t>значень </a:t>
            </a:r>
            <a:r>
              <a:rPr lang="uk-UA" dirty="0" smtClean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rgbClr val="00B050"/>
                </a:solidFill>
                <a:latin typeface="Times New Roman"/>
                <a:ea typeface="Times New Roman"/>
              </a:rPr>
              <a:t>функції у двох точках</a:t>
            </a:r>
            <a:endParaRPr lang="ru-RU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187624" y="2348880"/>
                <a:ext cx="7488832" cy="4248472"/>
              </a:xfrm>
            </p:spPr>
            <p:txBody>
              <a:bodyPr>
                <a:normAutofit fontScale="92500"/>
              </a:bodyPr>
              <a:lstStyle/>
              <a:p>
                <a:pPr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uk-UA" sz="4000" dirty="0" smtClean="0">
                    <a:latin typeface="Times New Roman"/>
                    <a:ea typeface="Times New Roman"/>
                    <a:cs typeface="Times New Roman"/>
                  </a:rPr>
                  <a:t>Позначимо </a:t>
                </a:r>
                <a:r>
                  <a:rPr lang="uk-UA" sz="4000" dirty="0">
                    <a:latin typeface="Times New Roman"/>
                    <a:ea typeface="Times New Roman"/>
                    <a:cs typeface="Times New Roman"/>
                  </a:rPr>
                  <a:t>через </a:t>
                </a:r>
                <a:r>
                  <a:rPr lang="en-US" sz="4000" dirty="0">
                    <a:effectLst/>
                    <a:latin typeface="Times New Roman"/>
                    <a:ea typeface="Times New Roman"/>
                    <a:cs typeface="Times New Roman"/>
                  </a:rPr>
                  <a:t>f</a:t>
                </a:r>
                <a:r>
                  <a:rPr lang="ru-RU" sz="4000" dirty="0">
                    <a:effectLst/>
                    <a:latin typeface="Times New Roman"/>
                    <a:ea typeface="Times New Roman"/>
                    <a:cs typeface="Times New Roman"/>
                  </a:rPr>
                  <a:t>(</a:t>
                </a:r>
                <a:r>
                  <a:rPr lang="en-US" sz="4000" dirty="0">
                    <a:effectLst/>
                    <a:latin typeface="Times New Roman"/>
                    <a:ea typeface="Times New Roman"/>
                    <a:cs typeface="Times New Roman"/>
                  </a:rPr>
                  <a:t>t</a:t>
                </a:r>
                <a:r>
                  <a:rPr lang="ru-RU" sz="4000" dirty="0">
                    <a:effectLst/>
                    <a:latin typeface="Times New Roman"/>
                    <a:ea typeface="Times New Roman"/>
                    <a:cs typeface="Times New Roman"/>
                  </a:rPr>
                  <a:t>) </a:t>
                </a:r>
                <a:r>
                  <a:rPr lang="uk-UA" sz="4000" dirty="0">
                    <a:effectLst/>
                    <a:latin typeface="Times New Roman"/>
                    <a:ea typeface="Times New Roman"/>
                    <a:cs typeface="Times New Roman"/>
                  </a:rPr>
                  <a:t>і </a:t>
                </a:r>
                <a:r>
                  <a:rPr lang="en-US" sz="4000" dirty="0">
                    <a:effectLst/>
                    <a:latin typeface="Times New Roman"/>
                    <a:ea typeface="Times New Roman"/>
                    <a:cs typeface="Times New Roman"/>
                  </a:rPr>
                  <a:t>f</a:t>
                </a:r>
                <a:r>
                  <a:rPr lang="ru-RU" sz="4000" dirty="0">
                    <a:effectLst/>
                    <a:latin typeface="Times New Roman"/>
                    <a:ea typeface="Times New Roman"/>
                    <a:cs typeface="Times New Roman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ru-RU" sz="4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ru-RU" sz="4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ru-RU" sz="40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uk-UA" sz="4000" dirty="0">
                    <a:effectLst/>
                    <a:latin typeface="Times New Roman"/>
                    <a:ea typeface="Times New Roman"/>
                    <a:cs typeface="Times New Roman"/>
                  </a:rPr>
                  <a:t>суми коштів, які накопичилися на депозиті вкладника до моментів часу </a:t>
                </a:r>
                <a:r>
                  <a:rPr lang="en-US" sz="4000" dirty="0">
                    <a:effectLst/>
                    <a:latin typeface="Times New Roman"/>
                    <a:ea typeface="Times New Roman"/>
                    <a:cs typeface="Times New Roman"/>
                  </a:rPr>
                  <a:t>t </a:t>
                </a:r>
                <a:r>
                  <a:rPr lang="uk-UA" sz="4000" dirty="0">
                    <a:effectLst/>
                    <a:latin typeface="Times New Roman"/>
                    <a:ea typeface="Times New Roman"/>
                    <a:cs typeface="Times New Roman"/>
                  </a:rPr>
                  <a:t>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uk-UA" sz="4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uk-UA" sz="4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4000" dirty="0">
                    <a:effectLst/>
                    <a:latin typeface="Times New Roman"/>
                    <a:ea typeface="Times New Roman"/>
                    <a:cs typeface="Times New Roman"/>
                  </a:rPr>
                  <a:t>. Тоді різниця </a:t>
                </a:r>
                <a:r>
                  <a:rPr lang="en-US" sz="4000" dirty="0">
                    <a:effectLst/>
                    <a:latin typeface="Times New Roman"/>
                    <a:ea typeface="Times New Roman"/>
                    <a:cs typeface="Times New Roman"/>
                  </a:rPr>
                  <a:t>f</a:t>
                </a:r>
                <a:r>
                  <a:rPr lang="uk-UA" sz="4000" dirty="0">
                    <a:effectLst/>
                    <a:latin typeface="Times New Roman"/>
                    <a:ea typeface="Times New Roman"/>
                    <a:cs typeface="Times New Roman"/>
                  </a:rPr>
                  <a:t>(</a:t>
                </a:r>
                <a:r>
                  <a:rPr lang="en-US" sz="4000" dirty="0">
                    <a:effectLst/>
                    <a:latin typeface="Times New Roman"/>
                    <a:ea typeface="Times New Roman"/>
                    <a:cs typeface="Times New Roman"/>
                  </a:rPr>
                  <a:t>t</a:t>
                </a:r>
                <a:r>
                  <a:rPr lang="uk-UA" sz="4000" dirty="0">
                    <a:effectLst/>
                    <a:latin typeface="Times New Roman"/>
                    <a:ea typeface="Times New Roman"/>
                    <a:cs typeface="Times New Roman"/>
                  </a:rPr>
                  <a:t>) - </a:t>
                </a:r>
                <a:r>
                  <a:rPr lang="en-US" sz="4000" dirty="0">
                    <a:effectLst/>
                    <a:latin typeface="Times New Roman"/>
                    <a:ea typeface="Times New Roman"/>
                    <a:cs typeface="Times New Roman"/>
                  </a:rPr>
                  <a:t>f</a:t>
                </a:r>
                <a:r>
                  <a:rPr lang="uk-UA" sz="4000" dirty="0">
                    <a:effectLst/>
                    <a:latin typeface="Times New Roman"/>
                    <a:ea typeface="Times New Roman"/>
                    <a:cs typeface="Times New Roman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uk-UA" sz="4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uk-UA" sz="4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uk-UA" sz="4000" dirty="0">
                    <a:effectLst/>
                    <a:latin typeface="Times New Roman"/>
                    <a:ea typeface="Times New Roman"/>
                    <a:cs typeface="Times New Roman"/>
                  </a:rPr>
                  <a:t>, де </a:t>
                </a:r>
                <a:r>
                  <a:rPr lang="en-US" sz="4000" dirty="0">
                    <a:effectLst/>
                    <a:latin typeface="Times New Roman"/>
                    <a:ea typeface="Times New Roman"/>
                    <a:cs typeface="Times New Roman"/>
                  </a:rPr>
                  <a:t>t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uk-UA" sz="4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&gt;</m:t>
                    </m:r>
                  </m:oMath>
                </a14:m>
                <a:r>
                  <a:rPr lang="uk-UA" sz="40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uk-UA" sz="4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uk-UA" sz="4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4000" dirty="0">
                    <a:effectLst/>
                    <a:latin typeface="Times New Roman"/>
                    <a:ea typeface="Times New Roman"/>
                    <a:cs typeface="Times New Roman"/>
                  </a:rPr>
                  <a:t>, показує  прибуток, який отримує вкладник за час </a:t>
                </a:r>
                <a:r>
                  <a:rPr lang="en-US" sz="4000" dirty="0">
                    <a:effectLst/>
                    <a:latin typeface="Times New Roman"/>
                    <a:ea typeface="Times New Roman"/>
                    <a:cs typeface="Times New Roman"/>
                  </a:rPr>
                  <a:t>t </a:t>
                </a:r>
                <a14:m>
                  <m:oMath xmlns:m="http://schemas.openxmlformats.org/officeDocument/2006/math">
                    <m:r>
                      <a:rPr lang="uk-UA" sz="4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→</m:t>
                    </m:r>
                  </m:oMath>
                </a14:m>
                <a:r>
                  <a:rPr lang="uk-UA" sz="40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uk-UA" sz="4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uk-UA" sz="4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4000" dirty="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ru-RU" sz="4000" dirty="0">
                  <a:ea typeface="Calibri"/>
                  <a:cs typeface="Times New Roman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187624" y="2348880"/>
                <a:ext cx="7488832" cy="4248472"/>
              </a:xfrm>
              <a:blipFill rotWithShape="1">
                <a:blip r:embed="rId2"/>
                <a:stretch>
                  <a:fillRect t="-1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94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Приріст аргументу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99592" y="1196752"/>
                <a:ext cx="7632848" cy="5256584"/>
              </a:xfrm>
            </p:spPr>
            <p:txBody>
              <a:bodyPr>
                <a:normAutofit/>
              </a:bodyPr>
              <a:lstStyle/>
              <a:p>
                <a:pPr marL="0" lv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uk-UA" sz="3200" dirty="0">
                    <a:latin typeface="Times New Roman"/>
                    <a:ea typeface="Times New Roman"/>
                    <a:cs typeface="Times New Roman"/>
                  </a:rPr>
                  <a:t>Розглянемо функцію 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y</a:t>
                </a:r>
                <a:r>
                  <a:rPr lang="ru-RU" sz="3200" dirty="0">
                    <a:effectLst/>
                    <a:latin typeface="Times New Roman"/>
                    <a:ea typeface="Times New Roman"/>
                    <a:cs typeface="Times New Roman"/>
                  </a:rPr>
                  <a:t> = 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f</a:t>
                </a:r>
                <a:r>
                  <a:rPr lang="ru-RU" sz="3200" dirty="0">
                    <a:effectLst/>
                    <a:latin typeface="Times New Roman"/>
                    <a:ea typeface="Times New Roman"/>
                    <a:cs typeface="Times New Roman"/>
                  </a:rPr>
                  <a:t>(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x</a:t>
                </a:r>
                <a:r>
                  <a:rPr lang="ru-RU" sz="3200" dirty="0">
                    <a:effectLst/>
                    <a:latin typeface="Times New Roman"/>
                    <a:ea typeface="Times New Roman"/>
                    <a:cs typeface="Times New Roman"/>
                  </a:rPr>
                  <a:t>)</a:t>
                </a:r>
                <a:r>
                  <a:rPr lang="uk-UA" sz="3200" dirty="0">
                    <a:effectLst/>
                    <a:latin typeface="Times New Roman"/>
                    <a:ea typeface="Times New Roman"/>
                    <a:cs typeface="Times New Roman"/>
                  </a:rPr>
                  <a:t>. Нехай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uk-UA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х</m:t>
                        </m:r>
                      </m:e>
                      <m:sub>
                        <m:r>
                          <a:rPr lang="uk-UA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3200" dirty="0">
                    <a:effectLst/>
                    <a:latin typeface="Times New Roman"/>
                    <a:ea typeface="Times New Roman"/>
                    <a:cs typeface="Times New Roman"/>
                  </a:rPr>
                  <a:t> – фіксована точка з області визначення функції 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f</a:t>
                </a:r>
                <a:r>
                  <a:rPr lang="uk-UA" sz="3200" dirty="0">
                    <a:effectLst/>
                    <a:latin typeface="Times New Roman"/>
                    <a:ea typeface="Times New Roman"/>
                    <a:cs typeface="Times New Roman"/>
                  </a:rPr>
                  <a:t>. Якщо х – довільна точка області визначення функції 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f</a:t>
                </a:r>
                <a:r>
                  <a:rPr lang="uk-UA" sz="3200" dirty="0">
                    <a:effectLst/>
                    <a:latin typeface="Times New Roman"/>
                    <a:ea typeface="Times New Roman"/>
                    <a:cs typeface="Times New Roman"/>
                  </a:rPr>
                  <a:t> така, що х</a:t>
                </a:r>
                <a14:m>
                  <m:oMath xmlns:m="http://schemas.openxmlformats.org/officeDocument/2006/math">
                    <m:r>
                      <a:rPr lang="uk-UA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≠</m:t>
                    </m:r>
                    <m:sSub>
                      <m:sSub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uk-UA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х</m:t>
                        </m:r>
                      </m:e>
                      <m:sub>
                        <m:r>
                          <a:rPr lang="uk-UA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3200" dirty="0">
                    <a:effectLst/>
                    <a:latin typeface="Times New Roman"/>
                    <a:ea typeface="Times New Roman"/>
                    <a:cs typeface="Times New Roman"/>
                  </a:rPr>
                  <a:t>, то різницю х</a:t>
                </a:r>
                <a14:m>
                  <m:oMath xmlns:m="http://schemas.openxmlformats.org/officeDocument/2006/math">
                    <m:r>
                      <a:rPr lang="uk-UA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 </m:t>
                    </m:r>
                    <m:sSub>
                      <m:sSub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uk-UA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х</m:t>
                        </m:r>
                      </m:e>
                      <m:sub>
                        <m:r>
                          <a:rPr lang="uk-UA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32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uk-UA" sz="3200" b="1" dirty="0">
                    <a:effectLst/>
                    <a:latin typeface="Times New Roman"/>
                    <a:ea typeface="Times New Roman"/>
                    <a:cs typeface="Times New Roman"/>
                  </a:rPr>
                  <a:t>називають приростом аргументу функції </a:t>
                </a:r>
                <a:r>
                  <a:rPr lang="en-US" sz="3200" b="1" dirty="0">
                    <a:effectLst/>
                    <a:latin typeface="Times New Roman"/>
                    <a:ea typeface="Times New Roman"/>
                    <a:cs typeface="Times New Roman"/>
                  </a:rPr>
                  <a:t>f</a:t>
                </a:r>
                <a:r>
                  <a:rPr lang="uk-UA" sz="3200" b="1" dirty="0">
                    <a:effectLst/>
                    <a:latin typeface="Times New Roman"/>
                    <a:ea typeface="Times New Roman"/>
                    <a:cs typeface="Times New Roman"/>
                  </a:rPr>
                  <a:t> у точці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uk-UA" sz="3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х</m:t>
                        </m:r>
                      </m:e>
                      <m:sub>
                        <m:r>
                          <a:rPr lang="uk-UA" sz="32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uk-UA" sz="3200" dirty="0">
                    <a:effectLst/>
                    <a:latin typeface="Times New Roman"/>
                    <a:ea typeface="Times New Roman"/>
                    <a:cs typeface="Times New Roman"/>
                  </a:rPr>
                  <a:t> і позначають </a:t>
                </a:r>
                <a14:m>
                  <m:oMath xmlns:m="http://schemas.openxmlformats.org/officeDocument/2006/math">
                    <m:r>
                      <a:rPr lang="uk-UA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∆х</m:t>
                    </m:r>
                  </m:oMath>
                </a14:m>
                <a:r>
                  <a:rPr lang="uk-UA" sz="3200" dirty="0">
                    <a:effectLst/>
                    <a:latin typeface="Times New Roman"/>
                    <a:ea typeface="Times New Roman"/>
                    <a:cs typeface="Times New Roman"/>
                  </a:rPr>
                  <a:t> (читають «дельта </a:t>
                </a:r>
                <a:r>
                  <a:rPr lang="uk-UA" sz="3200" dirty="0" err="1">
                    <a:effectLst/>
                    <a:latin typeface="Times New Roman"/>
                    <a:ea typeface="Times New Roman"/>
                    <a:cs typeface="Times New Roman"/>
                  </a:rPr>
                  <a:t>икс</a:t>
                </a:r>
                <a:r>
                  <a:rPr lang="uk-UA" sz="3200" dirty="0">
                    <a:effectLst/>
                    <a:latin typeface="Times New Roman"/>
                    <a:ea typeface="Times New Roman"/>
                    <a:cs typeface="Times New Roman"/>
                  </a:rPr>
                  <a:t>»). Маємо </a:t>
                </a:r>
                <a14:m>
                  <m:oMath xmlns:m="http://schemas.openxmlformats.org/officeDocument/2006/math">
                    <m:r>
                      <a:rPr lang="uk-UA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∆х=х− </m:t>
                    </m:r>
                    <m:sSub>
                      <m:sSub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uk-UA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х</m:t>
                        </m:r>
                      </m:e>
                      <m:sub>
                        <m:r>
                          <a:rPr lang="uk-UA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3200" dirty="0">
                    <a:effectLst/>
                    <a:latin typeface="Times New Roman"/>
                    <a:ea typeface="Times New Roman"/>
                    <a:cs typeface="Times New Roman"/>
                  </a:rPr>
                  <a:t>. Звідки х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uk-UA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х</m:t>
                        </m:r>
                      </m:e>
                      <m:sub>
                        <m:r>
                          <a:rPr lang="uk-UA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uk-UA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+∆х</m:t>
                    </m:r>
                  </m:oMath>
                </a14:m>
                <a:r>
                  <a:rPr lang="uk-UA" sz="3200" dirty="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ru-RU" sz="3200" dirty="0">
                  <a:ea typeface="Calibri"/>
                  <a:cs typeface="Times New Roman"/>
                </a:endParaRPr>
              </a:p>
              <a:p>
                <a:endParaRPr lang="ru-RU" sz="32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99592" y="1196752"/>
                <a:ext cx="7632848" cy="5256584"/>
              </a:xfrm>
              <a:blipFill rotWithShape="1">
                <a:blip r:embed="rId2"/>
                <a:stretch>
                  <a:fillRect l="-2077" t="-1043" r="-2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11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Приріст функції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79512" y="1052736"/>
                <a:ext cx="8424936" cy="5616624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uk-UA" sz="2800" dirty="0" smtClean="0">
                    <a:latin typeface="Times New Roman"/>
                    <a:ea typeface="Times New Roman"/>
                    <a:cs typeface="Times New Roman"/>
                  </a:rPr>
                  <a:t>Якщо аргумент у точці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uk-UA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х</m:t>
                        </m:r>
                      </m:e>
                      <m:sub>
                        <m:r>
                          <a:rPr lang="uk-UA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2800" dirty="0">
                    <a:effectLst/>
                    <a:latin typeface="Times New Roman"/>
                    <a:ea typeface="Times New Roman"/>
                    <a:cs typeface="Times New Roman"/>
                  </a:rPr>
                  <a:t> отримав приріст </a:t>
                </a:r>
                <a14:m>
                  <m:oMath xmlns:m="http://schemas.openxmlformats.org/officeDocument/2006/math">
                    <m:r>
                      <a:rPr lang="uk-UA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∆х</m:t>
                    </m:r>
                  </m:oMath>
                </a14:m>
                <a:r>
                  <a:rPr lang="uk-UA" sz="2800" dirty="0">
                    <a:effectLst/>
                    <a:latin typeface="Times New Roman"/>
                    <a:ea typeface="Times New Roman"/>
                    <a:cs typeface="Times New Roman"/>
                  </a:rPr>
                  <a:t>, то значення функції </a:t>
                </a:r>
                <a:r>
                  <a:rPr lang="en-US" sz="2800" dirty="0">
                    <a:effectLst/>
                    <a:latin typeface="Times New Roman"/>
                    <a:ea typeface="Times New Roman"/>
                    <a:cs typeface="Times New Roman"/>
                  </a:rPr>
                  <a:t>f </a:t>
                </a:r>
                <a:r>
                  <a:rPr lang="uk-UA" sz="2800" dirty="0">
                    <a:effectLst/>
                    <a:latin typeface="Times New Roman"/>
                    <a:ea typeface="Times New Roman"/>
                    <a:cs typeface="Times New Roman"/>
                  </a:rPr>
                  <a:t>змінилося на величину </a:t>
                </a:r>
                <a14:m>
                  <m:oMath xmlns:m="http://schemas.openxmlformats.org/officeDocument/2006/math">
                    <m:r>
                      <a:rPr lang="uk-UA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uk-UA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𝑥</m:t>
                            </m:r>
                          </m:e>
                          <m:sub>
                            <m:r>
                              <a:rPr lang="uk-UA" sz="2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uk-UA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+∆</m:t>
                        </m:r>
                        <m:r>
                          <a:rPr lang="uk-UA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uk-UA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uk-UA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r>
                      <a:rPr lang="uk-UA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uk-UA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uk-UA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uk-UA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uk-UA" sz="2800" dirty="0">
                    <a:effectLst/>
                    <a:latin typeface="Times New Roman"/>
                    <a:ea typeface="Times New Roman"/>
                    <a:cs typeface="Times New Roman"/>
                  </a:rPr>
                  <a:t>. Цю різницю називають </a:t>
                </a:r>
                <a:r>
                  <a:rPr lang="uk-UA" sz="2800" b="1" dirty="0">
                    <a:effectLst/>
                    <a:latin typeface="Times New Roman"/>
                    <a:ea typeface="Times New Roman"/>
                    <a:cs typeface="Times New Roman"/>
                  </a:rPr>
                  <a:t>приростом функції </a:t>
                </a:r>
                <a:r>
                  <a:rPr lang="en-US" sz="2800" b="1" dirty="0">
                    <a:effectLst/>
                    <a:latin typeface="Times New Roman"/>
                    <a:ea typeface="Times New Roman"/>
                    <a:cs typeface="Times New Roman"/>
                  </a:rPr>
                  <a:t>f </a:t>
                </a:r>
                <a:r>
                  <a:rPr lang="uk-UA" sz="2800" b="1" dirty="0">
                    <a:effectLst/>
                    <a:latin typeface="Times New Roman"/>
                    <a:ea typeface="Times New Roman"/>
                    <a:cs typeface="Times New Roman"/>
                  </a:rPr>
                  <a:t>у точці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uk-UA" sz="2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х</m:t>
                        </m:r>
                      </m:e>
                      <m:sub>
                        <m:r>
                          <a:rPr lang="uk-UA" sz="2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uk-UA" sz="2800" b="1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uk-UA" sz="2800" dirty="0">
                    <a:effectLst/>
                    <a:latin typeface="Times New Roman"/>
                    <a:ea typeface="Times New Roman"/>
                    <a:cs typeface="Times New Roman"/>
                  </a:rPr>
                  <a:t>і позначають </a:t>
                </a:r>
                <a14:m>
                  <m:oMath xmlns:m="http://schemas.openxmlformats.org/officeDocument/2006/math">
                    <m:r>
                      <a:rPr lang="uk-UA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∆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endParaRPr lang="uk-UA" sz="2800" dirty="0" smtClean="0">
                  <a:effectLst/>
                  <a:latin typeface="Times New Roman"/>
                  <a:ea typeface="Times New Roman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uk-UA" sz="28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( </a:t>
                </a:r>
                <a:r>
                  <a:rPr lang="uk-UA" sz="2800" dirty="0">
                    <a:effectLst/>
                    <a:latin typeface="Times New Roman"/>
                    <a:ea typeface="Times New Roman"/>
                    <a:cs typeface="Times New Roman"/>
                  </a:rPr>
                  <a:t>читають: «дельта еф»).</a:t>
                </a:r>
                <a:endParaRPr lang="ru-RU" sz="2800" dirty="0"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uk-UA" sz="2800" dirty="0">
                    <a:effectLst/>
                    <a:latin typeface="Times New Roman"/>
                    <a:ea typeface="Times New Roman"/>
                    <a:cs typeface="Times New Roman"/>
                  </a:rPr>
                  <a:t> Маємо </a:t>
                </a:r>
                <a:r>
                  <a:rPr lang="ru-RU" sz="2800" dirty="0" smtClean="0">
                    <a:ea typeface="Times New Roman"/>
                    <a:cs typeface="Times New Roman"/>
                  </a:rPr>
                  <a:t>  </a:t>
                </a:r>
                <a14:m>
                  <m:oMath xmlns:m="http://schemas.openxmlformats.org/officeDocument/2006/math">
                    <m:r>
                      <a:rPr lang="uk-UA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∆</m:t>
                    </m:r>
                    <m:r>
                      <a:rPr lang="uk-UA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r>
                      <a:rPr lang="uk-UA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uk-UA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r>
                      <a:rPr lang="uk-UA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uk-UA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uk-UA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uk-UA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+∆</m:t>
                    </m:r>
                    <m:r>
                      <a:rPr lang="uk-UA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</m:oMath>
                </a14:m>
                <a:r>
                  <a:rPr lang="ru-RU" sz="2800" dirty="0">
                    <a:effectLst/>
                    <a:latin typeface="Times New Roman"/>
                    <a:ea typeface="Times New Roman"/>
                    <a:cs typeface="Times New Roman"/>
                  </a:rPr>
                  <a:t>) -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r>
                      <a:rPr lang="ru-RU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ru-RU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ru-RU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ru-RU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ru-RU" sz="28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uk-UA" sz="2800" dirty="0">
                    <a:effectLst/>
                    <a:latin typeface="Times New Roman"/>
                    <a:ea typeface="Times New Roman"/>
                    <a:cs typeface="Times New Roman"/>
                  </a:rPr>
                  <a:t>або  </a:t>
                </a:r>
                <a14:m>
                  <m:oMath xmlns:m="http://schemas.openxmlformats.org/officeDocument/2006/math">
                    <m:r>
                      <a:rPr lang="uk-UA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∆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r>
                      <a:rPr lang="ru-RU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ru-RU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ru-RU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r>
                      <a:rPr lang="ru-RU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ru-RU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ru-RU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ru-RU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uk-UA" sz="2800" dirty="0">
                    <a:effectLst/>
                    <a:latin typeface="Times New Roman"/>
                    <a:ea typeface="Times New Roman"/>
                    <a:cs typeface="Times New Roman"/>
                  </a:rPr>
                  <a:t>. Для приросту функції у = </a:t>
                </a:r>
                <a:r>
                  <a:rPr lang="en-US" sz="2800" dirty="0">
                    <a:effectLst/>
                    <a:latin typeface="Times New Roman"/>
                    <a:ea typeface="Times New Roman"/>
                    <a:cs typeface="Times New Roman"/>
                  </a:rPr>
                  <a:t>f</a:t>
                </a:r>
                <a:r>
                  <a:rPr lang="ru-RU" sz="2800" dirty="0">
                    <a:effectLst/>
                    <a:latin typeface="Times New Roman"/>
                    <a:ea typeface="Times New Roman"/>
                    <a:cs typeface="Times New Roman"/>
                  </a:rPr>
                  <a:t>(</a:t>
                </a:r>
                <a:r>
                  <a:rPr lang="en-US" sz="2800" dirty="0">
                    <a:effectLst/>
                    <a:latin typeface="Times New Roman"/>
                    <a:ea typeface="Times New Roman"/>
                    <a:cs typeface="Times New Roman"/>
                  </a:rPr>
                  <a:t>x</a:t>
                </a:r>
                <a:r>
                  <a:rPr lang="ru-RU" sz="2800" dirty="0">
                    <a:effectLst/>
                    <a:latin typeface="Times New Roman"/>
                    <a:ea typeface="Times New Roman"/>
                    <a:cs typeface="Times New Roman"/>
                  </a:rPr>
                  <a:t>)</a:t>
                </a:r>
                <a:r>
                  <a:rPr lang="uk-UA" sz="2800" dirty="0">
                    <a:effectLst/>
                    <a:latin typeface="Times New Roman"/>
                    <a:ea typeface="Times New Roman"/>
                    <a:cs typeface="Times New Roman"/>
                  </a:rPr>
                  <a:t> прийнято також позначення </a:t>
                </a:r>
                <a14:m>
                  <m:oMath xmlns:m="http://schemas.openxmlformats.org/officeDocument/2006/math">
                    <m:r>
                      <a:rPr lang="uk-UA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∆у</m:t>
                    </m:r>
                  </m:oMath>
                </a14:m>
                <a:r>
                  <a:rPr lang="uk-UA" sz="2800" dirty="0">
                    <a:effectLst/>
                    <a:latin typeface="Times New Roman"/>
                    <a:ea typeface="Times New Roman"/>
                    <a:cs typeface="Times New Roman"/>
                  </a:rPr>
                  <a:t>, тобто </a:t>
                </a:r>
                <a14:m>
                  <m:oMath xmlns:m="http://schemas.openxmlformats.org/officeDocument/2006/math">
                    <m:r>
                      <a:rPr lang="uk-UA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∆у= </m:t>
                    </m:r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ru-RU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ru-RU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r>
                      <a:rPr lang="ru-RU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ru-RU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ru-RU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ru-RU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uk-UA" sz="2800" dirty="0">
                    <a:effectLst/>
                    <a:latin typeface="Times New Roman"/>
                    <a:ea typeface="Times New Roman"/>
                    <a:cs typeface="Times New Roman"/>
                  </a:rPr>
                  <a:t> або</a:t>
                </a:r>
                <a:endParaRPr lang="ru-RU" sz="2800" dirty="0">
                  <a:ea typeface="Calibri"/>
                  <a:cs typeface="Times New Roman"/>
                </a:endParaRPr>
              </a:p>
              <a:p>
                <a:pPr marL="0" indent="0">
                  <a:buNone/>
                </a:pPr>
                <a:r>
                  <a:rPr lang="uk-UA" sz="2800" dirty="0"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uk-UA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∆у= </m:t>
                    </m:r>
                    <m:r>
                      <a:rPr lang="uk-UA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r>
                      <a:rPr lang="uk-UA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uk-UA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uk-UA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uk-UA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+∆</m:t>
                    </m:r>
                    <m:r>
                      <a:rPr lang="uk-UA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</m:oMath>
                </a14:m>
                <a:r>
                  <a:rPr lang="uk-UA" sz="2800" dirty="0">
                    <a:effectLst/>
                    <a:latin typeface="Times New Roman"/>
                    <a:ea typeface="Times New Roman"/>
                  </a:rPr>
                  <a:t>) -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𝑓</m:t>
                    </m:r>
                    <m:r>
                      <a:rPr lang="uk-UA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sSub>
                      <m:sSub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ru-RU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</m:e>
                      <m:sub>
                        <m:r>
                          <a:rPr lang="uk-UA" sz="2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uk-UA" sz="28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uk-UA" sz="2800" dirty="0">
                    <a:effectLst/>
                    <a:latin typeface="Times New Roman"/>
                    <a:ea typeface="Times New Roman"/>
                  </a:rPr>
                  <a:t>. </a:t>
                </a:r>
                <a:endParaRPr lang="ru-RU" sz="2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79512" y="1052736"/>
                <a:ext cx="8424936" cy="5616624"/>
              </a:xfrm>
              <a:blipFill rotWithShape="1">
                <a:blip r:embed="rId2"/>
                <a:stretch>
                  <a:fillRect l="-1447" t="-651" r="-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900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4888"/>
            <a:ext cx="828092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4800" dirty="0" smtClean="0">
                <a:solidFill>
                  <a:srgbClr val="00B050"/>
                </a:solidFill>
              </a:rPr>
              <a:t>Приріст функції, </a:t>
            </a:r>
            <a:br>
              <a:rPr lang="uk-UA" sz="4800" dirty="0" smtClean="0">
                <a:solidFill>
                  <a:srgbClr val="00B050"/>
                </a:solidFill>
              </a:rPr>
            </a:br>
            <a:r>
              <a:rPr lang="uk-UA" sz="4800" dirty="0" smtClean="0">
                <a:solidFill>
                  <a:srgbClr val="00B050"/>
                </a:solidFill>
              </a:rPr>
              <a:t>приріст аргументу</a:t>
            </a:r>
            <a:endParaRPr lang="ru-RU" sz="4800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8" t="28419" r="22277" b="10834"/>
          <a:stretch/>
        </p:blipFill>
        <p:spPr bwMode="auto">
          <a:xfrm>
            <a:off x="0" y="1960171"/>
            <a:ext cx="9144000" cy="489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162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512168"/>
          </a:xfrm>
        </p:spPr>
        <p:txBody>
          <a:bodyPr/>
          <a:lstStyle/>
          <a:p>
            <a:pPr indent="0">
              <a:lnSpc>
                <a:spcPts val="1200"/>
              </a:lnSpc>
              <a:buNone/>
            </a:pPr>
            <a:r>
              <a:rPr lang="ru-RU" sz="2800" dirty="0">
                <a:effectLst/>
                <a:latin typeface="Times New Roman"/>
                <a:ea typeface="Times New Roman"/>
              </a:rPr>
              <a:t/>
            </a:r>
            <a:br>
              <a:rPr lang="ru-RU" sz="2800" dirty="0">
                <a:effectLst/>
                <a:latin typeface="Times New Roman"/>
                <a:ea typeface="Times New Roman"/>
              </a:rPr>
            </a:br>
            <a:r>
              <a:rPr lang="en-US" sz="1800" dirty="0">
                <a:effectLst/>
                <a:latin typeface="Times New Roman"/>
                <a:ea typeface="Times New Roman"/>
              </a:rPr>
              <a:t> </a:t>
            </a:r>
            <a:r>
              <a:rPr lang="ru-RU" sz="1800" dirty="0">
                <a:effectLst/>
                <a:latin typeface="Times New Roman"/>
                <a:ea typeface="Times New Roman"/>
              </a:rPr>
              <a:t/>
            </a:r>
            <a:br>
              <a:rPr lang="ru-RU" sz="1800" dirty="0">
                <a:effectLst/>
                <a:latin typeface="Times New Roman"/>
                <a:ea typeface="Times New Roman"/>
              </a:rPr>
            </a:br>
            <a:r>
              <a:rPr lang="ru-RU" sz="4000" dirty="0" err="1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Практичне</a:t>
            </a:r>
            <a:r>
              <a:rPr lang="ru-RU" sz="40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4000" dirty="0" err="1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застосування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4" t="19815" b="10000"/>
          <a:stretch/>
        </p:blipFill>
        <p:spPr bwMode="auto">
          <a:xfrm>
            <a:off x="611560" y="1700808"/>
            <a:ext cx="8352928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064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Миттєва швидкість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23528" y="1340768"/>
                <a:ext cx="8640960" cy="5058896"/>
              </a:xfrm>
            </p:spPr>
            <p:txBody>
              <a:bodyPr/>
              <a:lstStyle/>
              <a:p>
                <a:pPr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uk-UA" sz="3200" dirty="0" smtClean="0">
                    <a:latin typeface="Times New Roman"/>
                    <a:ea typeface="Times New Roman"/>
                    <a:cs typeface="Times New Roman"/>
                  </a:rPr>
                  <a:t> Коли </a:t>
                </a:r>
                <a:r>
                  <a:rPr lang="uk-UA" sz="3200" dirty="0">
                    <a:latin typeface="Times New Roman"/>
                    <a:ea typeface="Times New Roman"/>
                    <a:cs typeface="Times New Roman"/>
                  </a:rPr>
                  <a:t>матеріальна точка рухається за законом </a:t>
                </a:r>
                <a:endParaRPr lang="uk-UA" sz="3200" dirty="0" smtClean="0">
                  <a:latin typeface="Times New Roman"/>
                  <a:ea typeface="Times New Roman"/>
                  <a:cs typeface="Times New Roman"/>
                </a:endParaRPr>
              </a:p>
              <a:p>
                <a:pPr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en-US" sz="32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y</a:t>
                </a:r>
                <a:r>
                  <a:rPr lang="ru-RU" sz="32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ru-RU" sz="3200" dirty="0">
                    <a:effectLst/>
                    <a:latin typeface="Times New Roman"/>
                    <a:ea typeface="Times New Roman"/>
                    <a:cs typeface="Times New Roman"/>
                  </a:rPr>
                  <a:t>= 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S</a:t>
                </a:r>
                <a:r>
                  <a:rPr lang="ru-RU" sz="3200" dirty="0">
                    <a:effectLst/>
                    <a:latin typeface="Times New Roman"/>
                    <a:ea typeface="Times New Roman"/>
                    <a:cs typeface="Times New Roman"/>
                  </a:rPr>
                  <a:t>(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t</a:t>
                </a:r>
                <a:r>
                  <a:rPr lang="ru-RU" sz="3200" dirty="0">
                    <a:effectLst/>
                    <a:latin typeface="Times New Roman"/>
                    <a:ea typeface="Times New Roman"/>
                    <a:cs typeface="Times New Roman"/>
                  </a:rPr>
                  <a:t>)</a:t>
                </a:r>
                <a:r>
                  <a:rPr lang="uk-UA" sz="3200" dirty="0">
                    <a:effectLst/>
                    <a:latin typeface="Times New Roman"/>
                    <a:ea typeface="Times New Roman"/>
                    <a:cs typeface="Times New Roman"/>
                  </a:rPr>
                  <a:t>, то її миттєву швидкість у момент часу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ru-R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3200" dirty="0">
                    <a:effectLst/>
                    <a:latin typeface="Times New Roman"/>
                    <a:ea typeface="Times New Roman"/>
                    <a:cs typeface="Times New Roman"/>
                  </a:rPr>
                  <a:t> визначають за допомогою формули</a:t>
                </a:r>
                <a:endParaRPr lang="ru-RU" sz="3200" dirty="0">
                  <a:ea typeface="Calibri"/>
                  <a:cs typeface="Times New Roman"/>
                </a:endParaRPr>
              </a:p>
              <a:p>
                <a:pPr marL="0" indent="0">
                  <a:buNone/>
                </a:pPr>
                <a:r>
                  <a:rPr lang="uk-UA" sz="3200" dirty="0" smtClean="0">
                    <a:effectLst/>
                    <a:ea typeface="Times New Roman"/>
                    <a:cs typeface="Times New Roman"/>
                  </a:rPr>
                  <a:t>  </a:t>
                </a:r>
                <a14:m>
                  <m:oMath xmlns:m="http://schemas.openxmlformats.org/officeDocument/2006/math">
                    <m:r>
                      <a:rPr lang="uk-UA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𝑣</m:t>
                    </m:r>
                    <m:d>
                      <m:d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32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e>
                          <m:sub>
                            <m:r>
                              <a:rPr lang="uk-UA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uk-UA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ru-RU" sz="32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uk-UA" sz="320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lim</m:t>
                            </m:r>
                          </m:e>
                          <m:lim>
                            <m:r>
                              <a:rPr lang="uk-UA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∆</m:t>
                            </m:r>
                            <m:r>
                              <a:rPr lang="uk-UA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  <m:r>
                              <a:rPr lang="uk-UA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ru-RU" sz="32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𝑣</m:t>
                            </m:r>
                          </m:e>
                          <m:sub>
                            <m:r>
                              <a:rPr lang="uk-UA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сер</m:t>
                            </m:r>
                          </m:sub>
                        </m:sSub>
                        <m:r>
                          <a:rPr lang="uk-UA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(∆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𝑡</m:t>
                        </m:r>
                        <m:r>
                          <a:rPr lang="uk-UA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)</m:t>
                        </m:r>
                      </m:e>
                    </m:func>
                  </m:oMath>
                </a14:m>
                <a:r>
                  <a:rPr lang="uk-UA" sz="3200" i="1" dirty="0">
                    <a:effectLst/>
                    <a:latin typeface="Times New Roman"/>
                    <a:ea typeface="Times New Roman"/>
                  </a:rPr>
                  <a:t>, </a:t>
                </a:r>
                <a:r>
                  <a:rPr lang="uk-UA" sz="3200" dirty="0">
                    <a:effectLst/>
                    <a:latin typeface="Times New Roman"/>
                    <a:ea typeface="Times New Roman"/>
                  </a:rPr>
                  <a:t>тобто </a:t>
                </a:r>
                <a:endParaRPr lang="uk-UA" sz="3200" dirty="0" smtClean="0">
                  <a:effectLst/>
                  <a:latin typeface="Times New Roman"/>
                  <a:ea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𝑣</m:t>
                      </m:r>
                      <m:d>
                        <m:dPr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uk-UA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uk-UA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uk-UA" sz="32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uk-UA" sz="3200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uk-UA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∆</m:t>
                              </m:r>
                              <m:r>
                                <a:rPr lang="uk-UA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𝑡</m:t>
                              </m:r>
                              <m:r>
                                <a:rPr lang="uk-UA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uk-UA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∆</m:t>
                              </m:r>
                              <m:r>
                                <a:rPr lang="uk-UA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𝑆</m:t>
                              </m:r>
                            </m:num>
                            <m:den>
                              <m:r>
                                <a:rPr lang="uk-UA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∆</m:t>
                              </m:r>
                              <m:r>
                                <a:rPr lang="uk-UA" sz="32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𝑡</m:t>
                              </m:r>
                            </m:den>
                          </m:f>
                          <m:r>
                            <a:rPr lang="uk-UA" sz="32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func>
                            <m:func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uk-UA" sz="3200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uk-UA" sz="32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∆</m:t>
                                  </m:r>
                                  <m:r>
                                    <a:rPr lang="uk-UA" sz="32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𝑡</m:t>
                                  </m:r>
                                  <m:r>
                                    <a:rPr lang="uk-UA" sz="32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uk-UA" sz="32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ru-RU" sz="32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3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uk-UA" sz="3200" i="1"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uk-UA" sz="3200" i="1"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uk-UA" sz="32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+∆</m:t>
                                      </m:r>
                                      <m:r>
                                        <a:rPr lang="uk-UA" sz="32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uk-UA" sz="32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uk-UA" sz="32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𝑆</m:t>
                                  </m:r>
                                  <m:r>
                                    <a:rPr lang="uk-UA" sz="32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ru-RU" sz="3200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uk-UA" sz="32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uk-UA" sz="32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uk-UA" sz="32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uk-UA" sz="32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∆</m:t>
                                  </m:r>
                                  <m:r>
                                    <a:rPr lang="uk-UA" sz="32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23528" y="1340768"/>
                <a:ext cx="8640960" cy="5058896"/>
              </a:xfrm>
              <a:blipFill rotWithShape="1">
                <a:blip r:embed="rId2"/>
                <a:stretch>
                  <a:fillRect t="-1084" r="-12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265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532</TotalTime>
  <Words>383</Words>
  <Application>Microsoft Office PowerPoint</Application>
  <PresentationFormat>Екран (4:3)</PresentationFormat>
  <Paragraphs>194</Paragraphs>
  <Slides>26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2" baseType="lpstr">
      <vt:lpstr>Calibri</vt:lpstr>
      <vt:lpstr>Cambria Math</vt:lpstr>
      <vt:lpstr>Georgia</vt:lpstr>
      <vt:lpstr>Times New Roman</vt:lpstr>
      <vt:lpstr>Trebuchet MS</vt:lpstr>
      <vt:lpstr>Воздушный поток</vt:lpstr>
      <vt:lpstr>Презентація PowerPoint</vt:lpstr>
      <vt:lpstr>ВІДГАДАЙ!</vt:lpstr>
      <vt:lpstr>План повторення</vt:lpstr>
      <vt:lpstr>Знаходження різниці значень  функції у двох точках</vt:lpstr>
      <vt:lpstr>Приріст аргументу</vt:lpstr>
      <vt:lpstr>Приріст функції</vt:lpstr>
      <vt:lpstr>Приріст функції,  приріст аргументу</vt:lpstr>
      <vt:lpstr>   Практичне застосування</vt:lpstr>
      <vt:lpstr>Миттєва швидкість</vt:lpstr>
      <vt:lpstr>Миттєва швидкість</vt:lpstr>
      <vt:lpstr>Кутовий коефіцієнт дотичної</vt:lpstr>
      <vt:lpstr>Кутовий коефіцієнт дотичної</vt:lpstr>
      <vt:lpstr>Похідна функції</vt:lpstr>
      <vt:lpstr>Геометричний зміст похідної </vt:lpstr>
      <vt:lpstr>Механічний зміст похідної </vt:lpstr>
      <vt:lpstr>Диференціювання</vt:lpstr>
      <vt:lpstr>Таблиця похідних деяких функцій </vt:lpstr>
      <vt:lpstr>Правила диференціювання</vt:lpstr>
      <vt:lpstr>Розв’язування задач і вправ на знаходження похідних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Похідна функції</dc:title>
  <dc:creator>Admin</dc:creator>
  <cp:lastModifiedBy>RePack by Diakov</cp:lastModifiedBy>
  <cp:revision>36</cp:revision>
  <dcterms:created xsi:type="dcterms:W3CDTF">2020-03-15T23:27:57Z</dcterms:created>
  <dcterms:modified xsi:type="dcterms:W3CDTF">2022-05-19T09:43:34Z</dcterms:modified>
</cp:coreProperties>
</file>