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1" r:id="rId3"/>
    <p:sldId id="294" r:id="rId4"/>
    <p:sldId id="295" r:id="rId5"/>
    <p:sldId id="290" r:id="rId6"/>
    <p:sldId id="296" r:id="rId7"/>
    <p:sldId id="297" r:id="rId8"/>
    <p:sldId id="310" r:id="rId9"/>
    <p:sldId id="30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00"/>
    <a:srgbClr val="006600"/>
    <a:srgbClr val="990000"/>
    <a:srgbClr val="008000"/>
    <a:srgbClr val="CC3399"/>
    <a:srgbClr val="00B0F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19DA-56B8-4384-9AD3-3E153EF73A4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1FB6B-2ABC-4600-8FE0-E90F83E8E7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5E34-F7D4-43BE-BDB4-41239AAB2B13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8F88-1926-4BA3-9948-DE8C7438A1B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3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31F-D0D0-46D0-A982-BC2F95776BD3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6847-0095-4FC0-94AD-46298BD8CD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3837-EF03-4AC5-A23F-1654B0D0B164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F05C-0FD1-411F-B0CE-D714183558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6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5E34-F7D4-43BE-BDB4-41239AAB2B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8F88-1926-4BA3-9948-DE8C7438A1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6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3A83-1D79-46C9-8336-AF7B6DEBED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AD74-FBCD-4BBF-9BBB-8C63D78B7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B0CF-0025-44C4-B714-EF3968FA55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E56D-3DF4-446D-AD2D-84A8E0CE8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2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2AB2-113F-4FB1-9757-FFA7634D20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86C4-51E9-49FF-99DF-E63226AC9C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5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2B6E-5D83-4397-8694-BB34244D4D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762-7DA8-4BA4-8582-D5B06D046D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2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4FB8-7DEA-4970-BD18-CFCCAE47F7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0FEE-0CD8-4F95-A627-D44ED3C8DA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4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8F1A-5C51-4F5F-A385-B9EC11D27A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9436-EB2E-4C0A-9BCF-EB1490356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4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6ACE-BD47-43A5-99D2-90EF00585F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9DDD-DD12-40E6-8074-FBD9F52AED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6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3A83-1D79-46C9-8336-AF7B6DEBED86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AD74-FBCD-4BBF-9BBB-8C63D78B77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5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E6EC-50A0-492B-9150-8D60F6DCCD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24F1-D0DE-4E7D-9D84-0D1101151C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31F-D0D0-46D0-A982-BC2F95776B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6847-0095-4FC0-94AD-46298BD8CD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2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3837-EF03-4AC5-A23F-1654B0D0B1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F05C-0FD1-411F-B0CE-D714183558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5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B0CF-0025-44C4-B714-EF3968FA551C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E56D-3DF4-446D-AD2D-84A8E0CE88E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2AB2-113F-4FB1-9757-FFA7634D20AC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86C4-51E9-49FF-99DF-E63226AC9C4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2B6E-5D83-4397-8694-BB34244D4DEA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762-7DA8-4BA4-8582-D5B06D046D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4FB8-7DEA-4970-BD18-CFCCAE47F7DE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0FEE-0CD8-4F95-A627-D44ED3C8DAA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8F1A-5C51-4F5F-A385-B9EC11D27AAD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9436-EB2E-4C0A-9BCF-EB149035691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7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6ACE-BD47-43A5-99D2-90EF00585FEE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9DDD-DD12-40E6-8074-FBD9F52AED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9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E6EC-50A0-492B-9150-8D60F6DCCD8C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24F1-D0DE-4E7D-9D84-0D1101151C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6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6DA13-7725-4D12-AFCA-D6FF38E6CB4B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58FDF-ED71-4765-8FCB-44DE12A711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6DA13-7725-4D12-AFCA-D6FF38E6C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58FDF-ED71-4765-8FCB-44DE12A711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.wmf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434256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Найпрос</a:t>
            </a: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тіші тригонометричні рівняння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Алгебра 10 клас 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27.01.2022р.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747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V="1">
            <a:off x="4211960" y="1988840"/>
            <a:ext cx="13063" cy="4536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39552" y="4073887"/>
            <a:ext cx="7488832" cy="3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668344" y="3893867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940152" y="3933056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83768" y="3933056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8395" y="3861048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54881" y="2905188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63588" y="5229200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52120" y="4253907"/>
                <a:ext cx="648072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253907"/>
                <a:ext cx="648072" cy="7199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4293096"/>
                <a:ext cx="648072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93096"/>
                <a:ext cx="648072" cy="719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19480" y="425005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80" y="4250056"/>
                <a:ext cx="64807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9552" y="4221088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ea typeface="Cambria Math"/>
                  </a:rPr>
                  <a:t>-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21088"/>
                <a:ext cx="6480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5094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08376" y="5013037"/>
            <a:ext cx="49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-1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08376" y="2826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8395" y="2924944"/>
            <a:ext cx="767203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3568" y="5229200"/>
            <a:ext cx="767203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315903" y="2924944"/>
            <a:ext cx="8216537" cy="2340881"/>
          </a:xfrm>
          <a:custGeom>
            <a:avLst/>
            <a:gdLst>
              <a:gd name="connsiteX0" fmla="*/ 0 w 8216537"/>
              <a:gd name="connsiteY0" fmla="*/ 2063931 h 2340881"/>
              <a:gd name="connsiteX1" fmla="*/ 496388 w 8216537"/>
              <a:gd name="connsiteY1" fmla="*/ 2286000 h 2340881"/>
              <a:gd name="connsiteX2" fmla="*/ 2194560 w 8216537"/>
              <a:gd name="connsiteY2" fmla="*/ 1162594 h 2340881"/>
              <a:gd name="connsiteX3" fmla="*/ 3918857 w 8216537"/>
              <a:gd name="connsiteY3" fmla="*/ 0 h 2340881"/>
              <a:gd name="connsiteX4" fmla="*/ 5669280 w 8216537"/>
              <a:gd name="connsiteY4" fmla="*/ 1162594 h 2340881"/>
              <a:gd name="connsiteX5" fmla="*/ 7393577 w 8216537"/>
              <a:gd name="connsiteY5" fmla="*/ 2286000 h 2340881"/>
              <a:gd name="connsiteX6" fmla="*/ 8216537 w 8216537"/>
              <a:gd name="connsiteY6" fmla="*/ 1567543 h 234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6537" h="2340881">
                <a:moveTo>
                  <a:pt x="0" y="2063931"/>
                </a:moveTo>
                <a:cubicBezTo>
                  <a:pt x="65314" y="2250077"/>
                  <a:pt x="130628" y="2436223"/>
                  <a:pt x="496388" y="2286000"/>
                </a:cubicBezTo>
                <a:cubicBezTo>
                  <a:pt x="862148" y="2135777"/>
                  <a:pt x="2194560" y="1162594"/>
                  <a:pt x="2194560" y="1162594"/>
                </a:cubicBezTo>
                <a:cubicBezTo>
                  <a:pt x="2764972" y="781594"/>
                  <a:pt x="3339737" y="0"/>
                  <a:pt x="3918857" y="0"/>
                </a:cubicBezTo>
                <a:cubicBezTo>
                  <a:pt x="4497977" y="0"/>
                  <a:pt x="5669280" y="1162594"/>
                  <a:pt x="5669280" y="1162594"/>
                </a:cubicBezTo>
                <a:cubicBezTo>
                  <a:pt x="6248400" y="1543594"/>
                  <a:pt x="6969034" y="2218509"/>
                  <a:pt x="7393577" y="2286000"/>
                </a:cubicBezTo>
                <a:cubicBezTo>
                  <a:pt x="7818120" y="2353492"/>
                  <a:pt x="8017328" y="1960517"/>
                  <a:pt x="8216537" y="15675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79512" y="2341051"/>
            <a:ext cx="8337471" cy="782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131840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149830" y="28529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28456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1" idx="4"/>
          </p:cNvCxnSpPr>
          <p:nvPr/>
        </p:nvCxnSpPr>
        <p:spPr>
          <a:xfrm>
            <a:off x="3203848" y="3573016"/>
            <a:ext cx="0" cy="5024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292080" y="3574609"/>
            <a:ext cx="0" cy="5024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16016" y="393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arccos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B050"/>
                </a:solidFill>
              </a:rPr>
              <a:t>a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5776" y="393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</a:t>
            </a:r>
            <a:r>
              <a:rPr lang="en-US" sz="2400" i="1" dirty="0" err="1" smtClean="0"/>
              <a:t>arccos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B050"/>
                </a:solidFill>
              </a:rPr>
              <a:t>a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596336" y="51571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84934" y="51571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864983" y="1772816"/>
            <a:ext cx="34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y</a:t>
            </a:r>
            <a:endParaRPr lang="ru-RU" sz="32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7812360" y="3933056"/>
            <a:ext cx="34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x</a:t>
            </a:r>
            <a:endParaRPr lang="ru-RU" sz="3200" b="1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915816" y="304780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 x = a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1680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20072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= a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868144" y="3925798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375756" y="3976339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98 0.0044 C 0.10938 0.02176 0.10955 0.04144 0.10417 0.05926 C 0.10191 0.09815 0.09775 0.13056 0.09549 0.16922 C 0.09376 0.35417 0.11164 0.40463 0.08073 0.52801 C 0.08126 0.54445 0.08212 0.57709 0.08212 0.57709 " pathEditMode="relative" ptsTypes="ffff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55648 C -0.00052 0.54352 0.00034 0.53681 0.00902 0.52593 C 0.01251 0.50857 0.01685 0.49121 0.02118 0.47408 C 0.02362 0.46574 0.02638 0.45741 0.02917 0.44908 C 0.03073 0.44514 0.03298 0.4375 0.03298 0.43773 C 0.03732 0.3713 0.07882 0.22894 0.02483 0.19028 C 0.02239 0.18264 0.01737 0.16783 0.01737 0.16806 " pathEditMode="relative" rAng="0" ptsTypes="ffffff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16806 C 0.01545 0.15996 0.01753 0.1551 0.01892 0.14653 C 0.02014 0.1301 0.02187 0.11389 0.02326 0.09746 C 0.02274 0.09561 0.0224 0.09352 0.02187 0.09167 C 0.021 0.08889 0.01892 0.0838 0.01892 0.0838 " pathEditMode="relative" ptsTypes="ffffA"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0.08403 C 0.02414 0.10556 0.02362 0.1301 0.02621 0.15255 C 0.02986 0.18403 0.03211 0.21505 0.0335 0.24676 C 0.03142 0.32986 0.03454 0.34723 0.01892 0.40949 C 0.01944 0.41343 0.02031 0.4213 0.02031 0.4213 " pathEditMode="relative" ptsTypes="ffffA">
                                      <p:cBhvr>
                                        <p:cTn id="1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98 0.41991 C -0.1342 0.36967 -0.13125 0.31967 -0.1283 0.26944 C -0.13177 0.25833 -0.12951 0.26227 -0.13403 0.25625 " pathEditMode="relative" ptsTypes="ffA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8" grpId="0" animBg="1"/>
      <p:bldP spid="31" grpId="0" animBg="1"/>
      <p:bldP spid="32" grpId="0" animBg="1"/>
      <p:bldP spid="33" grpId="0" animBg="1"/>
      <p:bldP spid="37" grpId="0"/>
      <p:bldP spid="38" grpId="0"/>
      <p:bldP spid="39" grpId="0" animBg="1"/>
      <p:bldP spid="40" grpId="0" animBg="1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32004"/>
              </p:ext>
            </p:extLst>
          </p:nvPr>
        </p:nvGraphicFramePr>
        <p:xfrm>
          <a:off x="697820" y="1340768"/>
          <a:ext cx="4090204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GraphC" r:id="rId3" imgW="3276600" imgH="3286125" progId="GraphCtrl.Document">
                  <p:embed/>
                </p:oleObj>
              </mc:Choice>
              <mc:Fallback>
                <p:oleObj name="GraphC" r:id="rId3" imgW="3276600" imgH="3286125" progId="GraphCtrl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20" y="1340768"/>
                        <a:ext cx="4090204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465754" y="1628800"/>
            <a:ext cx="0" cy="35283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31840" y="335699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endParaRPr lang="ru-RU" sz="3200" i="1" dirty="0">
              <a:solidFill>
                <a:srgbClr val="00B05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627784" y="2132856"/>
            <a:ext cx="83797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27784" y="3501008"/>
            <a:ext cx="837970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383868" y="48691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94849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55876" y="17576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arccos</a:t>
            </a:r>
            <a:r>
              <a:rPr lang="en-US" sz="2400" i="1" dirty="0" smtClean="0"/>
              <a:t>  a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47971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</a:t>
            </a:r>
            <a:r>
              <a:rPr lang="en-US" sz="2400" i="1" dirty="0" err="1" smtClean="0"/>
              <a:t>arccos</a:t>
            </a:r>
            <a:r>
              <a:rPr lang="en-US" sz="2400" i="1" dirty="0" smtClean="0"/>
              <a:t>  a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54868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x = a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5976" y="1196753"/>
                <a:ext cx="4608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±</a:t>
                </a:r>
                <a:r>
                  <a:rPr lang="en-US" sz="3200" b="1" i="1" dirty="0" err="1" smtClean="0">
                    <a:latin typeface="Times New Roman" pitchFamily="18" charset="0"/>
                    <a:cs typeface="Times New Roman" pitchFamily="18" charset="0"/>
                  </a:rPr>
                  <a:t>arccos</a:t>
                </a:r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a+2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96753"/>
                <a:ext cx="460851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90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520134" y="753792"/>
            <a:ext cx="4280195" cy="1107969"/>
          </a:xfrm>
          <a:prstGeom prst="rect">
            <a:avLst/>
          </a:prstGeom>
          <a:solidFill>
            <a:srgbClr val="00FFFF">
              <a:alpha val="18039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47764" y="1700808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5576" y="3342854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95936" y="3320988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28718" y="4941168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6096" y="276666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x = 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75854" y="3262135"/>
                <a:ext cx="3240562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854" y="3262135"/>
                <a:ext cx="3240562" cy="744435"/>
              </a:xfrm>
              <a:prstGeom prst="rect">
                <a:avLst/>
              </a:prstGeom>
              <a:blipFill rotWithShape="1">
                <a:blip r:embed="rId6"/>
                <a:stretch>
                  <a:fillRect l="-1695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436096" y="406836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x = 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75854" y="4500409"/>
                <a:ext cx="32405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854" y="4500409"/>
                <a:ext cx="3240562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695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436299" y="501305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x = -1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056" y="5508521"/>
                <a:ext cx="35922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508521"/>
                <a:ext cx="3592217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528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228253" y="2132856"/>
            <a:ext cx="324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Окремі випадки:</a:t>
            </a:r>
            <a:endParaRPr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76259" y="2922698"/>
            <a:ext cx="3240360" cy="1081626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22386" y="4084183"/>
            <a:ext cx="3240360" cy="967753"/>
          </a:xfrm>
          <a:prstGeom prst="rect">
            <a:avLst/>
          </a:prstGeom>
          <a:solidFill>
            <a:srgbClr val="00FF00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71844" y="5157192"/>
            <a:ext cx="3240562" cy="1050503"/>
          </a:xfrm>
          <a:prstGeom prst="rect">
            <a:avLst/>
          </a:prstGeom>
          <a:solidFill>
            <a:srgbClr val="CC3399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2915816" y="30478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in x = a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91680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sin 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20072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= a</a:t>
            </a:r>
            <a:endParaRPr lang="ru-RU" sz="4000" b="1" dirty="0">
              <a:solidFill>
                <a:srgbClr val="00B050"/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4211960" y="2492896"/>
            <a:ext cx="0" cy="3024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539552" y="4365104"/>
            <a:ext cx="79928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076056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940152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804248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7668344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373990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509894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645798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81702" y="430898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035125" y="3789040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035125" y="494116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39552" y="3789040"/>
            <a:ext cx="799288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467544" y="4941168"/>
            <a:ext cx="799288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олилиния 100"/>
          <p:cNvSpPr/>
          <p:nvPr/>
        </p:nvSpPr>
        <p:spPr>
          <a:xfrm>
            <a:off x="783771" y="3703607"/>
            <a:ext cx="7825128" cy="1247225"/>
          </a:xfrm>
          <a:custGeom>
            <a:avLst/>
            <a:gdLst>
              <a:gd name="connsiteX0" fmla="*/ 0 w 7825128"/>
              <a:gd name="connsiteY0" fmla="*/ 659387 h 1247225"/>
              <a:gd name="connsiteX1" fmla="*/ 862149 w 7825128"/>
              <a:gd name="connsiteY1" fmla="*/ 58496 h 1247225"/>
              <a:gd name="connsiteX2" fmla="*/ 1698172 w 7825128"/>
              <a:gd name="connsiteY2" fmla="*/ 659387 h 1247225"/>
              <a:gd name="connsiteX3" fmla="*/ 2612572 w 7825128"/>
              <a:gd name="connsiteY3" fmla="*/ 1247216 h 1247225"/>
              <a:gd name="connsiteX4" fmla="*/ 3461658 w 7825128"/>
              <a:gd name="connsiteY4" fmla="*/ 646324 h 1247225"/>
              <a:gd name="connsiteX5" fmla="*/ 4323806 w 7825128"/>
              <a:gd name="connsiteY5" fmla="*/ 84622 h 1247225"/>
              <a:gd name="connsiteX6" fmla="*/ 5172892 w 7825128"/>
              <a:gd name="connsiteY6" fmla="*/ 685513 h 1247225"/>
              <a:gd name="connsiteX7" fmla="*/ 6035040 w 7825128"/>
              <a:gd name="connsiteY7" fmla="*/ 1208027 h 1247225"/>
              <a:gd name="connsiteX8" fmla="*/ 6923315 w 7825128"/>
              <a:gd name="connsiteY8" fmla="*/ 620199 h 1247225"/>
              <a:gd name="connsiteX9" fmla="*/ 7733212 w 7825128"/>
              <a:gd name="connsiteY9" fmla="*/ 58496 h 1247225"/>
              <a:gd name="connsiteX10" fmla="*/ 7772400 w 7825128"/>
              <a:gd name="connsiteY10" fmla="*/ 45433 h 124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25128" h="1247225">
                <a:moveTo>
                  <a:pt x="0" y="659387"/>
                </a:moveTo>
                <a:cubicBezTo>
                  <a:pt x="289560" y="358941"/>
                  <a:pt x="579120" y="58496"/>
                  <a:pt x="862149" y="58496"/>
                </a:cubicBezTo>
                <a:cubicBezTo>
                  <a:pt x="1145178" y="58496"/>
                  <a:pt x="1406435" y="461267"/>
                  <a:pt x="1698172" y="659387"/>
                </a:cubicBezTo>
                <a:cubicBezTo>
                  <a:pt x="1989909" y="857507"/>
                  <a:pt x="2318658" y="1249393"/>
                  <a:pt x="2612572" y="1247216"/>
                </a:cubicBezTo>
                <a:cubicBezTo>
                  <a:pt x="2906486" y="1245039"/>
                  <a:pt x="3176452" y="840090"/>
                  <a:pt x="3461658" y="646324"/>
                </a:cubicBezTo>
                <a:cubicBezTo>
                  <a:pt x="3746864" y="452558"/>
                  <a:pt x="4038600" y="78090"/>
                  <a:pt x="4323806" y="84622"/>
                </a:cubicBezTo>
                <a:cubicBezTo>
                  <a:pt x="4609012" y="91153"/>
                  <a:pt x="4887686" y="498279"/>
                  <a:pt x="5172892" y="685513"/>
                </a:cubicBezTo>
                <a:cubicBezTo>
                  <a:pt x="5458098" y="872747"/>
                  <a:pt x="5743303" y="1218913"/>
                  <a:pt x="6035040" y="1208027"/>
                </a:cubicBezTo>
                <a:cubicBezTo>
                  <a:pt x="6326777" y="1197141"/>
                  <a:pt x="6640286" y="811788"/>
                  <a:pt x="6923315" y="620199"/>
                </a:cubicBezTo>
                <a:cubicBezTo>
                  <a:pt x="7206344" y="428610"/>
                  <a:pt x="7591698" y="154290"/>
                  <a:pt x="7733212" y="58496"/>
                </a:cubicBezTo>
                <a:cubicBezTo>
                  <a:pt x="7874726" y="-37298"/>
                  <a:pt x="7823563" y="4067"/>
                  <a:pt x="7772400" y="45433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781702" y="2911881"/>
            <a:ext cx="76787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4544449" y="4005063"/>
            <a:ext cx="144016" cy="1501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08104" y="4005064"/>
            <a:ext cx="144016" cy="1501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2"/>
          </p:cNvCxnSpPr>
          <p:nvPr/>
        </p:nvCxnSpPr>
        <p:spPr>
          <a:xfrm flipV="1">
            <a:off x="4544449" y="4080120"/>
            <a:ext cx="0" cy="28498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22" idx="0"/>
          </p:cNvCxnSpPr>
          <p:nvPr/>
        </p:nvCxnSpPr>
        <p:spPr>
          <a:xfrm flipH="1" flipV="1">
            <a:off x="5580112" y="4005064"/>
            <a:ext cx="1" cy="3600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3496236" y="443275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arcsin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endParaRPr lang="ru-RU" sz="3200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16200000">
                <a:off x="4453576" y="5053710"/>
                <a:ext cx="21177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3200" i="1" dirty="0" err="1" smtClean="0"/>
                  <a:t>arcsin</a:t>
                </a:r>
                <a:r>
                  <a:rPr lang="en-US" sz="3200" i="1" dirty="0" smtClean="0"/>
                  <a:t> </a:t>
                </a:r>
                <a:r>
                  <a:rPr lang="en-US" sz="3200" i="1" dirty="0" smtClean="0">
                    <a:solidFill>
                      <a:srgbClr val="00B050"/>
                    </a:solidFill>
                  </a:rPr>
                  <a:t>a</a:t>
                </a:r>
                <a:endParaRPr lang="ru-RU" sz="32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53576" y="5053710"/>
                <a:ext cx="2117769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2500" t="-6897" r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0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026 0.3590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35902 C 0.00938 0.35046 0.01598 0.3456 0.00521 0.33773 C 0.01528 0.30509 0.00226 0.27315 -4.16667E-6 0.24074 C -0.00104 0.22268 -4.16667E-6 0.20463 -4.16667E-6 0.18634 L -4.16667E-6 0.1699 " pathEditMode="relative" rAng="0" ptsTypes="fffAA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79" grpId="0"/>
      <p:bldP spid="101" grpId="0" animBg="1"/>
      <p:bldP spid="2" grpId="0" animBg="1"/>
      <p:bldP spid="22" grpId="0" animBg="1"/>
      <p:bldP spid="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049566"/>
              </p:ext>
            </p:extLst>
          </p:nvPr>
        </p:nvGraphicFramePr>
        <p:xfrm>
          <a:off x="611560" y="908720"/>
          <a:ext cx="3672408" cy="368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GraphC" r:id="rId3" imgW="3276600" imgH="3286125" progId="GraphCtrl.Document">
                  <p:embed/>
                </p:oleObj>
              </mc:Choice>
              <mc:Fallback>
                <p:oleObj name="GraphC" r:id="rId3" imgW="3276600" imgH="3286125" progId="GraphCtrl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08720"/>
                        <a:ext cx="3672408" cy="3685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827584" y="2165675"/>
            <a:ext cx="29523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411760" y="2165676"/>
            <a:ext cx="1224136" cy="68726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115616" y="2165676"/>
            <a:ext cx="1188132" cy="68726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563888" y="20936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43608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 rot="19670498">
            <a:off x="3420835" y="120037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arcsin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endParaRPr lang="ru-RU" sz="3200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18930861">
                <a:off x="405552" y="961886"/>
                <a:ext cx="21177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3200" i="1" dirty="0" err="1" smtClean="0"/>
                  <a:t>arcsin</a:t>
                </a:r>
                <a:r>
                  <a:rPr lang="en-US" sz="3200" i="1" dirty="0" smtClean="0"/>
                  <a:t> </a:t>
                </a:r>
                <a:r>
                  <a:rPr lang="en-US" sz="3200" i="1" dirty="0" smtClean="0">
                    <a:solidFill>
                      <a:srgbClr val="00B050"/>
                    </a:solidFill>
                  </a:rPr>
                  <a:t>a</a:t>
                </a:r>
                <a:endParaRPr lang="ru-RU" sz="32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30861">
                <a:off x="405552" y="961886"/>
                <a:ext cx="2117769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7668" r="-12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303748" y="184046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4" y="54868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x = a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72000" y="1305257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arcsina+2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05257"/>
                <a:ext cx="432048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11960" y="1908121"/>
                <a:ext cx="47525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arcsina+2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08121"/>
                <a:ext cx="4752528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51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91501" y="5000982"/>
                <a:ext cx="736937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arcsina+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4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01" y="5000982"/>
                <a:ext cx="7369376" cy="795026"/>
              </a:xfrm>
              <a:prstGeom prst="rect">
                <a:avLst/>
              </a:prstGeom>
              <a:blipFill rotWithShape="1">
                <a:blip r:embed="rId8"/>
                <a:stretch>
                  <a:fillRect t="-11450" b="-35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5936" y="2420888"/>
                <a:ext cx="51125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arcsin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a+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+2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420888"/>
                <a:ext cx="5112568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72006" y="3140968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+arcsina+2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006" y="3140968"/>
                <a:ext cx="4320480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42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79912" y="3725743"/>
                <a:ext cx="56242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b="1" i="1" dirty="0" err="1" smtClean="0">
                    <a:latin typeface="Times New Roman" pitchFamily="18" charset="0"/>
                    <a:cs typeface="Times New Roman" pitchFamily="18" charset="0"/>
                  </a:rPr>
                  <a:t>arcsin</a:t>
                </a:r>
                <a:r>
                  <a:rPr lang="en-US" sz="3200" b="1" i="1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+2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725743"/>
                <a:ext cx="5624291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Овал 39"/>
          <p:cNvSpPr/>
          <p:nvPr/>
        </p:nvSpPr>
        <p:spPr>
          <a:xfrm>
            <a:off x="6804248" y="3140968"/>
            <a:ext cx="576064" cy="584775"/>
          </a:xfrm>
          <a:prstGeom prst="ellipse">
            <a:avLst/>
          </a:prstGeom>
          <a:solidFill>
            <a:srgbClr val="FF00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588224" y="3776789"/>
            <a:ext cx="1296144" cy="660323"/>
          </a:xfrm>
          <a:prstGeom prst="ellipse">
            <a:avLst/>
          </a:prstGeom>
          <a:solidFill>
            <a:srgbClr val="FF00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60232" y="4293096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293096"/>
                <a:ext cx="1008112" cy="7078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угольник 42"/>
          <p:cNvSpPr/>
          <p:nvPr/>
        </p:nvSpPr>
        <p:spPr>
          <a:xfrm>
            <a:off x="1497571" y="5000982"/>
            <a:ext cx="7300985" cy="1020306"/>
          </a:xfrm>
          <a:prstGeom prst="rect">
            <a:avLst/>
          </a:prstGeom>
          <a:solidFill>
            <a:srgbClr val="00FFFF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148064" y="3140968"/>
            <a:ext cx="360040" cy="584775"/>
          </a:xfrm>
          <a:prstGeom prst="ellipse">
            <a:avLst/>
          </a:prstGeom>
          <a:solidFill>
            <a:srgbClr val="00B0F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716016" y="3741635"/>
            <a:ext cx="360040" cy="584775"/>
          </a:xfrm>
          <a:prstGeom prst="ellipse">
            <a:avLst/>
          </a:prstGeom>
          <a:solidFill>
            <a:srgbClr val="00B0F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2827797">
            <a:off x="4124254" y="3989768"/>
            <a:ext cx="175412" cy="1314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4" idx="4"/>
            <a:endCxn id="45" idx="7"/>
          </p:cNvCxnSpPr>
          <p:nvPr/>
        </p:nvCxnSpPr>
        <p:spPr>
          <a:xfrm flipH="1">
            <a:off x="5023329" y="3725743"/>
            <a:ext cx="304755" cy="101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51965" y="125303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1826606"/>
                <a:ext cx="32405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26606"/>
                <a:ext cx="324056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695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171844" y="26035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sin x = 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1601" y="3188311"/>
                <a:ext cx="3856671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01" y="3188311"/>
                <a:ext cx="3856671" cy="744435"/>
              </a:xfrm>
              <a:prstGeom prst="rect">
                <a:avLst/>
              </a:prstGeom>
              <a:blipFill rotWithShape="1">
                <a:blip r:embed="rId4"/>
                <a:stretch>
                  <a:fillRect l="-1264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076056" y="421237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sin x = -1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6381" y="683985"/>
            <a:ext cx="324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Окремі випадки:</a:t>
            </a:r>
            <a:endParaRPr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1310" y="1329755"/>
            <a:ext cx="3240360" cy="1081626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67537" y="4329100"/>
            <a:ext cx="3833142" cy="1140479"/>
          </a:xfrm>
          <a:prstGeom prst="rect">
            <a:avLst/>
          </a:prstGeom>
          <a:solidFill>
            <a:srgbClr val="00FF00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880586" y="2672916"/>
            <a:ext cx="3240562" cy="1259830"/>
          </a:xfrm>
          <a:prstGeom prst="rect">
            <a:avLst/>
          </a:prstGeom>
          <a:solidFill>
            <a:srgbClr val="CC3399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12898"/>
              </p:ext>
            </p:extLst>
          </p:nvPr>
        </p:nvGraphicFramePr>
        <p:xfrm>
          <a:off x="611560" y="921783"/>
          <a:ext cx="3672408" cy="368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GraphC" r:id="rId5" imgW="3276600" imgH="3286125" progId="GraphCtrl.Document">
                  <p:embed/>
                </p:oleObj>
              </mc:Choice>
              <mc:Fallback>
                <p:oleObj name="GraphC" r:id="rId5" imgW="3276600" imgH="3286125" progId="GraphCtrl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21783"/>
                        <a:ext cx="3672408" cy="3685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Овал 19"/>
          <p:cNvSpPr/>
          <p:nvPr/>
        </p:nvSpPr>
        <p:spPr>
          <a:xfrm>
            <a:off x="3599892" y="2672916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83568" y="2636912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62917" y="1240848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149854" y="4149080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44008" y="4725144"/>
                <a:ext cx="3856671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725144"/>
                <a:ext cx="3856671" cy="744435"/>
              </a:xfrm>
              <a:prstGeom prst="rect">
                <a:avLst/>
              </a:prstGeom>
              <a:blipFill rotWithShape="1">
                <a:blip r:embed="rId7"/>
                <a:stretch>
                  <a:fillRect l="-1424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7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28" grpId="0" animBg="1"/>
      <p:bldP spid="29" grpId="0" animBg="1"/>
      <p:bldP spid="30" grpId="0" animBg="1"/>
      <p:bldP spid="20" grpId="0" animBg="1"/>
      <p:bldP spid="2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5" t="36842" r="35938" b="23716"/>
          <a:stretch/>
        </p:blipFill>
        <p:spPr>
          <a:xfrm>
            <a:off x="1008187" y="692696"/>
            <a:ext cx="1226840" cy="2169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30478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= a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9872" y="1496978"/>
                <a:ext cx="4824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x = </a:t>
                </a:r>
                <a:r>
                  <a:rPr lang="en-US" sz="40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arctga</a:t>
                </a:r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96978"/>
                <a:ext cx="482453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4678" t="-18103" b="-4137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9" t="39786" r="31250" b="23716"/>
          <a:stretch/>
        </p:blipFill>
        <p:spPr>
          <a:xfrm>
            <a:off x="899591" y="3217108"/>
            <a:ext cx="1190625" cy="200795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39552" y="2351941"/>
            <a:ext cx="2016224" cy="782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1912" y="4221088"/>
            <a:ext cx="23678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0304" y="2825060"/>
            <a:ext cx="4096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= a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72272" y="4017258"/>
                <a:ext cx="51041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x = </a:t>
                </a:r>
                <a:r>
                  <a:rPr lang="en-US" sz="40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arcctga</a:t>
                </a:r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72" y="4017258"/>
                <a:ext cx="5104184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4421" t="-17241" b="-4137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419872" y="1496978"/>
            <a:ext cx="5040560" cy="707886"/>
          </a:xfrm>
          <a:prstGeom prst="rect">
            <a:avLst/>
          </a:prstGeom>
          <a:solidFill>
            <a:srgbClr val="00FFFF">
              <a:alpha val="3411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3572272" y="4017258"/>
            <a:ext cx="5040560" cy="707886"/>
          </a:xfrm>
          <a:prstGeom prst="rect">
            <a:avLst/>
          </a:prstGeom>
          <a:solidFill>
            <a:srgbClr val="00FFFF">
              <a:alpha val="3411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9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 презентації чи по підручнику (п.2 ,ст.148) запишіть усі види тригонометричних рівнянь та їх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Виконайте №16 (9,11,13),аналогічно до пояснених у параграфі .</a:t>
            </a:r>
          </a:p>
          <a:p>
            <a:r>
              <a:rPr lang="uk-UA" dirty="0" smtClean="0"/>
              <a:t>Домашнє завдання :</a:t>
            </a:r>
          </a:p>
          <a:p>
            <a:r>
              <a:rPr lang="uk-UA" smtClean="0"/>
              <a:t>Параграф </a:t>
            </a:r>
            <a:r>
              <a:rPr lang="uk-UA" smtClean="0"/>
              <a:t>16 </a:t>
            </a:r>
            <a:r>
              <a:rPr lang="uk-UA" dirty="0" smtClean="0"/>
              <a:t>(п.2) вивчити</a:t>
            </a:r>
          </a:p>
          <a:p>
            <a:r>
              <a:rPr lang="uk-UA" dirty="0" smtClean="0"/>
              <a:t>№16(10,12,14)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82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267</Words>
  <Application>Microsoft Office PowerPoint</Application>
  <PresentationFormat>Екран (4:3)</PresentationFormat>
  <Paragraphs>61</Paragraphs>
  <Slides>8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Тема Office</vt:lpstr>
      <vt:lpstr>1_Тема Office</vt:lpstr>
      <vt:lpstr>GraphC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ViTark</dc:creator>
  <cp:lastModifiedBy>RePack by Diakov</cp:lastModifiedBy>
  <cp:revision>54</cp:revision>
  <dcterms:created xsi:type="dcterms:W3CDTF">2011-07-01T16:17:05Z</dcterms:created>
  <dcterms:modified xsi:type="dcterms:W3CDTF">2022-01-25T16:32:16Z</dcterms:modified>
</cp:coreProperties>
</file>