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4" r:id="rId3"/>
    <p:sldId id="305" r:id="rId4"/>
    <p:sldId id="306" r:id="rId5"/>
    <p:sldId id="307" r:id="rId6"/>
    <p:sldId id="308" r:id="rId7"/>
    <p:sldId id="309" r:id="rId8"/>
    <p:sldId id="257" r:id="rId9"/>
    <p:sldId id="310" r:id="rId10"/>
    <p:sldId id="30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FF"/>
    <a:srgbClr val="FF0000"/>
    <a:srgbClr val="006600"/>
    <a:srgbClr val="990000"/>
    <a:srgbClr val="008000"/>
    <a:srgbClr val="CC3399"/>
    <a:srgbClr val="00B0F0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119DA-56B8-4384-9AD3-3E153EF73A4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1FB6B-2ABC-4600-8FE0-E90F83E8E7F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72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65E34-F7D4-43BE-BDB4-41239AAB2B13}" type="datetimeFigureOut">
              <a:rPr lang="ru-RU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68F88-1926-4BA3-9948-DE8C7438A1B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63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AC31F-D0D0-46D0-A982-BC2F95776BD3}" type="datetimeFigureOut">
              <a:rPr lang="ru-RU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56847-0095-4FC0-94AD-46298BD8CDA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46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D3837-EF03-4AC5-A23F-1654B0D0B164}" type="datetimeFigureOut">
              <a:rPr lang="ru-RU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1F05C-0FD1-411F-B0CE-D7141835589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067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33A83-1D79-46C9-8336-AF7B6DEBED86}" type="datetimeFigureOut">
              <a:rPr lang="ru-RU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8AD74-FBCD-4BBF-9BBB-8C63D78B77F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95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3B0CF-0025-44C4-B714-EF3968FA551C}" type="datetimeFigureOut">
              <a:rPr lang="ru-RU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DE56D-3DF4-446D-AD2D-84A8E0CE88E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8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22AB2-113F-4FB1-9757-FFA7634D20AC}" type="datetimeFigureOut">
              <a:rPr lang="ru-RU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686C4-51E9-49FF-99DF-E63226AC9C4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43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42B6E-5D83-4397-8694-BB34244D4DEA}" type="datetimeFigureOut">
              <a:rPr lang="ru-RU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BA762-7DA8-4BA4-8582-D5B06D046D6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6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94FB8-7DEA-4970-BD18-CFCCAE47F7DE}" type="datetimeFigureOut">
              <a:rPr lang="ru-RU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D0FEE-0CD8-4F95-A627-D44ED3C8DAA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139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68F1A-5C51-4F5F-A385-B9EC11D27AAD}" type="datetimeFigureOut">
              <a:rPr lang="ru-RU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A9436-EB2E-4C0A-9BCF-EB149035691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71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96ACE-BD47-43A5-99D2-90EF00585FEE}" type="datetimeFigureOut">
              <a:rPr lang="ru-RU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09DDD-DD12-40E6-8074-FBD9F52AED7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994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9E6EC-50A0-492B-9150-8D60F6DCCD8C}" type="datetimeFigureOut">
              <a:rPr lang="ru-RU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324F1-D0DE-4E7D-9D84-0D1101151C3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63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A6DA13-7725-4D12-AFCA-D6FF38E6CB4B}" type="datetimeFigureOut">
              <a:rPr lang="ru-RU"/>
              <a:pPr>
                <a:defRPr/>
              </a:pPr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D58FDF-ED71-4765-8FCB-44DE12A7112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m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m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m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3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608" y="404664"/>
            <a:ext cx="712879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Обернені тригонометричні функції</a:t>
            </a:r>
            <a:r>
              <a:rPr lang="uk-U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.</a:t>
            </a:r>
          </a:p>
          <a:p>
            <a:pPr algn="ctr"/>
            <a:endParaRPr lang="uk-UA" sz="6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Алгебра 10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клас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24.01.2022р.</a:t>
            </a:r>
            <a:endParaRPr lang="uk-UA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0487072">
            <a:off x="2274439" y="2284822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Успіхів!</a:t>
            </a:r>
            <a:endParaRPr lang="ru-RU"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2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60648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Пригадаємо:</a:t>
            </a:r>
            <a:endParaRPr lang="ru-RU" sz="44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932527"/>
            <a:ext cx="74168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uk-UA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Які </a:t>
            </a:r>
            <a:r>
              <a:rPr lang="uk-UA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тригонометричні</a:t>
            </a:r>
            <a:r>
              <a:rPr lang="uk-UA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функції </a:t>
            </a:r>
            <a:r>
              <a:rPr lang="uk-UA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ви знаєте?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196153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uk-UA" sz="32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Що є графіком функції синус?</a:t>
            </a:r>
            <a:endParaRPr lang="ru-RU" sz="32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3083476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uk-UA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Графік якої тригонометричної функції проходить через початок координат?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739660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uk-UA" sz="32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Графік якої тригонометричної функції симетричний відносно осі ординат?</a:t>
            </a:r>
            <a:endParaRPr lang="ru-RU" sz="32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5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5073" y="764704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Продовжимо:</a:t>
            </a:r>
            <a:endParaRPr lang="ru-RU" sz="44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889" y="1628800"/>
            <a:ext cx="7416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Якщо функція на деякому проміжку неперервна і монотонна (зростає або спадає), то вона на цьому проміжку має </a:t>
            </a:r>
            <a:r>
              <a:rPr lang="uk-UA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обернену</a:t>
            </a:r>
            <a:r>
              <a:rPr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функцію.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игонометричні функції - Microsoft PowerPo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7" t="35809" r="21961" b="30609"/>
          <a:stretch/>
        </p:blipFill>
        <p:spPr>
          <a:xfrm>
            <a:off x="323528" y="476672"/>
            <a:ext cx="3151282" cy="18474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47864" y="476672"/>
                <a:ext cx="5400600" cy="2119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itchFamily="34" charset="0"/>
                  <a:buChar char="•"/>
                </a:pPr>
                <a:r>
                  <a:rPr lang="uk-UA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Функція </a:t>
                </a:r>
                <a:r>
                  <a:rPr lang="en-US" sz="2400" b="1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y=</a:t>
                </a:r>
                <a:r>
                  <a:rPr lang="en-US" sz="2400" b="1" i="1" dirty="0" err="1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sinx</a:t>
                </a:r>
                <a:r>
                  <a:rPr lang="uk-UA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неперервна і зростає на проміжку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uk-UA" sz="24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24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uk-UA" sz="24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sz="24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uk-UA" sz="24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uk-UA" sz="24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uk-UA" sz="24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sz="24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uk-UA" sz="24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0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,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отже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на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цьому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проміжку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вона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має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обернену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функцію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, яка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називається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ru-RU" sz="2400" b="1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арксинусом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.</a:t>
                </a:r>
                <a:endParaRPr lang="ru-RU" sz="2400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476672"/>
                <a:ext cx="5400600" cy="2119683"/>
              </a:xfrm>
              <a:prstGeom prst="rect">
                <a:avLst/>
              </a:prstGeom>
              <a:blipFill rotWithShape="1">
                <a:blip r:embed="rId3"/>
                <a:stretch>
                  <a:fillRect l="-1580" t="-2586" r="-3160" b="-689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2703097"/>
                <a:ext cx="8208912" cy="159582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itchFamily="34" charset="0"/>
                  <a:buChar char="•"/>
                </a:pPr>
                <a:r>
                  <a:rPr lang="uk-UA" sz="2800" b="1" i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Арксинусом</a:t>
                </a:r>
                <a:r>
                  <a:rPr lang="uk-UA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числа а </a:t>
                </a:r>
                <a:r>
                  <a:rPr lang="en-US" sz="2800" b="1" i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(</a:t>
                </a:r>
                <a:r>
                  <a:rPr lang="en-US" sz="2800" b="1" i="1" dirty="0" err="1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arcsina</a:t>
                </a:r>
                <a:r>
                  <a:rPr lang="en-US" sz="2800" b="1" i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)</a:t>
                </a:r>
                <a:r>
                  <a:rPr lang="uk-UA" sz="2800" b="1" i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uk-UA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називається такий кут із проміжку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uk-UA" sz="28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28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uk-UA" sz="2800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sz="2800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uk-UA" sz="2800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uk-UA" sz="28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uk-UA" sz="2800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sz="2800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uk-UA" sz="2800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, синус </a:t>
                </a:r>
                <a:r>
                  <a:rPr lang="ru-RU" sz="2800" b="1" i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якого</a:t>
                </a:r>
                <a:r>
                  <a:rPr lang="ru-RU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ru-RU" sz="2800" b="1" i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дорівнює</a:t>
                </a:r>
                <a:r>
                  <a:rPr lang="ru-RU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а.</a:t>
                </a:r>
                <a:endParaRPr lang="ru-RU" sz="28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703097"/>
                <a:ext cx="8208912" cy="1595821"/>
              </a:xfrm>
              <a:prstGeom prst="rect">
                <a:avLst/>
              </a:prstGeom>
              <a:blipFill rotWithShape="1">
                <a:blip r:embed="rId4"/>
                <a:stretch>
                  <a:fillRect l="-1259" t="-3383" r="-1630" b="-1090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59832" y="4300725"/>
                <a:ext cx="5328592" cy="797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itchFamily="34" charset="0"/>
                  <a:buChar char="•"/>
                </a:pPr>
                <a:r>
                  <a:rPr lang="uk-UA" sz="2800" b="1" i="1" dirty="0" smtClean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Наприклад,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𝒂𝒓𝒄𝒔𝒊𝒏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ru-RU" sz="2800" b="1" i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300725"/>
                <a:ext cx="5328592" cy="797911"/>
              </a:xfrm>
              <a:prstGeom prst="rect">
                <a:avLst/>
              </a:prstGeom>
              <a:blipFill rotWithShape="1">
                <a:blip r:embed="rId5"/>
                <a:stretch>
                  <a:fillRect l="-2174" b="-1221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олилиния 7"/>
          <p:cNvSpPr/>
          <p:nvPr/>
        </p:nvSpPr>
        <p:spPr>
          <a:xfrm>
            <a:off x="973873" y="1022195"/>
            <a:ext cx="1208049" cy="817756"/>
          </a:xfrm>
          <a:custGeom>
            <a:avLst/>
            <a:gdLst>
              <a:gd name="connsiteX0" fmla="*/ 0 w 1208049"/>
              <a:gd name="connsiteY0" fmla="*/ 817756 h 817756"/>
              <a:gd name="connsiteX1" fmla="*/ 74342 w 1208049"/>
              <a:gd name="connsiteY1" fmla="*/ 806605 h 817756"/>
              <a:gd name="connsiteX2" fmla="*/ 178420 w 1208049"/>
              <a:gd name="connsiteY2" fmla="*/ 765717 h 817756"/>
              <a:gd name="connsiteX3" fmla="*/ 498088 w 1208049"/>
              <a:gd name="connsiteY3" fmla="*/ 527825 h 817756"/>
              <a:gd name="connsiteX4" fmla="*/ 635620 w 1208049"/>
              <a:gd name="connsiteY4" fmla="*/ 397727 h 817756"/>
              <a:gd name="connsiteX5" fmla="*/ 862361 w 1208049"/>
              <a:gd name="connsiteY5" fmla="*/ 189571 h 817756"/>
              <a:gd name="connsiteX6" fmla="*/ 1018478 w 1208049"/>
              <a:gd name="connsiteY6" fmla="*/ 74342 h 817756"/>
              <a:gd name="connsiteX7" fmla="*/ 1089103 w 1208049"/>
              <a:gd name="connsiteY7" fmla="*/ 40888 h 817756"/>
              <a:gd name="connsiteX8" fmla="*/ 1148576 w 1208049"/>
              <a:gd name="connsiteY8" fmla="*/ 18585 h 817756"/>
              <a:gd name="connsiteX9" fmla="*/ 1208049 w 1208049"/>
              <a:gd name="connsiteY9" fmla="*/ 0 h 81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8049" h="817756">
                <a:moveTo>
                  <a:pt x="0" y="817756"/>
                </a:moveTo>
                <a:cubicBezTo>
                  <a:pt x="22302" y="816517"/>
                  <a:pt x="44605" y="815278"/>
                  <a:pt x="74342" y="806605"/>
                </a:cubicBezTo>
                <a:cubicBezTo>
                  <a:pt x="104079" y="797932"/>
                  <a:pt x="107796" y="812180"/>
                  <a:pt x="178420" y="765717"/>
                </a:cubicBezTo>
                <a:cubicBezTo>
                  <a:pt x="249044" y="719254"/>
                  <a:pt x="421888" y="589157"/>
                  <a:pt x="498088" y="527825"/>
                </a:cubicBezTo>
                <a:cubicBezTo>
                  <a:pt x="574288" y="466493"/>
                  <a:pt x="574908" y="454103"/>
                  <a:pt x="635620" y="397727"/>
                </a:cubicBezTo>
                <a:cubicBezTo>
                  <a:pt x="696332" y="341351"/>
                  <a:pt x="798552" y="243468"/>
                  <a:pt x="862361" y="189571"/>
                </a:cubicBezTo>
                <a:cubicBezTo>
                  <a:pt x="926170" y="135674"/>
                  <a:pt x="980688" y="99123"/>
                  <a:pt x="1018478" y="74342"/>
                </a:cubicBezTo>
                <a:cubicBezTo>
                  <a:pt x="1056268" y="49561"/>
                  <a:pt x="1067420" y="50181"/>
                  <a:pt x="1089103" y="40888"/>
                </a:cubicBezTo>
                <a:cubicBezTo>
                  <a:pt x="1110786" y="31595"/>
                  <a:pt x="1128752" y="25400"/>
                  <a:pt x="1148576" y="18585"/>
                </a:cubicBezTo>
                <a:cubicBezTo>
                  <a:pt x="1168400" y="11770"/>
                  <a:pt x="1188224" y="5885"/>
                  <a:pt x="1208049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160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47864" y="462230"/>
                <a:ext cx="54006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itchFamily="34" charset="0"/>
                  <a:buChar char="•"/>
                </a:pPr>
                <a:r>
                  <a:rPr lang="uk-UA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Функція </a:t>
                </a:r>
                <a:r>
                  <a:rPr lang="en-US" sz="2400" b="1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y=</a:t>
                </a:r>
                <a:r>
                  <a:rPr lang="en-US" sz="2400" b="1" i="1" dirty="0" err="1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cosx</a:t>
                </a:r>
                <a:r>
                  <a:rPr lang="uk-UA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неперервна і спадає на проміжку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uk-UA" sz="24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;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𝝅</m:t>
                        </m:r>
                      </m:e>
                    </m:d>
                  </m:oMath>
                </a14:m>
                <a:r>
                  <a:rPr lang="ru-RU" sz="20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,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отже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на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цьому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проміжку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вона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має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обернену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функцію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, яка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називається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ru-RU" sz="2400" b="1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арккосинусом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.</a:t>
                </a:r>
                <a:endParaRPr lang="ru-RU" sz="2400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462230"/>
                <a:ext cx="5400600" cy="1938992"/>
              </a:xfrm>
              <a:prstGeom prst="rect">
                <a:avLst/>
              </a:prstGeom>
              <a:blipFill rotWithShape="1">
                <a:blip r:embed="rId2"/>
                <a:stretch>
                  <a:fillRect l="-1580" t="-2830" r="-3160" b="-786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6579" y="2564904"/>
                <a:ext cx="8208912" cy="138499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itchFamily="34" charset="0"/>
                  <a:buChar char="•"/>
                </a:pPr>
                <a:r>
                  <a:rPr lang="uk-UA" sz="2800" b="1" i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Арккосинусом</a:t>
                </a:r>
                <a:r>
                  <a:rPr lang="uk-UA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числа а </a:t>
                </a:r>
                <a:r>
                  <a:rPr lang="en-US" sz="2800" b="1" i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(</a:t>
                </a:r>
                <a:r>
                  <a:rPr lang="en-US" sz="2800" b="1" i="1" dirty="0" err="1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arccosa</a:t>
                </a:r>
                <a:r>
                  <a:rPr lang="en-US" sz="2800" b="1" i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)</a:t>
                </a:r>
                <a:r>
                  <a:rPr lang="uk-UA" sz="2800" b="1" i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uk-UA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називається такий кут із проміжку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uk-UA" sz="28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;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𝝅</m:t>
                        </m:r>
                      </m:e>
                    </m:d>
                  </m:oMath>
                </a14:m>
                <a:r>
                  <a:rPr lang="ru-RU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, </a:t>
                </a:r>
                <a:r>
                  <a:rPr lang="uk-UA" sz="2800" b="1" i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ко</a:t>
                </a:r>
                <a:r>
                  <a:rPr lang="ru-RU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синус </a:t>
                </a:r>
                <a:r>
                  <a:rPr lang="ru-RU" sz="2800" b="1" i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якого</a:t>
                </a:r>
                <a:r>
                  <a:rPr lang="ru-RU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ru-RU" sz="2800" b="1" i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дорівнює</a:t>
                </a:r>
                <a:r>
                  <a:rPr lang="ru-RU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а.</a:t>
                </a:r>
                <a:endParaRPr lang="ru-RU" sz="28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79" y="2564904"/>
                <a:ext cx="8208912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184" t="-3896" r="-2443" b="-1298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19129" y="4077072"/>
                <a:ext cx="5328592" cy="797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itchFamily="34" charset="0"/>
                  <a:buChar char="•"/>
                </a:pPr>
                <a:r>
                  <a:rPr lang="uk-UA" sz="2800" b="1" i="1" dirty="0" smtClean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Наприклад,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𝒂𝒓𝒄𝒄𝒐𝒔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endParaRPr lang="ru-RU" sz="2800" b="1" i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129" y="4077072"/>
                <a:ext cx="5328592" cy="797911"/>
              </a:xfrm>
              <a:prstGeom prst="rect">
                <a:avLst/>
              </a:prstGeom>
              <a:blipFill rotWithShape="1">
                <a:blip r:embed="rId4"/>
                <a:stretch>
                  <a:fillRect l="-2174" b="-1145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 descr="Тригонометричні функції - Microsoft PowerPoint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2" t="38523" r="24999" b="28828"/>
          <a:stretch/>
        </p:blipFill>
        <p:spPr>
          <a:xfrm>
            <a:off x="551993" y="533655"/>
            <a:ext cx="2645228" cy="1796142"/>
          </a:xfrm>
          <a:prstGeom prst="rect">
            <a:avLst/>
          </a:prstGeom>
        </p:spPr>
      </p:pic>
      <p:sp>
        <p:nvSpPr>
          <p:cNvPr id="8" name="Полилиния 7"/>
          <p:cNvSpPr/>
          <p:nvPr/>
        </p:nvSpPr>
        <p:spPr>
          <a:xfrm>
            <a:off x="1567544" y="870356"/>
            <a:ext cx="1223904" cy="843151"/>
          </a:xfrm>
          <a:custGeom>
            <a:avLst/>
            <a:gdLst>
              <a:gd name="connsiteX0" fmla="*/ 0 w 1221383"/>
              <a:gd name="connsiteY0" fmla="*/ 2095 h 865292"/>
              <a:gd name="connsiteX1" fmla="*/ 152400 w 1221383"/>
              <a:gd name="connsiteY1" fmla="*/ 34752 h 865292"/>
              <a:gd name="connsiteX2" fmla="*/ 489857 w 1221383"/>
              <a:gd name="connsiteY2" fmla="*/ 241581 h 865292"/>
              <a:gd name="connsiteX3" fmla="*/ 696686 w 1221383"/>
              <a:gd name="connsiteY3" fmla="*/ 535495 h 865292"/>
              <a:gd name="connsiteX4" fmla="*/ 914400 w 1221383"/>
              <a:gd name="connsiteY4" fmla="*/ 698781 h 865292"/>
              <a:gd name="connsiteX5" fmla="*/ 1045028 w 1221383"/>
              <a:gd name="connsiteY5" fmla="*/ 818524 h 865292"/>
              <a:gd name="connsiteX6" fmla="*/ 1164771 w 1221383"/>
              <a:gd name="connsiteY6" fmla="*/ 862067 h 865292"/>
              <a:gd name="connsiteX7" fmla="*/ 1219200 w 1221383"/>
              <a:gd name="connsiteY7" fmla="*/ 862067 h 865292"/>
              <a:gd name="connsiteX8" fmla="*/ 1208314 w 1221383"/>
              <a:gd name="connsiteY8" fmla="*/ 862067 h 865292"/>
              <a:gd name="connsiteX9" fmla="*/ 1186543 w 1221383"/>
              <a:gd name="connsiteY9" fmla="*/ 851181 h 865292"/>
              <a:gd name="connsiteX0" fmla="*/ 0 w 1221383"/>
              <a:gd name="connsiteY0" fmla="*/ 2571 h 865768"/>
              <a:gd name="connsiteX1" fmla="*/ 152400 w 1221383"/>
              <a:gd name="connsiteY1" fmla="*/ 35228 h 865768"/>
              <a:gd name="connsiteX2" fmla="*/ 457305 w 1221383"/>
              <a:gd name="connsiteY2" fmla="*/ 256853 h 865768"/>
              <a:gd name="connsiteX3" fmla="*/ 696686 w 1221383"/>
              <a:gd name="connsiteY3" fmla="*/ 535971 h 865768"/>
              <a:gd name="connsiteX4" fmla="*/ 914400 w 1221383"/>
              <a:gd name="connsiteY4" fmla="*/ 699257 h 865768"/>
              <a:gd name="connsiteX5" fmla="*/ 1045028 w 1221383"/>
              <a:gd name="connsiteY5" fmla="*/ 819000 h 865768"/>
              <a:gd name="connsiteX6" fmla="*/ 1164771 w 1221383"/>
              <a:gd name="connsiteY6" fmla="*/ 862543 h 865768"/>
              <a:gd name="connsiteX7" fmla="*/ 1219200 w 1221383"/>
              <a:gd name="connsiteY7" fmla="*/ 862543 h 865768"/>
              <a:gd name="connsiteX8" fmla="*/ 1208314 w 1221383"/>
              <a:gd name="connsiteY8" fmla="*/ 862543 h 865768"/>
              <a:gd name="connsiteX9" fmla="*/ 1186543 w 1221383"/>
              <a:gd name="connsiteY9" fmla="*/ 851657 h 865768"/>
              <a:gd name="connsiteX0" fmla="*/ 0 w 1221383"/>
              <a:gd name="connsiteY0" fmla="*/ 2571 h 865768"/>
              <a:gd name="connsiteX1" fmla="*/ 152400 w 1221383"/>
              <a:gd name="connsiteY1" fmla="*/ 35228 h 865768"/>
              <a:gd name="connsiteX2" fmla="*/ 457305 w 1221383"/>
              <a:gd name="connsiteY2" fmla="*/ 256853 h 865768"/>
              <a:gd name="connsiteX3" fmla="*/ 717400 w 1221383"/>
              <a:gd name="connsiteY3" fmla="*/ 521175 h 865768"/>
              <a:gd name="connsiteX4" fmla="*/ 914400 w 1221383"/>
              <a:gd name="connsiteY4" fmla="*/ 699257 h 865768"/>
              <a:gd name="connsiteX5" fmla="*/ 1045028 w 1221383"/>
              <a:gd name="connsiteY5" fmla="*/ 819000 h 865768"/>
              <a:gd name="connsiteX6" fmla="*/ 1164771 w 1221383"/>
              <a:gd name="connsiteY6" fmla="*/ 862543 h 865768"/>
              <a:gd name="connsiteX7" fmla="*/ 1219200 w 1221383"/>
              <a:gd name="connsiteY7" fmla="*/ 862543 h 865768"/>
              <a:gd name="connsiteX8" fmla="*/ 1208314 w 1221383"/>
              <a:gd name="connsiteY8" fmla="*/ 862543 h 865768"/>
              <a:gd name="connsiteX9" fmla="*/ 1186543 w 1221383"/>
              <a:gd name="connsiteY9" fmla="*/ 851657 h 865768"/>
              <a:gd name="connsiteX0" fmla="*/ 0 w 1221383"/>
              <a:gd name="connsiteY0" fmla="*/ 2571 h 867083"/>
              <a:gd name="connsiteX1" fmla="*/ 152400 w 1221383"/>
              <a:gd name="connsiteY1" fmla="*/ 35228 h 867083"/>
              <a:gd name="connsiteX2" fmla="*/ 457305 w 1221383"/>
              <a:gd name="connsiteY2" fmla="*/ 256853 h 867083"/>
              <a:gd name="connsiteX3" fmla="*/ 717400 w 1221383"/>
              <a:gd name="connsiteY3" fmla="*/ 521175 h 867083"/>
              <a:gd name="connsiteX4" fmla="*/ 914400 w 1221383"/>
              <a:gd name="connsiteY4" fmla="*/ 699257 h 867083"/>
              <a:gd name="connsiteX5" fmla="*/ 1056865 w 1221383"/>
              <a:gd name="connsiteY5" fmla="*/ 801244 h 867083"/>
              <a:gd name="connsiteX6" fmla="*/ 1164771 w 1221383"/>
              <a:gd name="connsiteY6" fmla="*/ 862543 h 867083"/>
              <a:gd name="connsiteX7" fmla="*/ 1219200 w 1221383"/>
              <a:gd name="connsiteY7" fmla="*/ 862543 h 867083"/>
              <a:gd name="connsiteX8" fmla="*/ 1208314 w 1221383"/>
              <a:gd name="connsiteY8" fmla="*/ 862543 h 867083"/>
              <a:gd name="connsiteX9" fmla="*/ 1186543 w 1221383"/>
              <a:gd name="connsiteY9" fmla="*/ 851657 h 867083"/>
              <a:gd name="connsiteX0" fmla="*/ 0 w 1220809"/>
              <a:gd name="connsiteY0" fmla="*/ 2571 h 864157"/>
              <a:gd name="connsiteX1" fmla="*/ 152400 w 1220809"/>
              <a:gd name="connsiteY1" fmla="*/ 35228 h 864157"/>
              <a:gd name="connsiteX2" fmla="*/ 457305 w 1220809"/>
              <a:gd name="connsiteY2" fmla="*/ 256853 h 864157"/>
              <a:gd name="connsiteX3" fmla="*/ 717400 w 1220809"/>
              <a:gd name="connsiteY3" fmla="*/ 521175 h 864157"/>
              <a:gd name="connsiteX4" fmla="*/ 914400 w 1220809"/>
              <a:gd name="connsiteY4" fmla="*/ 699257 h 864157"/>
              <a:gd name="connsiteX5" fmla="*/ 1056865 w 1220809"/>
              <a:gd name="connsiteY5" fmla="*/ 801244 h 864157"/>
              <a:gd name="connsiteX6" fmla="*/ 1173649 w 1220809"/>
              <a:gd name="connsiteY6" fmla="*/ 847747 h 864157"/>
              <a:gd name="connsiteX7" fmla="*/ 1219200 w 1220809"/>
              <a:gd name="connsiteY7" fmla="*/ 862543 h 864157"/>
              <a:gd name="connsiteX8" fmla="*/ 1208314 w 1220809"/>
              <a:gd name="connsiteY8" fmla="*/ 862543 h 864157"/>
              <a:gd name="connsiteX9" fmla="*/ 1186543 w 1220809"/>
              <a:gd name="connsiteY9" fmla="*/ 851657 h 864157"/>
              <a:gd name="connsiteX0" fmla="*/ 0 w 1223552"/>
              <a:gd name="connsiteY0" fmla="*/ 2571 h 862660"/>
              <a:gd name="connsiteX1" fmla="*/ 152400 w 1223552"/>
              <a:gd name="connsiteY1" fmla="*/ 35228 h 862660"/>
              <a:gd name="connsiteX2" fmla="*/ 457305 w 1223552"/>
              <a:gd name="connsiteY2" fmla="*/ 256853 h 862660"/>
              <a:gd name="connsiteX3" fmla="*/ 717400 w 1223552"/>
              <a:gd name="connsiteY3" fmla="*/ 521175 h 862660"/>
              <a:gd name="connsiteX4" fmla="*/ 914400 w 1223552"/>
              <a:gd name="connsiteY4" fmla="*/ 699257 h 862660"/>
              <a:gd name="connsiteX5" fmla="*/ 1056865 w 1223552"/>
              <a:gd name="connsiteY5" fmla="*/ 801244 h 862660"/>
              <a:gd name="connsiteX6" fmla="*/ 1173649 w 1223552"/>
              <a:gd name="connsiteY6" fmla="*/ 847747 h 862660"/>
              <a:gd name="connsiteX7" fmla="*/ 1222160 w 1223552"/>
              <a:gd name="connsiteY7" fmla="*/ 844788 h 862660"/>
              <a:gd name="connsiteX8" fmla="*/ 1208314 w 1223552"/>
              <a:gd name="connsiteY8" fmla="*/ 862543 h 862660"/>
              <a:gd name="connsiteX9" fmla="*/ 1186543 w 1223552"/>
              <a:gd name="connsiteY9" fmla="*/ 851657 h 862660"/>
              <a:gd name="connsiteX0" fmla="*/ 0 w 1223552"/>
              <a:gd name="connsiteY0" fmla="*/ 2571 h 852601"/>
              <a:gd name="connsiteX1" fmla="*/ 152400 w 1223552"/>
              <a:gd name="connsiteY1" fmla="*/ 35228 h 852601"/>
              <a:gd name="connsiteX2" fmla="*/ 457305 w 1223552"/>
              <a:gd name="connsiteY2" fmla="*/ 256853 h 852601"/>
              <a:gd name="connsiteX3" fmla="*/ 717400 w 1223552"/>
              <a:gd name="connsiteY3" fmla="*/ 521175 h 852601"/>
              <a:gd name="connsiteX4" fmla="*/ 914400 w 1223552"/>
              <a:gd name="connsiteY4" fmla="*/ 699257 h 852601"/>
              <a:gd name="connsiteX5" fmla="*/ 1056865 w 1223552"/>
              <a:gd name="connsiteY5" fmla="*/ 801244 h 852601"/>
              <a:gd name="connsiteX6" fmla="*/ 1173649 w 1223552"/>
              <a:gd name="connsiteY6" fmla="*/ 847747 h 852601"/>
              <a:gd name="connsiteX7" fmla="*/ 1222160 w 1223552"/>
              <a:gd name="connsiteY7" fmla="*/ 844788 h 852601"/>
              <a:gd name="connsiteX8" fmla="*/ 1208314 w 1223552"/>
              <a:gd name="connsiteY8" fmla="*/ 841828 h 852601"/>
              <a:gd name="connsiteX9" fmla="*/ 1186543 w 1223552"/>
              <a:gd name="connsiteY9" fmla="*/ 851657 h 852601"/>
              <a:gd name="connsiteX0" fmla="*/ 0 w 1223552"/>
              <a:gd name="connsiteY0" fmla="*/ 2571 h 850508"/>
              <a:gd name="connsiteX1" fmla="*/ 152400 w 1223552"/>
              <a:gd name="connsiteY1" fmla="*/ 35228 h 850508"/>
              <a:gd name="connsiteX2" fmla="*/ 457305 w 1223552"/>
              <a:gd name="connsiteY2" fmla="*/ 256853 h 850508"/>
              <a:gd name="connsiteX3" fmla="*/ 717400 w 1223552"/>
              <a:gd name="connsiteY3" fmla="*/ 521175 h 850508"/>
              <a:gd name="connsiteX4" fmla="*/ 914400 w 1223552"/>
              <a:gd name="connsiteY4" fmla="*/ 699257 h 850508"/>
              <a:gd name="connsiteX5" fmla="*/ 1056865 w 1223552"/>
              <a:gd name="connsiteY5" fmla="*/ 801244 h 850508"/>
              <a:gd name="connsiteX6" fmla="*/ 1173649 w 1223552"/>
              <a:gd name="connsiteY6" fmla="*/ 847747 h 850508"/>
              <a:gd name="connsiteX7" fmla="*/ 1222160 w 1223552"/>
              <a:gd name="connsiteY7" fmla="*/ 844788 h 850508"/>
              <a:gd name="connsiteX8" fmla="*/ 1208314 w 1223552"/>
              <a:gd name="connsiteY8" fmla="*/ 841828 h 850508"/>
              <a:gd name="connsiteX9" fmla="*/ 1186543 w 1223552"/>
              <a:gd name="connsiteY9" fmla="*/ 833902 h 850508"/>
              <a:gd name="connsiteX0" fmla="*/ 0 w 1223904"/>
              <a:gd name="connsiteY0" fmla="*/ 2571 h 845222"/>
              <a:gd name="connsiteX1" fmla="*/ 152400 w 1223904"/>
              <a:gd name="connsiteY1" fmla="*/ 35228 h 845222"/>
              <a:gd name="connsiteX2" fmla="*/ 457305 w 1223904"/>
              <a:gd name="connsiteY2" fmla="*/ 256853 h 845222"/>
              <a:gd name="connsiteX3" fmla="*/ 717400 w 1223904"/>
              <a:gd name="connsiteY3" fmla="*/ 521175 h 845222"/>
              <a:gd name="connsiteX4" fmla="*/ 914400 w 1223904"/>
              <a:gd name="connsiteY4" fmla="*/ 699257 h 845222"/>
              <a:gd name="connsiteX5" fmla="*/ 1056865 w 1223904"/>
              <a:gd name="connsiteY5" fmla="*/ 801244 h 845222"/>
              <a:gd name="connsiteX6" fmla="*/ 1167731 w 1223904"/>
              <a:gd name="connsiteY6" fmla="*/ 832951 h 845222"/>
              <a:gd name="connsiteX7" fmla="*/ 1222160 w 1223904"/>
              <a:gd name="connsiteY7" fmla="*/ 844788 h 845222"/>
              <a:gd name="connsiteX8" fmla="*/ 1208314 w 1223904"/>
              <a:gd name="connsiteY8" fmla="*/ 841828 h 845222"/>
              <a:gd name="connsiteX9" fmla="*/ 1186543 w 1223904"/>
              <a:gd name="connsiteY9" fmla="*/ 833902 h 845222"/>
              <a:gd name="connsiteX0" fmla="*/ 0 w 1223904"/>
              <a:gd name="connsiteY0" fmla="*/ 500 h 843151"/>
              <a:gd name="connsiteX1" fmla="*/ 152400 w 1223904"/>
              <a:gd name="connsiteY1" fmla="*/ 33157 h 843151"/>
              <a:gd name="connsiteX2" fmla="*/ 305644 w 1223904"/>
              <a:gd name="connsiteY2" fmla="*/ 118025 h 843151"/>
              <a:gd name="connsiteX3" fmla="*/ 457305 w 1223904"/>
              <a:gd name="connsiteY3" fmla="*/ 254782 h 843151"/>
              <a:gd name="connsiteX4" fmla="*/ 717400 w 1223904"/>
              <a:gd name="connsiteY4" fmla="*/ 519104 h 843151"/>
              <a:gd name="connsiteX5" fmla="*/ 914400 w 1223904"/>
              <a:gd name="connsiteY5" fmla="*/ 697186 h 843151"/>
              <a:gd name="connsiteX6" fmla="*/ 1056865 w 1223904"/>
              <a:gd name="connsiteY6" fmla="*/ 799173 h 843151"/>
              <a:gd name="connsiteX7" fmla="*/ 1167731 w 1223904"/>
              <a:gd name="connsiteY7" fmla="*/ 830880 h 843151"/>
              <a:gd name="connsiteX8" fmla="*/ 1222160 w 1223904"/>
              <a:gd name="connsiteY8" fmla="*/ 842717 h 843151"/>
              <a:gd name="connsiteX9" fmla="*/ 1208314 w 1223904"/>
              <a:gd name="connsiteY9" fmla="*/ 839757 h 843151"/>
              <a:gd name="connsiteX10" fmla="*/ 1186543 w 1223904"/>
              <a:gd name="connsiteY10" fmla="*/ 831831 h 843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3904" h="843151">
                <a:moveTo>
                  <a:pt x="0" y="500"/>
                </a:moveTo>
                <a:cubicBezTo>
                  <a:pt x="35378" y="-3129"/>
                  <a:pt x="101459" y="13570"/>
                  <a:pt x="152400" y="33157"/>
                </a:cubicBezTo>
                <a:cubicBezTo>
                  <a:pt x="203341" y="52744"/>
                  <a:pt x="254827" y="81088"/>
                  <a:pt x="305644" y="118025"/>
                </a:cubicBezTo>
                <a:cubicBezTo>
                  <a:pt x="356461" y="154962"/>
                  <a:pt x="388679" y="187936"/>
                  <a:pt x="457305" y="254782"/>
                </a:cubicBezTo>
                <a:cubicBezTo>
                  <a:pt x="525931" y="321628"/>
                  <a:pt x="641218" y="445370"/>
                  <a:pt x="717400" y="519104"/>
                </a:cubicBezTo>
                <a:cubicBezTo>
                  <a:pt x="793582" y="592838"/>
                  <a:pt x="857823" y="650508"/>
                  <a:pt x="914400" y="697186"/>
                </a:cubicBezTo>
                <a:cubicBezTo>
                  <a:pt x="970978" y="743864"/>
                  <a:pt x="1014643" y="776891"/>
                  <a:pt x="1056865" y="799173"/>
                </a:cubicBezTo>
                <a:cubicBezTo>
                  <a:pt x="1099087" y="821455"/>
                  <a:pt x="1140182" y="823623"/>
                  <a:pt x="1167731" y="830880"/>
                </a:cubicBezTo>
                <a:cubicBezTo>
                  <a:pt x="1195280" y="838137"/>
                  <a:pt x="1215396" y="841238"/>
                  <a:pt x="1222160" y="842717"/>
                </a:cubicBezTo>
                <a:cubicBezTo>
                  <a:pt x="1228924" y="844197"/>
                  <a:pt x="1214250" y="841571"/>
                  <a:pt x="1208314" y="839757"/>
                </a:cubicBezTo>
                <a:cubicBezTo>
                  <a:pt x="1202378" y="837943"/>
                  <a:pt x="1194707" y="836367"/>
                  <a:pt x="1186543" y="831831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038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47864" y="462230"/>
                <a:ext cx="5400600" cy="2122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itchFamily="34" charset="0"/>
                  <a:buChar char="•"/>
                </a:pPr>
                <a:r>
                  <a:rPr lang="uk-UA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Функція </a:t>
                </a:r>
                <a:r>
                  <a:rPr lang="en-US" sz="2400" b="1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y=</a:t>
                </a:r>
                <a:r>
                  <a:rPr lang="en-US" sz="2400" b="1" i="1" dirty="0" err="1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tgx</a:t>
                </a:r>
                <a:r>
                  <a:rPr lang="uk-UA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неперервна і зростає на проміжку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24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0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,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отже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на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цьому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проміжку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вона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має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обернену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функцію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, яка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називається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ru-RU" sz="2400" b="1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арктангенсом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.</a:t>
                </a:r>
                <a:endParaRPr lang="ru-RU" sz="2400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462230"/>
                <a:ext cx="5400600" cy="2122376"/>
              </a:xfrm>
              <a:prstGeom prst="rect">
                <a:avLst/>
              </a:prstGeom>
              <a:blipFill rotWithShape="1">
                <a:blip r:embed="rId2"/>
                <a:stretch>
                  <a:fillRect l="-1580" t="-2586" r="-3160" b="-689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6579" y="2564904"/>
                <a:ext cx="8208912" cy="159896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itchFamily="34" charset="0"/>
                  <a:buChar char="•"/>
                </a:pPr>
                <a:r>
                  <a:rPr lang="uk-UA" sz="2800" b="1" i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Арктангенсом</a:t>
                </a:r>
                <a:r>
                  <a:rPr lang="uk-UA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числа а </a:t>
                </a:r>
                <a:r>
                  <a:rPr lang="en-US" sz="2800" b="1" i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(</a:t>
                </a:r>
                <a:r>
                  <a:rPr lang="en-US" sz="2800" b="1" i="1" dirty="0" err="1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arctga</a:t>
                </a:r>
                <a:r>
                  <a:rPr lang="en-US" sz="2800" b="1" i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)</a:t>
                </a:r>
                <a:r>
                  <a:rPr lang="uk-UA" sz="2800" b="1" i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uk-UA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називається такий кут із проміжку</a:t>
                </a:r>
                <a:r>
                  <a:rPr lang="uk-UA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2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2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, </a:t>
                </a:r>
                <a:r>
                  <a:rPr lang="uk-UA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тангенс </a:t>
                </a:r>
                <a:r>
                  <a:rPr lang="ru-RU" sz="2800" b="1" i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якого</a:t>
                </a:r>
                <a:r>
                  <a:rPr lang="ru-RU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ru-RU" sz="2800" b="1" i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дорівнює</a:t>
                </a:r>
                <a:r>
                  <a:rPr lang="ru-RU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а.</a:t>
                </a:r>
                <a:endParaRPr lang="ru-RU" sz="28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79" y="2564904"/>
                <a:ext cx="8208912" cy="1598964"/>
              </a:xfrm>
              <a:prstGeom prst="rect">
                <a:avLst/>
              </a:prstGeom>
              <a:blipFill rotWithShape="1">
                <a:blip r:embed="rId3"/>
                <a:stretch>
                  <a:fillRect l="-1184" t="-3383" b="-451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19129" y="4077072"/>
                <a:ext cx="5328592" cy="797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itchFamily="34" charset="0"/>
                  <a:buChar char="•"/>
                </a:pPr>
                <a:r>
                  <a:rPr lang="uk-UA" sz="2800" b="1" i="1" dirty="0" smtClean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Наприклад,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𝒂𝒓𝒄𝒕𝒈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endParaRPr lang="ru-RU" sz="2800" b="1" i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129" y="4077072"/>
                <a:ext cx="5328592" cy="797911"/>
              </a:xfrm>
              <a:prstGeom prst="rect">
                <a:avLst/>
              </a:prstGeom>
              <a:blipFill rotWithShape="1">
                <a:blip r:embed="rId4"/>
                <a:stretch>
                  <a:fillRect l="-2174" b="-1145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 descr="Тригонометричні функції - Microsoft PowerPoint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5" t="36842" r="35938" b="23716"/>
          <a:stretch/>
        </p:blipFill>
        <p:spPr>
          <a:xfrm>
            <a:off x="899592" y="231339"/>
            <a:ext cx="1226840" cy="2169883"/>
          </a:xfrm>
          <a:prstGeom prst="rect">
            <a:avLst/>
          </a:prstGeom>
        </p:spPr>
      </p:pic>
      <p:sp>
        <p:nvSpPr>
          <p:cNvPr id="3" name="Полилиния 2"/>
          <p:cNvSpPr/>
          <p:nvPr/>
        </p:nvSpPr>
        <p:spPr>
          <a:xfrm>
            <a:off x="1143000" y="266700"/>
            <a:ext cx="723900" cy="2124075"/>
          </a:xfrm>
          <a:custGeom>
            <a:avLst/>
            <a:gdLst>
              <a:gd name="connsiteX0" fmla="*/ 0 w 723900"/>
              <a:gd name="connsiteY0" fmla="*/ 2124075 h 2124075"/>
              <a:gd name="connsiteX1" fmla="*/ 19050 w 723900"/>
              <a:gd name="connsiteY1" fmla="*/ 1485900 h 2124075"/>
              <a:gd name="connsiteX2" fmla="*/ 114300 w 723900"/>
              <a:gd name="connsiteY2" fmla="*/ 1200150 h 2124075"/>
              <a:gd name="connsiteX3" fmla="*/ 285750 w 723900"/>
              <a:gd name="connsiteY3" fmla="*/ 1009650 h 2124075"/>
              <a:gd name="connsiteX4" fmla="*/ 438150 w 723900"/>
              <a:gd name="connsiteY4" fmla="*/ 866775 h 2124075"/>
              <a:gd name="connsiteX5" fmla="*/ 561975 w 723900"/>
              <a:gd name="connsiteY5" fmla="*/ 723900 h 2124075"/>
              <a:gd name="connsiteX6" fmla="*/ 695325 w 723900"/>
              <a:gd name="connsiteY6" fmla="*/ 333375 h 2124075"/>
              <a:gd name="connsiteX7" fmla="*/ 723900 w 723900"/>
              <a:gd name="connsiteY7" fmla="*/ 0 h 212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900" h="2124075">
                <a:moveTo>
                  <a:pt x="0" y="2124075"/>
                </a:moveTo>
                <a:cubicBezTo>
                  <a:pt x="0" y="1881981"/>
                  <a:pt x="0" y="1639887"/>
                  <a:pt x="19050" y="1485900"/>
                </a:cubicBezTo>
                <a:cubicBezTo>
                  <a:pt x="38100" y="1331912"/>
                  <a:pt x="69850" y="1279525"/>
                  <a:pt x="114300" y="1200150"/>
                </a:cubicBezTo>
                <a:cubicBezTo>
                  <a:pt x="158750" y="1120775"/>
                  <a:pt x="231775" y="1065212"/>
                  <a:pt x="285750" y="1009650"/>
                </a:cubicBezTo>
                <a:cubicBezTo>
                  <a:pt x="339725" y="954088"/>
                  <a:pt x="392113" y="914400"/>
                  <a:pt x="438150" y="866775"/>
                </a:cubicBezTo>
                <a:cubicBezTo>
                  <a:pt x="484188" y="819150"/>
                  <a:pt x="519113" y="812800"/>
                  <a:pt x="561975" y="723900"/>
                </a:cubicBezTo>
                <a:cubicBezTo>
                  <a:pt x="604838" y="635000"/>
                  <a:pt x="668338" y="454025"/>
                  <a:pt x="695325" y="333375"/>
                </a:cubicBezTo>
                <a:cubicBezTo>
                  <a:pt x="722313" y="212725"/>
                  <a:pt x="723900" y="0"/>
                  <a:pt x="723900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850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47864" y="462230"/>
                <a:ext cx="54006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itchFamily="34" charset="0"/>
                  <a:buChar char="•"/>
                </a:pPr>
                <a:r>
                  <a:rPr lang="uk-UA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Функція </a:t>
                </a:r>
                <a:r>
                  <a:rPr lang="en-US" sz="2400" b="1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y=</a:t>
                </a:r>
                <a:r>
                  <a:rPr lang="en-US" sz="2400" b="1" i="1" dirty="0" err="1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ctgx</a:t>
                </a:r>
                <a:r>
                  <a:rPr lang="uk-UA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неперервна і спадає на проміжку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24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;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𝝅</m:t>
                        </m:r>
                      </m:e>
                    </m:d>
                  </m:oMath>
                </a14:m>
                <a:r>
                  <a:rPr lang="ru-RU" sz="20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,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отже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на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цьому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проміжку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вона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має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обернену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функцію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, яка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називається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ru-RU" sz="2400" b="1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арккотангенсом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.</a:t>
                </a:r>
                <a:endParaRPr lang="ru-RU" sz="2400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462230"/>
                <a:ext cx="5400600" cy="1938992"/>
              </a:xfrm>
              <a:prstGeom prst="rect">
                <a:avLst/>
              </a:prstGeom>
              <a:blipFill rotWithShape="1">
                <a:blip r:embed="rId2"/>
                <a:stretch>
                  <a:fillRect l="-1580" t="-2830" r="-3160" b="-786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6579" y="2564904"/>
                <a:ext cx="8208912" cy="138499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itchFamily="34" charset="0"/>
                  <a:buChar char="•"/>
                </a:pPr>
                <a:r>
                  <a:rPr lang="uk-UA" sz="2800" b="1" i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Арккотангенсом</a:t>
                </a:r>
                <a:r>
                  <a:rPr lang="uk-UA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числа а </a:t>
                </a:r>
                <a:r>
                  <a:rPr lang="en-US" sz="2800" b="1" i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(</a:t>
                </a:r>
                <a:r>
                  <a:rPr lang="en-US" sz="2800" b="1" i="1" dirty="0" err="1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arcctga</a:t>
                </a:r>
                <a:r>
                  <a:rPr lang="en-US" sz="2800" b="1" i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)</a:t>
                </a:r>
                <a:r>
                  <a:rPr lang="uk-UA" sz="2800" b="1" i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uk-UA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називається такий кут із проміжку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28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;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𝝅</m:t>
                        </m:r>
                      </m:e>
                    </m:d>
                  </m:oMath>
                </a14:m>
                <a:r>
                  <a:rPr lang="ru-RU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, </a:t>
                </a:r>
                <a:r>
                  <a:rPr lang="uk-UA" sz="2800" b="1" i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ко</a:t>
                </a:r>
                <a:r>
                  <a:rPr lang="ru-RU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тангенс </a:t>
                </a:r>
                <a:r>
                  <a:rPr lang="ru-RU" sz="2800" b="1" i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якого</a:t>
                </a:r>
                <a:r>
                  <a:rPr lang="ru-RU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ru-RU" sz="2800" b="1" i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дорівнює</a:t>
                </a:r>
                <a:r>
                  <a:rPr lang="ru-RU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а.</a:t>
                </a:r>
                <a:endParaRPr lang="ru-RU" sz="28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79" y="2564904"/>
                <a:ext cx="8208912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184" t="-3896" b="-1298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19129" y="4077072"/>
                <a:ext cx="5328592" cy="797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itchFamily="34" charset="0"/>
                  <a:buChar char="•"/>
                </a:pPr>
                <a:r>
                  <a:rPr lang="uk-UA" sz="2800" b="1" i="1" dirty="0" smtClean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Наприклад,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𝒂𝒓𝒄𝒄𝒕𝒈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ru-RU" sz="2800" b="1" i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129" y="4077072"/>
                <a:ext cx="5328592" cy="797911"/>
              </a:xfrm>
              <a:prstGeom prst="rect">
                <a:avLst/>
              </a:prstGeom>
              <a:blipFill rotWithShape="1">
                <a:blip r:embed="rId4"/>
                <a:stretch>
                  <a:fillRect l="-2174" b="-1145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 descr="Тригонометричні функції - Microsoft PowerPoint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9" t="39786" r="31250" b="23716"/>
          <a:stretch/>
        </p:blipFill>
        <p:spPr>
          <a:xfrm>
            <a:off x="1043608" y="188640"/>
            <a:ext cx="1190625" cy="2007959"/>
          </a:xfrm>
          <a:prstGeom prst="rect">
            <a:avLst/>
          </a:prstGeom>
        </p:spPr>
      </p:pic>
      <p:sp>
        <p:nvSpPr>
          <p:cNvPr id="3" name="Полилиния 2"/>
          <p:cNvSpPr/>
          <p:nvPr/>
        </p:nvSpPr>
        <p:spPr>
          <a:xfrm>
            <a:off x="1257300" y="190500"/>
            <a:ext cx="734130" cy="2028825"/>
          </a:xfrm>
          <a:custGeom>
            <a:avLst/>
            <a:gdLst>
              <a:gd name="connsiteX0" fmla="*/ 0 w 734130"/>
              <a:gd name="connsiteY0" fmla="*/ 0 h 2028825"/>
              <a:gd name="connsiteX1" fmla="*/ 28575 w 734130"/>
              <a:gd name="connsiteY1" fmla="*/ 323850 h 2028825"/>
              <a:gd name="connsiteX2" fmla="*/ 123825 w 734130"/>
              <a:gd name="connsiteY2" fmla="*/ 523875 h 2028825"/>
              <a:gd name="connsiteX3" fmla="*/ 228600 w 734130"/>
              <a:gd name="connsiteY3" fmla="*/ 647700 h 2028825"/>
              <a:gd name="connsiteX4" fmla="*/ 304800 w 734130"/>
              <a:gd name="connsiteY4" fmla="*/ 752475 h 2028825"/>
              <a:gd name="connsiteX5" fmla="*/ 409575 w 734130"/>
              <a:gd name="connsiteY5" fmla="*/ 847725 h 2028825"/>
              <a:gd name="connsiteX6" fmla="*/ 523875 w 734130"/>
              <a:gd name="connsiteY6" fmla="*/ 962025 h 2028825"/>
              <a:gd name="connsiteX7" fmla="*/ 571500 w 734130"/>
              <a:gd name="connsiteY7" fmla="*/ 1047750 h 2028825"/>
              <a:gd name="connsiteX8" fmla="*/ 647700 w 734130"/>
              <a:gd name="connsiteY8" fmla="*/ 1209675 h 2028825"/>
              <a:gd name="connsiteX9" fmla="*/ 714375 w 734130"/>
              <a:gd name="connsiteY9" fmla="*/ 1400175 h 2028825"/>
              <a:gd name="connsiteX10" fmla="*/ 723900 w 734130"/>
              <a:gd name="connsiteY10" fmla="*/ 1609725 h 2028825"/>
              <a:gd name="connsiteX11" fmla="*/ 733425 w 734130"/>
              <a:gd name="connsiteY11" fmla="*/ 1828800 h 2028825"/>
              <a:gd name="connsiteX12" fmla="*/ 733425 w 734130"/>
              <a:gd name="connsiteY12" fmla="*/ 2028825 h 2028825"/>
              <a:gd name="connsiteX13" fmla="*/ 733425 w 734130"/>
              <a:gd name="connsiteY13" fmla="*/ 2019300 h 2028825"/>
              <a:gd name="connsiteX0" fmla="*/ 0 w 734130"/>
              <a:gd name="connsiteY0" fmla="*/ 0 h 2028825"/>
              <a:gd name="connsiteX1" fmla="*/ 44904 w 734130"/>
              <a:gd name="connsiteY1" fmla="*/ 314052 h 2028825"/>
              <a:gd name="connsiteX2" fmla="*/ 123825 w 734130"/>
              <a:gd name="connsiteY2" fmla="*/ 523875 h 2028825"/>
              <a:gd name="connsiteX3" fmla="*/ 228600 w 734130"/>
              <a:gd name="connsiteY3" fmla="*/ 647700 h 2028825"/>
              <a:gd name="connsiteX4" fmla="*/ 304800 w 734130"/>
              <a:gd name="connsiteY4" fmla="*/ 752475 h 2028825"/>
              <a:gd name="connsiteX5" fmla="*/ 409575 w 734130"/>
              <a:gd name="connsiteY5" fmla="*/ 847725 h 2028825"/>
              <a:gd name="connsiteX6" fmla="*/ 523875 w 734130"/>
              <a:gd name="connsiteY6" fmla="*/ 962025 h 2028825"/>
              <a:gd name="connsiteX7" fmla="*/ 571500 w 734130"/>
              <a:gd name="connsiteY7" fmla="*/ 1047750 h 2028825"/>
              <a:gd name="connsiteX8" fmla="*/ 647700 w 734130"/>
              <a:gd name="connsiteY8" fmla="*/ 1209675 h 2028825"/>
              <a:gd name="connsiteX9" fmla="*/ 714375 w 734130"/>
              <a:gd name="connsiteY9" fmla="*/ 1400175 h 2028825"/>
              <a:gd name="connsiteX10" fmla="*/ 723900 w 734130"/>
              <a:gd name="connsiteY10" fmla="*/ 1609725 h 2028825"/>
              <a:gd name="connsiteX11" fmla="*/ 733425 w 734130"/>
              <a:gd name="connsiteY11" fmla="*/ 1828800 h 2028825"/>
              <a:gd name="connsiteX12" fmla="*/ 733425 w 734130"/>
              <a:gd name="connsiteY12" fmla="*/ 2028825 h 2028825"/>
              <a:gd name="connsiteX13" fmla="*/ 733425 w 734130"/>
              <a:gd name="connsiteY13" fmla="*/ 2019300 h 2028825"/>
              <a:gd name="connsiteX0" fmla="*/ 0 w 734130"/>
              <a:gd name="connsiteY0" fmla="*/ 0 h 2028825"/>
              <a:gd name="connsiteX1" fmla="*/ 44904 w 734130"/>
              <a:gd name="connsiteY1" fmla="*/ 314052 h 2028825"/>
              <a:gd name="connsiteX2" fmla="*/ 123825 w 734130"/>
              <a:gd name="connsiteY2" fmla="*/ 523875 h 2028825"/>
              <a:gd name="connsiteX3" fmla="*/ 212272 w 734130"/>
              <a:gd name="connsiteY3" fmla="*/ 657497 h 2028825"/>
              <a:gd name="connsiteX4" fmla="*/ 304800 w 734130"/>
              <a:gd name="connsiteY4" fmla="*/ 752475 h 2028825"/>
              <a:gd name="connsiteX5" fmla="*/ 409575 w 734130"/>
              <a:gd name="connsiteY5" fmla="*/ 847725 h 2028825"/>
              <a:gd name="connsiteX6" fmla="*/ 523875 w 734130"/>
              <a:gd name="connsiteY6" fmla="*/ 962025 h 2028825"/>
              <a:gd name="connsiteX7" fmla="*/ 571500 w 734130"/>
              <a:gd name="connsiteY7" fmla="*/ 1047750 h 2028825"/>
              <a:gd name="connsiteX8" fmla="*/ 647700 w 734130"/>
              <a:gd name="connsiteY8" fmla="*/ 1209675 h 2028825"/>
              <a:gd name="connsiteX9" fmla="*/ 714375 w 734130"/>
              <a:gd name="connsiteY9" fmla="*/ 1400175 h 2028825"/>
              <a:gd name="connsiteX10" fmla="*/ 723900 w 734130"/>
              <a:gd name="connsiteY10" fmla="*/ 1609725 h 2028825"/>
              <a:gd name="connsiteX11" fmla="*/ 733425 w 734130"/>
              <a:gd name="connsiteY11" fmla="*/ 1828800 h 2028825"/>
              <a:gd name="connsiteX12" fmla="*/ 733425 w 734130"/>
              <a:gd name="connsiteY12" fmla="*/ 2028825 h 2028825"/>
              <a:gd name="connsiteX13" fmla="*/ 733425 w 734130"/>
              <a:gd name="connsiteY13" fmla="*/ 2019300 h 2028825"/>
              <a:gd name="connsiteX0" fmla="*/ 0 w 734130"/>
              <a:gd name="connsiteY0" fmla="*/ 0 h 2028825"/>
              <a:gd name="connsiteX1" fmla="*/ 44904 w 734130"/>
              <a:gd name="connsiteY1" fmla="*/ 314052 h 2028825"/>
              <a:gd name="connsiteX2" fmla="*/ 123825 w 734130"/>
              <a:gd name="connsiteY2" fmla="*/ 523875 h 2028825"/>
              <a:gd name="connsiteX3" fmla="*/ 212272 w 734130"/>
              <a:gd name="connsiteY3" fmla="*/ 657497 h 2028825"/>
              <a:gd name="connsiteX4" fmla="*/ 304800 w 734130"/>
              <a:gd name="connsiteY4" fmla="*/ 752475 h 2028825"/>
              <a:gd name="connsiteX5" fmla="*/ 409575 w 734130"/>
              <a:gd name="connsiteY5" fmla="*/ 847725 h 2028825"/>
              <a:gd name="connsiteX6" fmla="*/ 523875 w 734130"/>
              <a:gd name="connsiteY6" fmla="*/ 962025 h 2028825"/>
              <a:gd name="connsiteX7" fmla="*/ 581297 w 734130"/>
              <a:gd name="connsiteY7" fmla="*/ 1034687 h 2028825"/>
              <a:gd name="connsiteX8" fmla="*/ 647700 w 734130"/>
              <a:gd name="connsiteY8" fmla="*/ 1209675 h 2028825"/>
              <a:gd name="connsiteX9" fmla="*/ 714375 w 734130"/>
              <a:gd name="connsiteY9" fmla="*/ 1400175 h 2028825"/>
              <a:gd name="connsiteX10" fmla="*/ 723900 w 734130"/>
              <a:gd name="connsiteY10" fmla="*/ 1609725 h 2028825"/>
              <a:gd name="connsiteX11" fmla="*/ 733425 w 734130"/>
              <a:gd name="connsiteY11" fmla="*/ 1828800 h 2028825"/>
              <a:gd name="connsiteX12" fmla="*/ 733425 w 734130"/>
              <a:gd name="connsiteY12" fmla="*/ 2028825 h 2028825"/>
              <a:gd name="connsiteX13" fmla="*/ 733425 w 734130"/>
              <a:gd name="connsiteY13" fmla="*/ 2019300 h 2028825"/>
              <a:gd name="connsiteX0" fmla="*/ 0 w 734130"/>
              <a:gd name="connsiteY0" fmla="*/ 0 h 2028825"/>
              <a:gd name="connsiteX1" fmla="*/ 44904 w 734130"/>
              <a:gd name="connsiteY1" fmla="*/ 314052 h 2028825"/>
              <a:gd name="connsiteX2" fmla="*/ 123825 w 734130"/>
              <a:gd name="connsiteY2" fmla="*/ 523875 h 2028825"/>
              <a:gd name="connsiteX3" fmla="*/ 212272 w 734130"/>
              <a:gd name="connsiteY3" fmla="*/ 657497 h 2028825"/>
              <a:gd name="connsiteX4" fmla="*/ 304800 w 734130"/>
              <a:gd name="connsiteY4" fmla="*/ 752475 h 2028825"/>
              <a:gd name="connsiteX5" fmla="*/ 409575 w 734130"/>
              <a:gd name="connsiteY5" fmla="*/ 847725 h 2028825"/>
              <a:gd name="connsiteX6" fmla="*/ 523875 w 734130"/>
              <a:gd name="connsiteY6" fmla="*/ 962025 h 2028825"/>
              <a:gd name="connsiteX7" fmla="*/ 581297 w 734130"/>
              <a:gd name="connsiteY7" fmla="*/ 1034687 h 2028825"/>
              <a:gd name="connsiteX8" fmla="*/ 657497 w 734130"/>
              <a:gd name="connsiteY8" fmla="*/ 1190080 h 2028825"/>
              <a:gd name="connsiteX9" fmla="*/ 714375 w 734130"/>
              <a:gd name="connsiteY9" fmla="*/ 1400175 h 2028825"/>
              <a:gd name="connsiteX10" fmla="*/ 723900 w 734130"/>
              <a:gd name="connsiteY10" fmla="*/ 1609725 h 2028825"/>
              <a:gd name="connsiteX11" fmla="*/ 733425 w 734130"/>
              <a:gd name="connsiteY11" fmla="*/ 1828800 h 2028825"/>
              <a:gd name="connsiteX12" fmla="*/ 733425 w 734130"/>
              <a:gd name="connsiteY12" fmla="*/ 2028825 h 2028825"/>
              <a:gd name="connsiteX13" fmla="*/ 733425 w 734130"/>
              <a:gd name="connsiteY13" fmla="*/ 2019300 h 2028825"/>
              <a:gd name="connsiteX0" fmla="*/ 0 w 734130"/>
              <a:gd name="connsiteY0" fmla="*/ 0 h 2028825"/>
              <a:gd name="connsiteX1" fmla="*/ 44904 w 734130"/>
              <a:gd name="connsiteY1" fmla="*/ 314052 h 2028825"/>
              <a:gd name="connsiteX2" fmla="*/ 123825 w 734130"/>
              <a:gd name="connsiteY2" fmla="*/ 523875 h 2028825"/>
              <a:gd name="connsiteX3" fmla="*/ 212272 w 734130"/>
              <a:gd name="connsiteY3" fmla="*/ 657497 h 2028825"/>
              <a:gd name="connsiteX4" fmla="*/ 304800 w 734130"/>
              <a:gd name="connsiteY4" fmla="*/ 752475 h 2028825"/>
              <a:gd name="connsiteX5" fmla="*/ 409575 w 734130"/>
              <a:gd name="connsiteY5" fmla="*/ 847725 h 2028825"/>
              <a:gd name="connsiteX6" fmla="*/ 523875 w 734130"/>
              <a:gd name="connsiteY6" fmla="*/ 962025 h 2028825"/>
              <a:gd name="connsiteX7" fmla="*/ 581297 w 734130"/>
              <a:gd name="connsiteY7" fmla="*/ 1034687 h 2028825"/>
              <a:gd name="connsiteX8" fmla="*/ 657497 w 734130"/>
              <a:gd name="connsiteY8" fmla="*/ 1190080 h 2028825"/>
              <a:gd name="connsiteX9" fmla="*/ 704578 w 734130"/>
              <a:gd name="connsiteY9" fmla="*/ 1403441 h 2028825"/>
              <a:gd name="connsiteX10" fmla="*/ 723900 w 734130"/>
              <a:gd name="connsiteY10" fmla="*/ 1609725 h 2028825"/>
              <a:gd name="connsiteX11" fmla="*/ 733425 w 734130"/>
              <a:gd name="connsiteY11" fmla="*/ 1828800 h 2028825"/>
              <a:gd name="connsiteX12" fmla="*/ 733425 w 734130"/>
              <a:gd name="connsiteY12" fmla="*/ 2028825 h 2028825"/>
              <a:gd name="connsiteX13" fmla="*/ 733425 w 734130"/>
              <a:gd name="connsiteY13" fmla="*/ 2019300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4130" h="2028825">
                <a:moveTo>
                  <a:pt x="0" y="0"/>
                </a:moveTo>
                <a:cubicBezTo>
                  <a:pt x="3968" y="118268"/>
                  <a:pt x="24266" y="226739"/>
                  <a:pt x="44904" y="314052"/>
                </a:cubicBezTo>
                <a:cubicBezTo>
                  <a:pt x="65542" y="401365"/>
                  <a:pt x="95930" y="466634"/>
                  <a:pt x="123825" y="523875"/>
                </a:cubicBezTo>
                <a:cubicBezTo>
                  <a:pt x="151720" y="581116"/>
                  <a:pt x="182110" y="619397"/>
                  <a:pt x="212272" y="657497"/>
                </a:cubicBezTo>
                <a:cubicBezTo>
                  <a:pt x="242434" y="695597"/>
                  <a:pt x="271916" y="720771"/>
                  <a:pt x="304800" y="752475"/>
                </a:cubicBezTo>
                <a:cubicBezTo>
                  <a:pt x="337684" y="784179"/>
                  <a:pt x="373063" y="812800"/>
                  <a:pt x="409575" y="847725"/>
                </a:cubicBezTo>
                <a:cubicBezTo>
                  <a:pt x="446087" y="882650"/>
                  <a:pt x="495255" y="930865"/>
                  <a:pt x="523875" y="962025"/>
                </a:cubicBezTo>
                <a:cubicBezTo>
                  <a:pt x="552495" y="993185"/>
                  <a:pt x="559027" y="996678"/>
                  <a:pt x="581297" y="1034687"/>
                </a:cubicBezTo>
                <a:cubicBezTo>
                  <a:pt x="603567" y="1072696"/>
                  <a:pt x="636950" y="1128621"/>
                  <a:pt x="657497" y="1190080"/>
                </a:cubicBezTo>
                <a:cubicBezTo>
                  <a:pt x="678044" y="1251539"/>
                  <a:pt x="693511" y="1333500"/>
                  <a:pt x="704578" y="1403441"/>
                </a:cubicBezTo>
                <a:cubicBezTo>
                  <a:pt x="715645" y="1473382"/>
                  <a:pt x="719092" y="1538832"/>
                  <a:pt x="723900" y="1609725"/>
                </a:cubicBezTo>
                <a:cubicBezTo>
                  <a:pt x="728708" y="1680618"/>
                  <a:pt x="731838" y="1758950"/>
                  <a:pt x="733425" y="1828800"/>
                </a:cubicBezTo>
                <a:cubicBezTo>
                  <a:pt x="735013" y="1898650"/>
                  <a:pt x="733425" y="2028825"/>
                  <a:pt x="733425" y="2028825"/>
                </a:cubicBezTo>
                <a:lnTo>
                  <a:pt x="733425" y="2019300"/>
                </a:ln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392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 descr="Голубая тисненая бумага"/>
          <p:cNvSpPr txBox="1">
            <a:spLocks noChangeArrowheads="1"/>
          </p:cNvSpPr>
          <p:nvPr/>
        </p:nvSpPr>
        <p:spPr bwMode="auto">
          <a:xfrm>
            <a:off x="899592" y="1643947"/>
            <a:ext cx="4248472" cy="584556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arcsin</a:t>
            </a:r>
            <a:r>
              <a:rPr kumimoji="1"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(-</a:t>
            </a:r>
            <a:r>
              <a:rPr kumimoji="1" lang="en-US" sz="32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1"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1" lang="ru-RU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1" lang="ru-RU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1"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arcsin</a:t>
            </a:r>
            <a:r>
              <a:rPr kumimoji="1" lang="en-US" sz="32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1" lang="ru-RU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ru-RU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kumimoji="1" lang="en-US" sz="32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2" descr="Голубая тисненая бумага"/>
          <p:cNvSpPr txBox="1">
            <a:spLocks noChangeArrowheads="1"/>
          </p:cNvSpPr>
          <p:nvPr/>
        </p:nvSpPr>
        <p:spPr bwMode="auto">
          <a:xfrm>
            <a:off x="899592" y="2623845"/>
            <a:ext cx="3756106" cy="5847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arctg</a:t>
            </a:r>
            <a:r>
              <a:rPr kumimoji="1"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(-</a:t>
            </a:r>
            <a:r>
              <a:rPr kumimoji="1" lang="en-US" sz="32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1"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1" lang="ru-RU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1" lang="ru-RU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1"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arctg</a:t>
            </a:r>
            <a:r>
              <a:rPr kumimoji="1" lang="en-US" sz="32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1" lang="ru-RU" sz="32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1" lang="en-US" sz="32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3" descr="Голубая тисненая бумага"/>
          <p:cNvSpPr txBox="1">
            <a:spLocks noChangeArrowheads="1"/>
          </p:cNvSpPr>
          <p:nvPr/>
        </p:nvSpPr>
        <p:spPr bwMode="auto">
          <a:xfrm>
            <a:off x="3949055" y="4365104"/>
            <a:ext cx="4107994" cy="5847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arc</a:t>
            </a:r>
            <a:r>
              <a:rPr kumimoji="1" lang="ru-RU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1"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kumimoji="1"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(-</a:t>
            </a:r>
            <a:r>
              <a:rPr kumimoji="1" lang="en-US" sz="32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1"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1" lang="ru-RU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1" lang="ru-RU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l-GR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kumimoji="1"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-arc</a:t>
            </a:r>
            <a:r>
              <a:rPr kumimoji="1" lang="ru-RU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1"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kumimoji="1" lang="en-US" sz="32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1" lang="ru-RU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1" lang="en-US" sz="32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3923928" y="3501008"/>
            <a:ext cx="4464149" cy="585078"/>
            <a:chOff x="2760" y="1673"/>
            <a:chExt cx="4449" cy="613"/>
          </a:xfrm>
        </p:grpSpPr>
        <p:graphicFrame>
          <p:nvGraphicFramePr>
            <p:cNvPr id="13" name="Object 5" descr="Голубая тисненая бумага"/>
            <p:cNvGraphicFramePr>
              <a:graphicFrameLocks noChangeAspect="1"/>
            </p:cNvGraphicFramePr>
            <p:nvPr/>
          </p:nvGraphicFramePr>
          <p:xfrm>
            <a:off x="3787" y="2069"/>
            <a:ext cx="178" cy="1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89" name="Формула" r:id="rId4" imgW="126720" imgH="126720" progId="Equation.3">
                    <p:embed/>
                  </p:oleObj>
                </mc:Choice>
                <mc:Fallback>
                  <p:oleObj name="Формула" r:id="rId4" imgW="126720" imgH="126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7" y="2069"/>
                          <a:ext cx="178" cy="133"/>
                        </a:xfrm>
                        <a:prstGeom prst="rect">
                          <a:avLst/>
                        </a:prstGeom>
                        <a:blipFill dpi="0" rotWithShape="1">
                          <a:blip r:embed="rId3"/>
                          <a:srcRect/>
                          <a:tile tx="0" ty="0" sx="100000" sy="100000" flip="none" algn="tl"/>
                        </a:blip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7" descr="Голубая тисненая бумага"/>
            <p:cNvSpPr txBox="1">
              <a:spLocks noChangeArrowheads="1"/>
            </p:cNvSpPr>
            <p:nvPr/>
          </p:nvSpPr>
          <p:spPr bwMode="auto">
            <a:xfrm>
              <a:off x="2760" y="1673"/>
              <a:ext cx="4449" cy="613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3200" b="1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arccos</a:t>
              </a:r>
              <a:r>
                <a:rPr kumimoji="1" lang="en-US" sz="3200" b="1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(-</a:t>
              </a:r>
              <a:r>
                <a:rPr kumimoji="1" lang="en-US" sz="3200" b="1" i="1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1" lang="en-US" sz="3200" b="1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kumimoji="1" lang="ru-RU" sz="3200" b="1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sz="3200" b="1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kumimoji="1" lang="ru-RU" sz="3200" b="1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l-GR" sz="3200" b="1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π</a:t>
              </a:r>
              <a:r>
                <a:rPr kumimoji="1" lang="en-US" sz="3200" b="1" dirty="0" smtClean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-arc</a:t>
              </a:r>
              <a:r>
                <a:rPr kumimoji="1" lang="ru-RU" sz="3200" b="1" dirty="0" smtClean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kumimoji="1" lang="en-US" sz="3200" b="1" dirty="0" err="1" smtClean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os</a:t>
              </a:r>
              <a:r>
                <a:rPr kumimoji="1" lang="en-US" sz="3200" b="1" i="1" dirty="0" err="1" smtClean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1" lang="ru-RU" sz="3200" b="1" dirty="0" smtClean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1"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99592" y="458669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Аркфункції від'ємних кутів знаходимо за формулами</a:t>
            </a:r>
            <a:r>
              <a:rPr lang="uk-UA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:</a:t>
            </a:r>
            <a:endParaRPr lang="ru-RU" sz="28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Робота з підручником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Виконайте №16(3,5,7),використовуючи табличні значення обернених тригонометричних функцій.</a:t>
            </a:r>
          </a:p>
          <a:p>
            <a:endParaRPr lang="uk-UA" dirty="0"/>
          </a:p>
          <a:p>
            <a:r>
              <a:rPr lang="uk-UA" dirty="0" smtClean="0"/>
              <a:t>Домашнє завдання </a:t>
            </a:r>
          </a:p>
          <a:p>
            <a:r>
              <a:rPr lang="uk-UA" dirty="0" smtClean="0"/>
              <a:t>Параграф 16(пункт 1)</a:t>
            </a:r>
          </a:p>
          <a:p>
            <a:r>
              <a:rPr lang="uk-UA"/>
              <a:t>№</a:t>
            </a:r>
            <a:r>
              <a:rPr lang="uk-UA" smtClean="0"/>
              <a:t> 16(4,6,8)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15460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215</Words>
  <Application>Microsoft Office PowerPoint</Application>
  <PresentationFormat>Екран (4:3)</PresentationFormat>
  <Paragraphs>35</Paragraphs>
  <Slides>10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8" baseType="lpstr">
      <vt:lpstr>Arial</vt:lpstr>
      <vt:lpstr>Book Antiqua</vt:lpstr>
      <vt:lpstr>Calibri</vt:lpstr>
      <vt:lpstr>Cambria</vt:lpstr>
      <vt:lpstr>Cambria Math</vt:lpstr>
      <vt:lpstr>Times New Roman</vt:lpstr>
      <vt:lpstr>Тема Office</vt:lpstr>
      <vt:lpstr>Формула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Робота з підручником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ViTark</dc:creator>
  <cp:lastModifiedBy>RePack by Diakov</cp:lastModifiedBy>
  <cp:revision>54</cp:revision>
  <dcterms:created xsi:type="dcterms:W3CDTF">2011-07-01T16:17:05Z</dcterms:created>
  <dcterms:modified xsi:type="dcterms:W3CDTF">2022-01-21T14:50:00Z</dcterms:modified>
</cp:coreProperties>
</file>