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3" r:id="rId1"/>
  </p:sldMasterIdLst>
  <p:notesMasterIdLst>
    <p:notesMasterId r:id="rId16"/>
  </p:notesMasterIdLst>
  <p:sldIdLst>
    <p:sldId id="280" r:id="rId2"/>
    <p:sldId id="279" r:id="rId3"/>
    <p:sldId id="258" r:id="rId4"/>
    <p:sldId id="259" r:id="rId5"/>
    <p:sldId id="278" r:id="rId6"/>
    <p:sldId id="266" r:id="rId7"/>
    <p:sldId id="273" r:id="rId8"/>
    <p:sldId id="274" r:id="rId9"/>
    <p:sldId id="275" r:id="rId10"/>
    <p:sldId id="276" r:id="rId11"/>
    <p:sldId id="268" r:id="rId12"/>
    <p:sldId id="269" r:id="rId13"/>
    <p:sldId id="277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44" autoAdjust="0"/>
    <p:restoredTop sz="85036" autoAdjust="0"/>
  </p:normalViewPr>
  <p:slideViewPr>
    <p:cSldViewPr>
      <p:cViewPr varScale="1">
        <p:scale>
          <a:sx n="73" d="100"/>
          <a:sy n="73" d="100"/>
        </p:scale>
        <p:origin x="125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696D5-A3BA-4F03-80FD-C65C8818257A}" type="datetimeFigureOut">
              <a:rPr lang="uk-UA" smtClean="0"/>
              <a:t>18.03.2022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DA0EA7-BDAB-4A6F-92B9-F4A389785E2D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659578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0EA7-BDAB-4A6F-92B9-F4A389785E2D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84514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0EA7-BDAB-4A6F-92B9-F4A389785E2D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089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DA0EA7-BDAB-4A6F-92B9-F4A389785E2D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997145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274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770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487951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4868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695909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410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65669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056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835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7502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91830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084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18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57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329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2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44D73-767F-4397-B8C8-6CA3CEAA7EF5}" type="datetimeFigureOut">
              <a:rPr lang="ru-RU" smtClean="0"/>
              <a:pPr/>
              <a:t>18.03.2022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7D0F51-FF78-448B-87F2-47CFA5AD5465}" type="slidenum">
              <a:rPr lang="ru-RU" smtClean="0"/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18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  <p:sldLayoutId id="2147483785" r:id="rId12"/>
    <p:sldLayoutId id="2147483786" r:id="rId13"/>
    <p:sldLayoutId id="2147483787" r:id="rId14"/>
    <p:sldLayoutId id="2147483788" r:id="rId15"/>
    <p:sldLayoutId id="214748378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Алгебра 10 клас</a:t>
            </a:r>
            <a:br>
              <a:rPr lang="uk-UA" dirty="0" smtClean="0"/>
            </a:br>
            <a:r>
              <a:rPr lang="uk-UA" dirty="0" smtClean="0"/>
              <a:t>21.03.2022р.</a:t>
            </a:r>
            <a:endParaRPr lang="uk-UA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rgbClr val="00B0F0"/>
                </a:solidFill>
              </a:rPr>
              <a:t>Правила диференціювання</a:t>
            </a:r>
            <a:endParaRPr lang="uk-UA" sz="54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57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16632"/>
            <a:ext cx="7778825" cy="792088"/>
          </a:xfrm>
        </p:spPr>
        <p:txBody>
          <a:bodyPr>
            <a:noAutofit/>
          </a:bodyPr>
          <a:lstStyle/>
          <a:p>
            <a:r>
              <a:rPr lang="uk-UA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частки</a:t>
            </a:r>
            <a:endParaRPr lang="uk-UA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268760"/>
            <a:ext cx="8534401" cy="54006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(f/g )´= (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f´g-g´f</a:t>
            </a:r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)/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g²</a:t>
            </a: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uk-UA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</a:t>
            </a:r>
            <a:r>
              <a:rPr lang="en-US" sz="6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x)´</a:t>
            </a:r>
            <a:endParaRPr lang="uk-UA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188640"/>
            <a:ext cx="6347713" cy="1271576"/>
          </a:xfrm>
        </p:spPr>
        <p:txBody>
          <a:bodyPr>
            <a:normAutofit/>
          </a:bodyPr>
          <a:lstStyle/>
          <a:p>
            <a:pPr algn="ctr"/>
            <a:r>
              <a:rPr lang="uk-UA" sz="72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Перевір</a:t>
            </a:r>
            <a:r>
              <a:rPr lang="uk-UA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себе</a:t>
            </a:r>
            <a:endParaRPr lang="uk-UA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930400"/>
            <a:ext cx="8066857" cy="4738960"/>
          </a:xfrm>
        </p:spPr>
        <p:txBody>
          <a:bodyPr>
            <a:normAutofit/>
          </a:bodyPr>
          <a:lstStyle/>
          <a:p>
            <a:pPr fontAlgn="t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                         Варіант 2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" y="2636912"/>
            <a:ext cx="3061371" cy="9527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" y="4053317"/>
            <a:ext cx="2210284" cy="15243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7984" y="2660429"/>
            <a:ext cx="2959749" cy="901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9460" y="4032535"/>
            <a:ext cx="1980766" cy="1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13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Відповіді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2160590"/>
            <a:ext cx="7490793" cy="4436762"/>
          </a:xfrm>
        </p:spPr>
        <p:txBody>
          <a:bodyPr>
            <a:normAutofit/>
          </a:bodyPr>
          <a:lstStyle/>
          <a:p>
            <a:pPr marL="0" fontAlgn="t">
              <a:spcBef>
                <a:spcPts val="0"/>
              </a:spcBef>
            </a:pPr>
            <a:r>
              <a:rPr lang="uk-UA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Варіант 1                       Варіант2</a:t>
            </a:r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2852936"/>
            <a:ext cx="3960439" cy="15121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434" y="4244450"/>
            <a:ext cx="4446418" cy="184884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037" y="2996952"/>
            <a:ext cx="4394451" cy="95273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0037" y="4378971"/>
            <a:ext cx="4394451" cy="16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17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Завдання</a:t>
            </a:r>
            <a:endParaRPr lang="uk-UA" dirty="0"/>
          </a:p>
        </p:txBody>
      </p:sp>
      <p:sp>
        <p:nvSpPr>
          <p:cNvPr id="4" name="Місце для вмісту 3"/>
          <p:cNvSpPr>
            <a:spLocks noGrp="1"/>
          </p:cNvSpPr>
          <p:nvPr>
            <p:ph idx="1"/>
          </p:nvPr>
        </p:nvSpPr>
        <p:spPr>
          <a:xfrm>
            <a:off x="603553" y="2204864"/>
            <a:ext cx="6347714" cy="3880773"/>
          </a:xfrm>
        </p:spPr>
        <p:txBody>
          <a:bodyPr>
            <a:normAutofit/>
          </a:bodyPr>
          <a:lstStyle/>
          <a:p>
            <a:r>
              <a:rPr lang="uk-UA" sz="2000" dirty="0" smtClean="0"/>
              <a:t>Опрацюйте даний матеріал ще раз по підручнику</a:t>
            </a:r>
          </a:p>
          <a:p>
            <a:r>
              <a:rPr lang="uk-UA" sz="2000" dirty="0" smtClean="0"/>
              <a:t>Правила диференціювання запишіть у зошит</a:t>
            </a:r>
          </a:p>
          <a:p>
            <a:r>
              <a:rPr lang="uk-UA" sz="2000" dirty="0" smtClean="0"/>
              <a:t>Уважно розгляньте приклади 1-3 (ст.181)</a:t>
            </a:r>
          </a:p>
          <a:p>
            <a:r>
              <a:rPr lang="uk-UA" sz="2000" dirty="0" smtClean="0"/>
              <a:t>Аналогічно виконайте № 20 (13,15,17)</a:t>
            </a:r>
          </a:p>
          <a:p>
            <a:r>
              <a:rPr lang="uk-UA" sz="2000" dirty="0" smtClean="0">
                <a:solidFill>
                  <a:srgbClr val="00B0F0"/>
                </a:solidFill>
              </a:rPr>
              <a:t>Домашнє завдання </a:t>
            </a:r>
          </a:p>
          <a:p>
            <a:r>
              <a:rPr lang="uk-UA" sz="2000" dirty="0" smtClean="0"/>
              <a:t>Параграф 20 (пункт 1) вивчити</a:t>
            </a:r>
          </a:p>
          <a:p>
            <a:r>
              <a:rPr lang="uk-UA" sz="2000" dirty="0" smtClean="0"/>
              <a:t>№ 20 (14,16,18)</a:t>
            </a:r>
            <a:endParaRPr lang="uk-UA" sz="2000" dirty="0"/>
          </a:p>
          <a:p>
            <a:r>
              <a:rPr lang="uk-UA" sz="2000" dirty="0" smtClean="0"/>
              <a:t>Повторити табличку похідних</a:t>
            </a:r>
            <a:endParaRPr lang="uk-UA" sz="2000" dirty="0"/>
          </a:p>
        </p:txBody>
      </p:sp>
    </p:spTree>
    <p:extLst>
      <p:ext uri="{BB962C8B-B14F-4D97-AF65-F5344CB8AC3E}">
        <p14:creationId xmlns:p14="http://schemas.microsoft.com/office/powerpoint/2010/main" val="392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09598" y="0"/>
            <a:ext cx="8282882" cy="7317432"/>
          </a:xfrm>
        </p:spPr>
        <p:txBody>
          <a:bodyPr/>
          <a:lstStyle/>
          <a:p>
            <a:r>
              <a:rPr lang="ru-RU" sz="6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</a:t>
            </a:r>
            <a:r>
              <a:rPr lang="ru-RU" sz="6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хочете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посміхалося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вам,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подаруєте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йому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спочатку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свій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гарний</a:t>
            </a:r>
            <a:r>
              <a:rPr lang="ru-RU" sz="6000" b="1" dirty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настрій</a:t>
            </a:r>
            <a:r>
              <a:rPr lang="ru-RU" sz="6000" b="1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6000" b="1" dirty="0">
              <a:solidFill>
                <a:schemeClr val="accent5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7984" y="3861048"/>
            <a:ext cx="4320480" cy="299695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5013176"/>
            <a:ext cx="2232248" cy="1584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111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перфолента 12"/>
          <p:cNvSpPr/>
          <p:nvPr/>
        </p:nvSpPr>
        <p:spPr>
          <a:xfrm rot="20958993">
            <a:off x="233665" y="3269919"/>
            <a:ext cx="3730294" cy="3196473"/>
          </a:xfrm>
          <a:prstGeom prst="flowChartPunchedTape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 l="74474" t="3553" b="85654"/>
          <a:stretch>
            <a:fillRect/>
          </a:stretch>
        </p:blipFill>
        <p:spPr bwMode="auto">
          <a:xfrm>
            <a:off x="3803511" y="5503049"/>
            <a:ext cx="977299" cy="30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 l="74474" t="3553" b="85654"/>
          <a:stretch>
            <a:fillRect/>
          </a:stretch>
        </p:blipFill>
        <p:spPr bwMode="auto">
          <a:xfrm rot="16200000">
            <a:off x="3420452" y="4796572"/>
            <a:ext cx="1050287" cy="331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 l="74474" t="3553" b="85654"/>
          <a:stretch>
            <a:fillRect/>
          </a:stretch>
        </p:blipFill>
        <p:spPr bwMode="auto">
          <a:xfrm rot="19467319">
            <a:off x="7913322" y="4757155"/>
            <a:ext cx="710524" cy="327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Рамка 17"/>
          <p:cNvSpPr/>
          <p:nvPr/>
        </p:nvSpPr>
        <p:spPr>
          <a:xfrm>
            <a:off x="179512" y="188640"/>
            <a:ext cx="8784976" cy="6480720"/>
          </a:xfrm>
          <a:prstGeom prst="frame">
            <a:avLst>
              <a:gd name="adj1" fmla="val 1270"/>
            </a:avLst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l="74474" t="3553" b="85654"/>
          <a:stretch>
            <a:fillRect/>
          </a:stretch>
        </p:blipFill>
        <p:spPr bwMode="auto">
          <a:xfrm rot="17361306" flipV="1">
            <a:off x="8203309" y="4369274"/>
            <a:ext cx="820021" cy="189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11559" y="188640"/>
            <a:ext cx="6345753" cy="5852723"/>
          </a:xfrm>
        </p:spPr>
        <p:txBody>
          <a:bodyPr>
            <a:normAutofit/>
          </a:bodyPr>
          <a:lstStyle/>
          <a:p>
            <a:endParaRPr lang="uk-UA" smtClean="0"/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i="1" smtClean="0">
                <a:solidFill>
                  <a:srgbClr val="002060"/>
                </a:solidFill>
                <a:latin typeface="Calibri Light" panose="020F0302020204030204" pitchFamily="34" charset="0"/>
              </a:rPr>
              <a:t>Від того настрою, з яким ви розпочнете день або будь-яку справу, залежать ваші успіхи, а можливо, й невдачі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i="1" smtClean="0">
                <a:solidFill>
                  <a:srgbClr val="002060"/>
                </a:solidFill>
                <a:latin typeface="Calibri Light" panose="020F0302020204030204" pitchFamily="34" charset="0"/>
              </a:rPr>
              <a:t>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i="1" smtClean="0">
                <a:solidFill>
                  <a:srgbClr val="002060"/>
                </a:solidFill>
                <a:latin typeface="Calibri Light" panose="020F0302020204030204" pitchFamily="34" charset="0"/>
              </a:rPr>
              <a:t>                        Китайський філософ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ru-RU" altLang="ru-RU" sz="2800" b="1" i="1" smtClean="0">
                <a:solidFill>
                  <a:srgbClr val="002060"/>
                </a:solidFill>
                <a:latin typeface="Calibri Light" panose="020F0302020204030204" pitchFamily="34" charset="0"/>
              </a:rPr>
              <a:t>                                                      Конфуцій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None/>
            </a:pPr>
            <a:endParaRPr lang="ru-RU" altLang="ru-RU" sz="2800" b="1" i="1" smtClean="0">
              <a:solidFill>
                <a:srgbClr val="000000"/>
              </a:solidFill>
              <a:latin typeface="Calibri Light" panose="020F0302020204030204" pitchFamily="34" charset="0"/>
            </a:endParaRPr>
          </a:p>
          <a:p>
            <a:endParaRPr lang="uk-UA" smtClean="0"/>
          </a:p>
          <a:p>
            <a:endParaRPr lang="uk-UA" dirty="0"/>
          </a:p>
        </p:txBody>
      </p:sp>
      <p:pic>
        <p:nvPicPr>
          <p:cNvPr id="20" name="Picture 4" descr="C:\Users\Danya\Desktop\C__Data_Users_DefApps_AppData_INTERNETEXPLORER_Temp_Saved Images_imagesPMX1BZ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744" y="3229353"/>
            <a:ext cx="266700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1941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598" y="188640"/>
            <a:ext cx="8534402" cy="6264696"/>
          </a:xfrm>
        </p:spPr>
        <p:txBody>
          <a:bodyPr>
            <a:normAutofit fontScale="92500"/>
          </a:bodyPr>
          <a:lstStyle/>
          <a:p>
            <a:pPr lvl="0">
              <a:buClr>
                <a:srgbClr val="90C226"/>
              </a:buClr>
            </a:pPr>
            <a:endParaRPr lang="uk-UA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lvl="0">
              <a:buClr>
                <a:srgbClr val="90C226"/>
              </a:buClr>
            </a:pPr>
            <a:r>
              <a:rPr lang="uk-UA" sz="5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Повторимо теорію</a:t>
            </a:r>
          </a:p>
          <a:p>
            <a:pPr>
              <a:lnSpc>
                <a:spcPct val="150000"/>
              </a:lnSpc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Дайте означення похідної функції у точці 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</a:t>
            </a:r>
            <a:r>
              <a:rPr lang="uk-UA" sz="3200" b="1" i="1" baseline="-25000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Символом  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∆х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позначають? </a:t>
            </a:r>
            <a:endParaRPr lang="uk-UA" sz="3200" b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uk-UA" sz="3200" b="1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Символом  ∆ƒ, 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∆у</a:t>
            </a:r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позначають ? </a:t>
            </a:r>
          </a:p>
          <a:p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Сформулюйте геометричний зміст похідної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uk-UA" sz="3200" b="1" i="1" dirty="0" smtClean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uk-UA" sz="3200" b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Сформулюйте механічний зміст похідної</a:t>
            </a:r>
            <a:r>
              <a:rPr lang="uk-UA" sz="3200" b="1" i="1" dirty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uk-UA" sz="3200" b="1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23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8600" y="-171400"/>
            <a:ext cx="8301956" cy="7029400"/>
          </a:xfrm>
        </p:spPr>
        <p:txBody>
          <a:bodyPr>
            <a:normAutofit/>
          </a:bodyPr>
          <a:lstStyle/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ВІД </a:t>
            </a:r>
            <a:r>
              <a:rPr lang="ru-RU" altLang="ru-RU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ТЕОРІЇ ДО </a:t>
            </a:r>
            <a:r>
              <a:rPr lang="ru-RU" altLang="ru-RU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ПРАКТИКИ</a:t>
            </a: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lvl="0" indent="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ru-RU" altLang="ru-RU" sz="2800" b="1" i="1" dirty="0" err="1">
                <a:solidFill>
                  <a:srgbClr val="C58A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Знайдіть</a:t>
            </a:r>
            <a:r>
              <a:rPr lang="ru-RU" altLang="ru-RU" sz="2800" b="1" i="1" dirty="0">
                <a:solidFill>
                  <a:srgbClr val="C58A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rgbClr val="C58A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похідні</a:t>
            </a:r>
            <a:r>
              <a:rPr lang="ru-RU" altLang="ru-RU" sz="2800" b="1" i="1" dirty="0">
                <a:solidFill>
                  <a:srgbClr val="C58A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altLang="ru-RU" sz="2800" b="1" i="1" dirty="0" err="1">
                <a:solidFill>
                  <a:srgbClr val="C58A4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функцій</a:t>
            </a:r>
            <a:endParaRPr lang="ru-RU" altLang="ru-RU" sz="2800" b="1" i="1" dirty="0">
              <a:solidFill>
                <a:srgbClr val="C58A4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altLang="ru-RU" sz="54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2х;  у 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х 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у = </a:t>
            </a:r>
            <a:r>
              <a:rPr lang="en-US" alt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sinx</a:t>
            </a:r>
            <a:r>
              <a:rPr lang="uk-UA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alt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5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 у =</a:t>
            </a:r>
            <a:r>
              <a:rPr lang="en-US" altLang="ru-RU" sz="5400" b="1" i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tg</a:t>
            </a:r>
            <a:r>
              <a:rPr lang="en-US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;</a:t>
            </a:r>
            <a:endParaRPr lang="ru-RU" alt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9х</a:t>
            </a:r>
            <a:r>
              <a:rPr lang="ru-RU" altLang="ru-RU" sz="5400" b="1" i="1" baseline="30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   у 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-3х;</a:t>
            </a:r>
            <a:endParaRPr lang="ru-RU" altLang="ru-RU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у </a:t>
            </a:r>
            <a:r>
              <a:rPr lang="ru-RU" altLang="ru-RU" sz="5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ru-RU" altLang="ru-RU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58683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6347713" cy="1491064"/>
          </a:xfrm>
        </p:spPr>
        <p:txBody>
          <a:bodyPr>
            <a:noAutofit/>
          </a:bodyPr>
          <a:lstStyle/>
          <a:p>
            <a:r>
              <a:rPr lang="uk-UA" sz="6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 уроку</a:t>
            </a:r>
            <a:endParaRPr lang="uk-UA" sz="6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391672"/>
            <a:ext cx="8784975" cy="52056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диференціювання</a:t>
            </a:r>
            <a:endParaRPr lang="uk-UA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36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395288" y="0"/>
            <a:ext cx="7777162" cy="6858000"/>
          </a:xfrm>
        </p:spPr>
        <p:txBody>
          <a:bodyPr>
            <a:normAutofit/>
          </a:bodyPr>
          <a:lstStyle/>
          <a:p>
            <a:pPr fontAlgn="base"/>
            <a:r>
              <a:rPr lang="uk-UA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диференціювання суми, добутку, частки</a:t>
            </a:r>
          </a:p>
          <a:p>
            <a:pPr fontAlgn="base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Якщо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(x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 - </a:t>
            </a:r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деякі функції, то: </a:t>
            </a:r>
          </a:p>
          <a:p>
            <a:pPr fontAlgn="base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1. 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)′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±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(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 ·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)′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c ·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3.  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)′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 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′·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·</a:t>
            </a:r>
            <a:r>
              <a:rPr lang="en-US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uk-UA" sz="4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′</a:t>
            </a:r>
            <a:endParaRPr lang="uk-UA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/>
            <a:r>
              <a:rPr lang="uk-UA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4. </a:t>
            </a:r>
            <a:r>
              <a:rPr lang="en-US" sz="4400" i="1" dirty="0" smtClean="0"/>
              <a:t>f/g </a:t>
            </a:r>
            <a:r>
              <a:rPr lang="en-US" sz="4400" i="1" dirty="0"/>
              <a:t>= (</a:t>
            </a:r>
            <a:r>
              <a:rPr lang="en-US" sz="4400" i="1" dirty="0" err="1"/>
              <a:t>f´g-g´f</a:t>
            </a:r>
            <a:r>
              <a:rPr lang="en-US" sz="4400" i="1" dirty="0"/>
              <a:t>)/g²</a:t>
            </a:r>
            <a:endParaRPr lang="uk-UA" sz="4400" i="1" dirty="0"/>
          </a:p>
        </p:txBody>
      </p:sp>
    </p:spTree>
    <p:extLst>
      <p:ext uri="{BB962C8B-B14F-4D97-AF65-F5344CB8AC3E}">
        <p14:creationId xmlns:p14="http://schemas.microsoft.com/office/powerpoint/2010/main" val="136214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суми та різниці функцій</a:t>
            </a:r>
            <a:endParaRPr lang="uk-UA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60590"/>
            <a:ext cx="9036496" cy="4697410"/>
          </a:xfrm>
        </p:spPr>
        <p:txBody>
          <a:bodyPr>
            <a:normAutofit/>
          </a:bodyPr>
          <a:lstStyle/>
          <a:p>
            <a:pPr lvl="1"/>
            <a:r>
              <a:rPr lang="en-US" sz="5800" dirty="0"/>
              <a:t>(f ± g)´ = f´± g´</a:t>
            </a:r>
            <a:endParaRPr lang="uk-UA" sz="5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3244334"/>
            <a:ext cx="878497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/>
              <a:t>(</a:t>
            </a:r>
            <a:r>
              <a:rPr lang="ru-RU" sz="4000" b="1" dirty="0" smtClean="0"/>
              <a:t>х² </a:t>
            </a:r>
            <a:r>
              <a:rPr lang="ru-RU" sz="4000" b="1" dirty="0"/>
              <a:t>–</a:t>
            </a:r>
            <a:r>
              <a:rPr lang="ru-RU" sz="4000" b="1" dirty="0" smtClean="0"/>
              <a:t>х³ </a:t>
            </a:r>
            <a:r>
              <a:rPr lang="ru-RU" sz="4000" b="1" dirty="0"/>
              <a:t>+ </a:t>
            </a:r>
            <a:r>
              <a:rPr lang="ru-RU" sz="4000" b="1" dirty="0" smtClean="0"/>
              <a:t>5х)´;     ( </a:t>
            </a:r>
            <a:r>
              <a:rPr lang="ru-RU" sz="4000" b="1" dirty="0"/>
              <a:t>5 - х² + </a:t>
            </a:r>
            <a:r>
              <a:rPr lang="ru-RU" sz="4000" b="1" dirty="0" err="1"/>
              <a:t>cos</a:t>
            </a:r>
            <a:r>
              <a:rPr lang="ru-RU" sz="4000" b="1" dirty="0"/>
              <a:t> x</a:t>
            </a:r>
            <a:r>
              <a:rPr lang="ru-RU" sz="4000" b="1" dirty="0" smtClean="0"/>
              <a:t>)´</a:t>
            </a:r>
            <a:endParaRPr lang="uk-UA" sz="4000" b="1" dirty="0"/>
          </a:p>
        </p:txBody>
      </p:sp>
    </p:spTree>
    <p:extLst>
      <p:ext uri="{BB962C8B-B14F-4D97-AF65-F5344CB8AC3E}">
        <p14:creationId xmlns:p14="http://schemas.microsoft.com/office/powerpoint/2010/main" val="2764311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93352"/>
            <a:ext cx="7920880" cy="875184"/>
          </a:xfrm>
        </p:spPr>
        <p:txBody>
          <a:bodyPr>
            <a:normAutofit/>
          </a:bodyPr>
          <a:lstStyle/>
          <a:p>
            <a:r>
              <a:rPr lang="uk-UA" sz="4000" b="1" dirty="0" smtClean="0">
                <a:solidFill>
                  <a:srgbClr val="7030A0"/>
                </a:solidFill>
              </a:rPr>
              <a:t>Правило постійного множника</a:t>
            </a:r>
            <a:endParaRPr lang="uk-UA" sz="4000" b="1" dirty="0">
              <a:solidFill>
                <a:srgbClr val="7030A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99592" y="1772816"/>
            <a:ext cx="69847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5400" dirty="0" smtClean="0"/>
              <a:t>(</a:t>
            </a:r>
            <a:r>
              <a:rPr lang="en-US" sz="5400" dirty="0" smtClean="0"/>
              <a:t>k </a:t>
            </a:r>
            <a:r>
              <a:rPr lang="en-US" sz="5400" dirty="0"/>
              <a:t>f)´ = k (f)´</a:t>
            </a:r>
            <a:endParaRPr lang="uk-UA" sz="5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5" y="3244334"/>
            <a:ext cx="79208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dirty="0" smtClean="0"/>
              <a:t>(</a:t>
            </a:r>
            <a:r>
              <a:rPr lang="ru-RU" sz="4400" dirty="0"/>
              <a:t>7 </a:t>
            </a:r>
            <a:r>
              <a:rPr lang="ru-RU" sz="4400" dirty="0" err="1"/>
              <a:t>tgx</a:t>
            </a:r>
            <a:r>
              <a:rPr lang="ru-RU" sz="4400" dirty="0"/>
              <a:t> </a:t>
            </a:r>
            <a:r>
              <a:rPr lang="ru-RU" sz="4400" dirty="0" smtClean="0"/>
              <a:t>)´            </a:t>
            </a:r>
            <a:r>
              <a:rPr lang="ru-RU" sz="4400" dirty="0"/>
              <a:t>(³</a:t>
            </a:r>
            <a:r>
              <a:rPr lang="ru-RU" sz="4400" dirty="0" smtClean="0"/>
              <a:t>√7х )´</a:t>
            </a:r>
            <a:endParaRPr lang="uk-UA" sz="4400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251520" y="1556792"/>
            <a:ext cx="7314317" cy="4168805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06862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0"/>
            <a:ext cx="7850833" cy="1196752"/>
          </a:xfrm>
        </p:spPr>
        <p:txBody>
          <a:bodyPr>
            <a:normAutofit/>
          </a:bodyPr>
          <a:lstStyle/>
          <a:p>
            <a:pPr algn="ctr"/>
            <a:r>
              <a:rPr lang="uk-UA" sz="66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Правило добутку</a:t>
            </a:r>
            <a:endParaRPr lang="uk-UA" sz="66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980728"/>
            <a:ext cx="9143999" cy="56166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 g)´ = f´ g + g´ f</a:t>
            </a:r>
            <a:endParaRPr lang="ru-RU" sz="5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ru-RU" sz="5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ctg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· </a:t>
            </a:r>
            <a:r>
              <a:rPr lang="ru-RU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cos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x)´;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(х³ 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· </a:t>
            </a:r>
            <a:r>
              <a:rPr lang="ru-RU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³√х )´</a:t>
            </a:r>
          </a:p>
          <a:p>
            <a:pPr marL="0" indent="0">
              <a:buNone/>
            </a:pP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√x </a:t>
            </a:r>
            <a:r>
              <a:rPr lang="en-US" sz="5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sinx</a:t>
            </a:r>
            <a:r>
              <a:rPr lang="en-US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·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x³</a:t>
            </a:r>
            <a:r>
              <a:rPr lang="uk-UA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)´</a:t>
            </a:r>
            <a:endParaRPr lang="uk-UA" sz="5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36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1636</TotalTime>
  <Words>311</Words>
  <Application>Microsoft Office PowerPoint</Application>
  <PresentationFormat>Екран (4:3)</PresentationFormat>
  <Paragraphs>64</Paragraphs>
  <Slides>14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Georgia</vt:lpstr>
      <vt:lpstr>Times New Roman</vt:lpstr>
      <vt:lpstr>Trebuchet MS</vt:lpstr>
      <vt:lpstr>Wingdings 3</vt:lpstr>
      <vt:lpstr>Аспект</vt:lpstr>
      <vt:lpstr>Алгебра 10 клас 21.03.2022р.</vt:lpstr>
      <vt:lpstr>Презентація PowerPoint</vt:lpstr>
      <vt:lpstr>Презентація PowerPoint</vt:lpstr>
      <vt:lpstr>Презентація PowerPoint</vt:lpstr>
      <vt:lpstr>Тема уроку</vt:lpstr>
      <vt:lpstr>Презентація PowerPoint</vt:lpstr>
      <vt:lpstr>Правило суми та різниці функцій</vt:lpstr>
      <vt:lpstr>Правило постійного множника</vt:lpstr>
      <vt:lpstr>Правило добутку</vt:lpstr>
      <vt:lpstr>Правило частки</vt:lpstr>
      <vt:lpstr>Перевір себе</vt:lpstr>
      <vt:lpstr>Відповіді</vt:lpstr>
      <vt:lpstr>Завдання</vt:lpstr>
      <vt:lpstr>Презентація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Салагаева</dc:creator>
  <cp:lastModifiedBy>RePack by Diakov</cp:lastModifiedBy>
  <cp:revision>81</cp:revision>
  <dcterms:created xsi:type="dcterms:W3CDTF">2013-10-27T15:37:36Z</dcterms:created>
  <dcterms:modified xsi:type="dcterms:W3CDTF">2022-03-18T17:46:28Z</dcterms:modified>
</cp:coreProperties>
</file>