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60" r:id="rId2"/>
    <p:sldId id="263" r:id="rId3"/>
    <p:sldId id="264" r:id="rId4"/>
    <p:sldId id="265" r:id="rId5"/>
    <p:sldId id="266" r:id="rId6"/>
    <p:sldId id="267" r:id="rId7"/>
    <p:sldId id="268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81" d="100"/>
          <a:sy n="81" d="100"/>
        </p:scale>
        <p:origin x="111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17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12" Type="http://schemas.openxmlformats.org/officeDocument/2006/relationships/image" Target="../media/image16.wmf"/><Relationship Id="rId2" Type="http://schemas.openxmlformats.org/officeDocument/2006/relationships/image" Target="../media/image6.wmf"/><Relationship Id="rId16" Type="http://schemas.openxmlformats.org/officeDocument/2006/relationships/image" Target="../media/image20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5" Type="http://schemas.openxmlformats.org/officeDocument/2006/relationships/image" Target="../media/image1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Relationship Id="rId14" Type="http://schemas.openxmlformats.org/officeDocument/2006/relationships/image" Target="../media/image1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E4A2671-B06D-417F-ADBC-78190C30546C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6A99EB-A4F3-40A8-8F24-9276653AFCA0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14A3D1-2FCD-428F-A998-3FDECFE0AAA5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25DDEC-3DDC-4915-B858-B2B30C5F9700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43292710-77A9-4BA6-B833-02D1A8791614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D3C011CE-7ABA-4378-AD3A-D875A33E4F5C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D147647-2E88-4C56-91E8-EBA32AEDF7A0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205B7D-B9D5-4EB5-80B4-3A6CC2457F8A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B34419A8-3C60-4E39-8E05-FBCC8C8FDE4C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8BB581B1-1931-4AF1-831E-7EFDA3F4A43B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B62DE360-769F-4EAC-9CF4-29B51F322FAE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0B521D4-DFDD-4830-8007-71B66BD2918A}" type="slidenum">
              <a:rPr lang="ru-RU" altLang="ru-RU" smtClean="0"/>
              <a:pPr>
                <a:defRPr/>
              </a:pPr>
              <a:t>‹№›</a:t>
            </a:fld>
            <a:endParaRPr lang="ru-RU" alt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image" Target="../media/image2.png"/><Relationship Id="rId21" Type="http://schemas.openxmlformats.org/officeDocument/2006/relationships/image" Target="../media/image13.wmf"/><Relationship Id="rId34" Type="http://schemas.openxmlformats.org/officeDocument/2006/relationships/oleObject" Target="../embeddings/oleObject16.bin"/><Relationship Id="rId7" Type="http://schemas.openxmlformats.org/officeDocument/2006/relationships/image" Target="../media/image6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1.wmf"/><Relationship Id="rId25" Type="http://schemas.openxmlformats.org/officeDocument/2006/relationships/image" Target="../media/image15.wmf"/><Relationship Id="rId33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7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8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23" Type="http://schemas.openxmlformats.org/officeDocument/2006/relationships/image" Target="../media/image14.wmf"/><Relationship Id="rId28" Type="http://schemas.openxmlformats.org/officeDocument/2006/relationships/oleObject" Target="../embeddings/oleObject13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2.wmf"/><Relationship Id="rId31" Type="http://schemas.openxmlformats.org/officeDocument/2006/relationships/image" Target="../media/image1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6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20.wmf"/><Relationship Id="rId8" Type="http://schemas.openxmlformats.org/officeDocument/2006/relationships/oleObject" Target="../embeddings/oleObject3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13" Type="http://schemas.openxmlformats.org/officeDocument/2006/relationships/image" Target="../media/image25.wmf"/><Relationship Id="rId18" Type="http://schemas.openxmlformats.org/officeDocument/2006/relationships/image" Target="../media/image27.wmf"/><Relationship Id="rId3" Type="http://schemas.openxmlformats.org/officeDocument/2006/relationships/image" Target="../media/image2.png"/><Relationship Id="rId7" Type="http://schemas.openxmlformats.org/officeDocument/2006/relationships/image" Target="../media/image22.wmf"/><Relationship Id="rId12" Type="http://schemas.openxmlformats.org/officeDocument/2006/relationships/oleObject" Target="../embeddings/oleObject21.bin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9.jpeg"/><Relationship Id="rId20" Type="http://schemas.openxmlformats.org/officeDocument/2006/relationships/image" Target="../media/image28.wmf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4.wmf"/><Relationship Id="rId5" Type="http://schemas.openxmlformats.org/officeDocument/2006/relationships/image" Target="../media/image21.wmf"/><Relationship Id="rId15" Type="http://schemas.openxmlformats.org/officeDocument/2006/relationships/image" Target="../media/image26.wmf"/><Relationship Id="rId10" Type="http://schemas.openxmlformats.org/officeDocument/2006/relationships/oleObject" Target="../embeddings/oleObject20.bin"/><Relationship Id="rId19" Type="http://schemas.openxmlformats.org/officeDocument/2006/relationships/oleObject" Target="../embeddings/oleObject24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3.wmf"/><Relationship Id="rId14" Type="http://schemas.openxmlformats.org/officeDocument/2006/relationships/oleObject" Target="../embeddings/oleObject2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13" Type="http://schemas.openxmlformats.org/officeDocument/2006/relationships/image" Target="../media/image34.wmf"/><Relationship Id="rId3" Type="http://schemas.openxmlformats.org/officeDocument/2006/relationships/image" Target="../media/image2.png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5" Type="http://schemas.openxmlformats.org/officeDocument/2006/relationships/image" Target="../media/image35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32.wmf"/><Relationship Id="rId14" Type="http://schemas.openxmlformats.org/officeDocument/2006/relationships/oleObject" Target="../embeddings/oleObject30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429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1571604" y="-214338"/>
            <a:ext cx="6399213" cy="5857916"/>
          </a:xfrm>
          <a:ln>
            <a:noFill/>
          </a:ln>
        </p:spPr>
        <p:txBody>
          <a:bodyPr>
            <a:normAutofit fontScale="90000"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  <a:t/>
            </a:r>
            <a:b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</a:br>
            <a: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  <a:t/>
            </a:r>
            <a:b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</a:br>
            <a: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  <a:t/>
            </a:r>
            <a:b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</a:br>
            <a: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  <a:t/>
            </a:r>
            <a:b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</a:br>
            <a: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  <a:t/>
            </a:r>
            <a:b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</a:br>
            <a: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  <a:t/>
            </a:r>
            <a:b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</a:br>
            <a: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  <a:t/>
            </a:r>
            <a:b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</a:br>
            <a: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  <a:t> </a:t>
            </a:r>
            <a:r>
              <a:rPr lang="uk-UA" sz="3200" i="1" dirty="0" smtClean="0">
                <a:solidFill>
                  <a:schemeClr val="bg1"/>
                </a:solidFill>
                <a:latin typeface="Monotype Corsiva" pitchFamily="66" charset="0"/>
              </a:rPr>
              <a:t>НАЙБІЛЬШЕ   ТА  НАЙМЕНШЕ</a:t>
            </a:r>
            <a:br>
              <a:rPr lang="uk-UA" sz="3200" i="1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uk-UA" sz="3200" i="1" dirty="0" smtClean="0">
                <a:solidFill>
                  <a:schemeClr val="bg1"/>
                </a:solidFill>
                <a:latin typeface="Monotype Corsiva" pitchFamily="66" charset="0"/>
              </a:rPr>
              <a:t> ЗНАЧЕННЯ  ФУНКЦІЇ  НА ПРОМІЖКУ </a:t>
            </a:r>
            <a: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  <a:t/>
            </a:r>
            <a:b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</a:br>
            <a: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  <a:t/>
            </a:r>
            <a:b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</a:br>
            <a: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  <a:t/>
            </a:r>
            <a:b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</a:br>
            <a: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  <a:t/>
            </a:r>
            <a:br>
              <a:rPr lang="uk-UA" sz="3200" i="1" dirty="0" smtClean="0">
                <a:solidFill>
                  <a:schemeClr val="accent2"/>
                </a:solidFill>
                <a:latin typeface="Monotype Corsiva" pitchFamily="66" charset="0"/>
              </a:rPr>
            </a:br>
            <a:r>
              <a:rPr lang="uk-UA" altLang="ru-RU" sz="3200" i="1" dirty="0" smtClean="0">
                <a:solidFill>
                  <a:schemeClr val="accent2"/>
                </a:solidFill>
                <a:latin typeface="Monotype Corsiva" pitchFamily="66" charset="0"/>
              </a:rPr>
              <a:t>               </a:t>
            </a:r>
            <a:r>
              <a:rPr lang="uk-UA" altLang="ru-RU" sz="3200" i="1" dirty="0" smtClean="0">
                <a:solidFill>
                  <a:schemeClr val="bg1"/>
                </a:solidFill>
                <a:latin typeface="Monotype Corsiva" pitchFamily="66" charset="0"/>
              </a:rPr>
              <a:t>Алгебра 10 клас </a:t>
            </a:r>
            <a:br>
              <a:rPr lang="uk-UA" altLang="ru-RU" sz="3200" i="1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uk-UA" altLang="ru-RU" sz="3200" i="1" dirty="0" smtClean="0">
                <a:solidFill>
                  <a:schemeClr val="bg1"/>
                </a:solidFill>
                <a:latin typeface="Monotype Corsiva" pitchFamily="66" charset="0"/>
              </a:rPr>
              <a:t>18.04.2022р.</a:t>
            </a:r>
            <a:endParaRPr lang="ru-RU" sz="3200" i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pic>
        <p:nvPicPr>
          <p:cNvPr id="9" name="Рисунок 8" descr="Картинки по запросу &quot;картинки математика&quot;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786058"/>
            <a:ext cx="2357454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571604" y="571480"/>
            <a:ext cx="6715172" cy="966806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uk-UA" sz="3200" b="0" dirty="0" smtClean="0">
                <a:solidFill>
                  <a:schemeClr val="bg1"/>
                </a:solidFill>
                <a:latin typeface="Monotype Corsiva" pitchFamily="66" charset="0"/>
              </a:rPr>
              <a:t>Розглянемо  рисунок , на якому зображено  графіки  трьох  функцій.</a:t>
            </a:r>
            <a:endParaRPr lang="ru-RU" sz="3200" b="0" dirty="0">
              <a:latin typeface="Monotype Corsiva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3200" dirty="0" smtClean="0">
                <a:solidFill>
                  <a:schemeClr val="bg1"/>
                </a:solidFill>
                <a:latin typeface="Monotype Corsiva" pitchFamily="66" charset="0"/>
              </a:rPr>
              <a:t>  </a:t>
            </a:r>
            <a:endParaRPr lang="ru-RU" sz="32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pic>
        <p:nvPicPr>
          <p:cNvPr id="8" name="Рисунок 7" descr="Знаходження найбільшого і найменшого значень функції. | Похідна та ..."/>
          <p:cNvPicPr/>
          <p:nvPr/>
        </p:nvPicPr>
        <p:blipFill>
          <a:blip r:embed="rId3"/>
          <a:srcRect b="8915"/>
          <a:stretch>
            <a:fillRect/>
          </a:stretch>
        </p:blipFill>
        <p:spPr bwMode="auto">
          <a:xfrm>
            <a:off x="785786" y="2357430"/>
            <a:ext cx="7858180" cy="3119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2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357290" y="857232"/>
            <a:ext cx="6096000" cy="5143536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Алгоритм </a:t>
            </a:r>
            <a:r>
              <a:rPr lang="ru-RU" sz="3200" dirty="0" err="1" smtClean="0">
                <a:solidFill>
                  <a:schemeClr val="bg1"/>
                </a:solidFill>
                <a:latin typeface="Monotype Corsiva" pitchFamily="66" charset="0"/>
              </a:rPr>
              <a:t>знаходження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Monotype Corsiva" pitchFamily="66" charset="0"/>
              </a:rPr>
              <a:t>найменшого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 та </a:t>
            </a:r>
            <a:r>
              <a:rPr lang="ru-RU" sz="3200" dirty="0" err="1" smtClean="0">
                <a:solidFill>
                  <a:schemeClr val="bg1"/>
                </a:solidFill>
                <a:latin typeface="Monotype Corsiva" pitchFamily="66" charset="0"/>
              </a:rPr>
              <a:t>найбільшого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Monotype Corsiva" pitchFamily="66" charset="0"/>
              </a:rPr>
              <a:t>значень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Monotype Corsiva" pitchFamily="66" charset="0"/>
              </a:rPr>
              <a:t>неперервної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3200" dirty="0" err="1" smtClean="0">
                <a:solidFill>
                  <a:schemeClr val="bg1"/>
                </a:solidFill>
                <a:latin typeface="Monotype Corsiva" pitchFamily="66" charset="0"/>
              </a:rPr>
              <a:t>функції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 </a:t>
            </a:r>
            <a:r>
              <a:rPr lang="ru-RU" sz="3200" dirty="0" err="1" smtClean="0">
                <a:solidFill>
                  <a:schemeClr val="bg1"/>
                </a:solidFill>
                <a:latin typeface="Monotype Corsiva" pitchFamily="66" charset="0"/>
              </a:rPr>
              <a:t>f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(</a:t>
            </a:r>
            <a:r>
              <a:rPr lang="ru-RU" sz="3200" dirty="0" err="1" smtClean="0">
                <a:solidFill>
                  <a:schemeClr val="bg1"/>
                </a:solidFill>
                <a:latin typeface="Monotype Corsiva" pitchFamily="66" charset="0"/>
              </a:rPr>
              <a:t>x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) на </a:t>
            </a:r>
            <a:r>
              <a:rPr lang="ru-RU" sz="3200" dirty="0" err="1" smtClean="0">
                <a:solidFill>
                  <a:schemeClr val="bg1"/>
                </a:solidFill>
                <a:latin typeface="Monotype Corsiva" pitchFamily="66" charset="0"/>
              </a:rPr>
              <a:t>відрізку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 [</a:t>
            </a:r>
            <a:r>
              <a:rPr lang="ru-RU" sz="3200" dirty="0" err="1" smtClean="0">
                <a:solidFill>
                  <a:schemeClr val="bg1"/>
                </a:solidFill>
                <a:latin typeface="Monotype Corsiva" pitchFamily="66" charset="0"/>
              </a:rPr>
              <a:t>a;в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]:</a:t>
            </a:r>
            <a:b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/>
            </a:r>
            <a:b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1. 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Знайти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похідну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 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f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′(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x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).</a:t>
            </a:r>
            <a:b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2. 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Знайти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стаціонарні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 та 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критичні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 точки 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функції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, 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що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 лежать 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всередині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відрізка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 [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a;в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].</a:t>
            </a:r>
            <a:b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3. 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Обчислити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значення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функції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 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y=f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(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x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) в точках, 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відібраних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 на другому 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кроці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і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 в точках 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a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 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і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 в; обрати 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серед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цих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значень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найменше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 (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y</a:t>
            </a:r>
            <a:r>
              <a:rPr lang="ru-RU" sz="2800" baseline="-25000" dirty="0" err="1" smtClean="0">
                <a:solidFill>
                  <a:schemeClr val="bg1"/>
                </a:solidFill>
                <a:latin typeface="Monotype Corsiva" pitchFamily="66" charset="0"/>
              </a:rPr>
              <a:t>найм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) 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і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2800" dirty="0" err="1" smtClean="0">
                <a:solidFill>
                  <a:schemeClr val="bg1"/>
                </a:solidFill>
                <a:latin typeface="Monotype Corsiva" pitchFamily="66" charset="0"/>
              </a:rPr>
              <a:t>найбільше</a:t>
            </a:r>
            <a:r>
              <a:rPr lang="ru-RU" sz="2800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r>
              <a:rPr lang="ru-RU" sz="3600" dirty="0" smtClean="0">
                <a:solidFill>
                  <a:schemeClr val="bg1"/>
                </a:solidFill>
                <a:latin typeface="Monotype Corsiva" pitchFamily="66" charset="0"/>
              </a:rPr>
              <a:t>(</a:t>
            </a:r>
            <a:r>
              <a:rPr lang="ru-RU" sz="3600" dirty="0" err="1" smtClean="0">
                <a:solidFill>
                  <a:schemeClr val="bg1"/>
                </a:solidFill>
                <a:latin typeface="Monotype Corsiva" pitchFamily="66" charset="0"/>
              </a:rPr>
              <a:t>y</a:t>
            </a:r>
            <a:r>
              <a:rPr lang="ru-RU" sz="3600" baseline="-25000" dirty="0" err="1" smtClean="0">
                <a:solidFill>
                  <a:schemeClr val="bg1"/>
                </a:solidFill>
                <a:latin typeface="Monotype Corsiva" pitchFamily="66" charset="0"/>
              </a:rPr>
              <a:t>найб</a:t>
            </a:r>
            <a:r>
              <a:rPr lang="ru-RU" sz="3600" dirty="0" smtClean="0">
                <a:solidFill>
                  <a:schemeClr val="bg1"/>
                </a:solidFill>
                <a:latin typeface="Monotype Corsiva" pitchFamily="66" charset="0"/>
              </a:rPr>
              <a:t>).</a:t>
            </a:r>
            <a:br>
              <a:rPr lang="ru-RU" sz="3600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/>
            </a:r>
            <a:b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</a:br>
            <a:endParaRPr lang="ru-RU" sz="3200" i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071538" y="2500282"/>
            <a:ext cx="7215238" cy="4357718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endParaRPr lang="ru-RU" sz="3200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857356" y="500042"/>
            <a:ext cx="6643734" cy="1214446"/>
          </a:xfrm>
        </p:spPr>
        <p:txBody>
          <a:bodyPr>
            <a:normAutofit fontScale="90000"/>
          </a:bodyPr>
          <a:lstStyle/>
          <a:p>
            <a:r>
              <a:rPr lang="ru-RU" sz="3200" dirty="0" err="1" smtClean="0">
                <a:solidFill>
                  <a:schemeClr val="bg1"/>
                </a:solidFill>
                <a:latin typeface="Monotype Corsiva" pitchFamily="66" charset="0"/>
              </a:rPr>
              <a:t>Розглянемо</a:t>
            </a:r>
            <a: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  <a:t> приклад.</a:t>
            </a:r>
            <a:br>
              <a:rPr lang="ru-RU" sz="3200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uk-UA" sz="2800" dirty="0" smtClean="0">
                <a:solidFill>
                  <a:schemeClr val="bg1"/>
                </a:solidFill>
                <a:latin typeface="Monotype Corsiva" pitchFamily="66" charset="0"/>
              </a:rPr>
              <a:t>Знайти найбільше і найменше значення  функції</a:t>
            </a:r>
            <a:br>
              <a:rPr lang="uk-UA" sz="2800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uk-UA" sz="2800" dirty="0" smtClean="0">
                <a:solidFill>
                  <a:schemeClr val="bg1"/>
                </a:solidFill>
                <a:latin typeface="Monotype Corsiva" pitchFamily="66" charset="0"/>
              </a:rPr>
              <a:t>               на проміжку</a:t>
            </a:r>
            <a:endParaRPr lang="ru-RU" sz="32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214414" y="1571612"/>
            <a:ext cx="7215238" cy="37147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sz="3200" dirty="0" smtClean="0">
                <a:solidFill>
                  <a:schemeClr val="bg1"/>
                </a:solidFill>
                <a:latin typeface="Monotype Corsiva" pitchFamily="66" charset="0"/>
              </a:rPr>
              <a:t>  </a:t>
            </a:r>
            <a:endParaRPr lang="uk-UA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  <a:latin typeface="Monotype Corsiva" pitchFamily="66" charset="0"/>
              </a:rPr>
              <a:t>                                        </a:t>
            </a:r>
          </a:p>
          <a:p>
            <a:pPr>
              <a:buNone/>
            </a:pPr>
            <a:endParaRPr lang="ru-RU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pPr>
              <a:buNone/>
            </a:pPr>
            <a:endParaRPr lang="uk-UA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pPr>
              <a:buNone/>
            </a:pPr>
            <a:endParaRPr lang="uk-UA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pPr>
              <a:buNone/>
            </a:pPr>
            <a:endParaRPr lang="uk-UA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pPr>
              <a:buNone/>
            </a:pPr>
            <a:endParaRPr lang="uk-UA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pPr>
              <a:buNone/>
            </a:pPr>
            <a:endParaRPr lang="uk-UA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  <a:latin typeface="Monotype Corsiva" pitchFamily="66" charset="0"/>
              </a:rPr>
              <a:t>                                            </a:t>
            </a:r>
          </a:p>
          <a:p>
            <a:pPr>
              <a:buNone/>
            </a:pPr>
            <a:r>
              <a:rPr lang="uk-UA" dirty="0" smtClean="0">
                <a:solidFill>
                  <a:schemeClr val="bg1"/>
                </a:solidFill>
                <a:latin typeface="Monotype Corsiva" pitchFamily="66" charset="0"/>
              </a:rPr>
              <a:t> </a:t>
            </a:r>
            <a:endParaRPr lang="ru-RU" sz="32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000100" y="1357298"/>
          <a:ext cx="2447398" cy="9286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Формула" r:id="rId4" imgW="1180800" imgH="457200" progId="Equation.3">
                  <p:embed/>
                </p:oleObj>
              </mc:Choice>
              <mc:Fallback>
                <p:oleObj name="Формула" r:id="rId4" imgW="118080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00" y="1357298"/>
                        <a:ext cx="2447398" cy="9286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5072066" y="1319346"/>
          <a:ext cx="785818" cy="417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Формула" r:id="rId6" imgW="406080" imgH="215640" progId="Equation.3">
                  <p:embed/>
                </p:oleObj>
              </mc:Choice>
              <mc:Fallback>
                <p:oleObj name="Формула" r:id="rId6" imgW="4060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6" y="1319346"/>
                        <a:ext cx="785818" cy="41746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3214678" y="1785926"/>
          <a:ext cx="2222515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Формула" r:id="rId8" imgW="1015920" imgH="228600" progId="Equation.3">
                  <p:embed/>
                </p:oleObj>
              </mc:Choice>
              <mc:Fallback>
                <p:oleObj name="Формула" r:id="rId8" imgW="101592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4678" y="1785926"/>
                        <a:ext cx="2222515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1214414" y="2285992"/>
          <a:ext cx="1441366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Формула" r:id="rId10" imgW="622080" imgH="215640" progId="Equation.3">
                  <p:embed/>
                </p:oleObj>
              </mc:Choice>
              <mc:Fallback>
                <p:oleObj name="Формула" r:id="rId10" imgW="62208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2285992"/>
                        <a:ext cx="1441366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Объект 11"/>
          <p:cNvGraphicFramePr>
            <a:graphicFrameLocks noChangeAspect="1"/>
          </p:cNvGraphicFramePr>
          <p:nvPr/>
        </p:nvGraphicFramePr>
        <p:xfrm>
          <a:off x="2643174" y="2285992"/>
          <a:ext cx="1889139" cy="500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Формула" r:id="rId12" imgW="863280" imgH="228600" progId="Equation.3">
                  <p:embed/>
                </p:oleObj>
              </mc:Choice>
              <mc:Fallback>
                <p:oleObj name="Формула" r:id="rId12" imgW="86328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2285992"/>
                        <a:ext cx="1889139" cy="5000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2643174" y="2714620"/>
          <a:ext cx="2357454" cy="409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Формула" r:id="rId14" imgW="1168200" imgH="203040" progId="Equation.3">
                  <p:embed/>
                </p:oleObj>
              </mc:Choice>
              <mc:Fallback>
                <p:oleObj name="Формула" r:id="rId14" imgW="1168200" imgH="2030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3174" y="2714620"/>
                        <a:ext cx="2357454" cy="40999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2714612" y="3143248"/>
          <a:ext cx="2357454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Формула" r:id="rId16" imgW="1117440" imgH="203040" progId="Equation.3">
                  <p:embed/>
                </p:oleObj>
              </mc:Choice>
              <mc:Fallback>
                <p:oleObj name="Формула" r:id="rId16" imgW="1117440" imgH="2030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12" y="3143248"/>
                        <a:ext cx="2357454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857224" y="3500438"/>
          <a:ext cx="3933059" cy="450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Формула" r:id="rId18" imgW="1993680" imgH="228600" progId="Equation.3">
                  <p:embed/>
                </p:oleObj>
              </mc:Choice>
              <mc:Fallback>
                <p:oleObj name="Формула" r:id="rId18" imgW="1993680" imgH="2286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3500438"/>
                        <a:ext cx="3933059" cy="4509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1"/>
          <p:cNvGraphicFramePr>
            <a:graphicFrameLocks noChangeAspect="1"/>
          </p:cNvGraphicFramePr>
          <p:nvPr/>
        </p:nvGraphicFramePr>
        <p:xfrm>
          <a:off x="857224" y="3929066"/>
          <a:ext cx="3783012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Формула" r:id="rId20" imgW="1917360" imgH="228600" progId="Equation.3">
                  <p:embed/>
                </p:oleObj>
              </mc:Choice>
              <mc:Fallback>
                <p:oleObj name="Формула" r:id="rId20" imgW="1917360" imgH="22860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3929066"/>
                        <a:ext cx="3783012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6" name="Object 12"/>
          <p:cNvGraphicFramePr>
            <a:graphicFrameLocks noChangeAspect="1"/>
          </p:cNvGraphicFramePr>
          <p:nvPr/>
        </p:nvGraphicFramePr>
        <p:xfrm>
          <a:off x="857224" y="4357694"/>
          <a:ext cx="29051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Формула" r:id="rId22" imgW="1473120" imgH="228600" progId="Equation.3">
                  <p:embed/>
                </p:oleObj>
              </mc:Choice>
              <mc:Fallback>
                <p:oleObj name="Формула" r:id="rId22" imgW="147312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4357694"/>
                        <a:ext cx="2905125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7" name="Object 13"/>
          <p:cNvGraphicFramePr>
            <a:graphicFrameLocks noChangeAspect="1"/>
          </p:cNvGraphicFramePr>
          <p:nvPr/>
        </p:nvGraphicFramePr>
        <p:xfrm>
          <a:off x="5357818" y="3714752"/>
          <a:ext cx="2779713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Формула" r:id="rId24" imgW="1409400" imgH="228600" progId="Equation.3">
                  <p:embed/>
                </p:oleObj>
              </mc:Choice>
              <mc:Fallback>
                <p:oleObj name="Формула" r:id="rId24" imgW="1409400" imgH="228600" progId="Equation.3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8" y="3714752"/>
                        <a:ext cx="2779713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8" name="Object 14"/>
          <p:cNvGraphicFramePr>
            <a:graphicFrameLocks noChangeAspect="1"/>
          </p:cNvGraphicFramePr>
          <p:nvPr/>
        </p:nvGraphicFramePr>
        <p:xfrm>
          <a:off x="5357818" y="4214818"/>
          <a:ext cx="3030538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Формула" r:id="rId26" imgW="1536480" imgH="228600" progId="Equation.3">
                  <p:embed/>
                </p:oleObj>
              </mc:Choice>
              <mc:Fallback>
                <p:oleObj name="Формула" r:id="rId26" imgW="1536480" imgH="228600" progId="Equation.3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7818" y="4214818"/>
                        <a:ext cx="3030538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Объект 16"/>
          <p:cNvGraphicFramePr>
            <a:graphicFrameLocks noChangeAspect="1"/>
          </p:cNvGraphicFramePr>
          <p:nvPr/>
        </p:nvGraphicFramePr>
        <p:xfrm>
          <a:off x="2928926" y="4929198"/>
          <a:ext cx="3556571" cy="60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Формула" r:id="rId28" imgW="1358640" imgH="291960" progId="Equation.3">
                  <p:embed/>
                </p:oleObj>
              </mc:Choice>
              <mc:Fallback>
                <p:oleObj name="Формула" r:id="rId28" imgW="1358640" imgH="291960" progId="Equation.3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4929198"/>
                        <a:ext cx="3556571" cy="60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0" name="Object 16"/>
          <p:cNvGraphicFramePr>
            <a:graphicFrameLocks noChangeAspect="1"/>
          </p:cNvGraphicFramePr>
          <p:nvPr/>
        </p:nvGraphicFramePr>
        <p:xfrm>
          <a:off x="3000364" y="5429264"/>
          <a:ext cx="4684712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Формула" r:id="rId30" imgW="1790640" imgH="291960" progId="Equation.3">
                  <p:embed/>
                </p:oleObj>
              </mc:Choice>
              <mc:Fallback>
                <p:oleObj name="Формула" r:id="rId30" imgW="1790640" imgH="291960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0364" y="5429264"/>
                        <a:ext cx="4684712" cy="60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Объект 18"/>
          <p:cNvGraphicFramePr>
            <a:graphicFrameLocks noChangeAspect="1"/>
          </p:cNvGraphicFramePr>
          <p:nvPr/>
        </p:nvGraphicFramePr>
        <p:xfrm>
          <a:off x="1071538" y="4929198"/>
          <a:ext cx="1504958" cy="369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Формула" r:id="rId32" imgW="723600" imgH="177480" progId="Equation.3">
                  <p:embed/>
                </p:oleObj>
              </mc:Choice>
              <mc:Fallback>
                <p:oleObj name="Формула" r:id="rId32" imgW="723600" imgH="17748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38" y="4929198"/>
                        <a:ext cx="1504958" cy="36963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Объект 19"/>
          <p:cNvGraphicFramePr>
            <a:graphicFrameLocks noChangeAspect="1"/>
          </p:cNvGraphicFramePr>
          <p:nvPr/>
        </p:nvGraphicFramePr>
        <p:xfrm>
          <a:off x="1214414" y="1785926"/>
          <a:ext cx="1900021" cy="374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Формула" r:id="rId34" imgW="901440" imgH="177480" progId="Equation.3">
                  <p:embed/>
                </p:oleObj>
              </mc:Choice>
              <mc:Fallback>
                <p:oleObj name="Формула" r:id="rId34" imgW="901440" imgH="17748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1785926"/>
                        <a:ext cx="1900021" cy="3746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1433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1142976" y="285728"/>
            <a:ext cx="7215238" cy="5429288"/>
          </a:xfrm>
        </p:spPr>
        <p:txBody>
          <a:bodyPr/>
          <a:lstStyle/>
          <a:p>
            <a:pPr>
              <a:buNone/>
            </a:pPr>
            <a:endParaRPr lang="uk-UA" sz="3200" i="1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pPr>
              <a:buNone/>
            </a:pPr>
            <a:endParaRPr lang="uk-UA" sz="3200" i="1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pPr>
              <a:buNone/>
            </a:pPr>
            <a:endParaRPr lang="uk-UA" sz="3200" i="1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pPr>
              <a:buNone/>
            </a:pPr>
            <a:endParaRPr lang="ru-RU" sz="3200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609725" y="2500313"/>
          <a:ext cx="2671763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Формула" r:id="rId4" imgW="1295280" imgH="228600" progId="Equation.3">
                  <p:embed/>
                </p:oleObj>
              </mc:Choice>
              <mc:Fallback>
                <p:oleObj name="Формула" r:id="rId4" imgW="129528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9725" y="2500313"/>
                        <a:ext cx="2671763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4786314" y="2500306"/>
          <a:ext cx="785818" cy="417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Формула" r:id="rId6" imgW="406080" imgH="215640" progId="Equation.3">
                  <p:embed/>
                </p:oleObj>
              </mc:Choice>
              <mc:Fallback>
                <p:oleObj name="Формула" r:id="rId6" imgW="40608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4" y="2500306"/>
                        <a:ext cx="785818" cy="4174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584325" y="3071813"/>
          <a:ext cx="356235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4" name="Формула" r:id="rId8" imgW="1726920" imgH="228600" progId="Equation.3">
                  <p:embed/>
                </p:oleObj>
              </mc:Choice>
              <mc:Fallback>
                <p:oleObj name="Формула" r:id="rId8" imgW="172692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4325" y="3071813"/>
                        <a:ext cx="3562350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5429256" y="3071810"/>
          <a:ext cx="642942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5" name="Формула" r:id="rId10" imgW="304560" imgH="215640" progId="Equation.3">
                  <p:embed/>
                </p:oleObj>
              </mc:Choice>
              <mc:Fallback>
                <p:oleObj name="Формула" r:id="rId10" imgW="304560" imgH="2156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6" y="3071810"/>
                        <a:ext cx="642942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1571604" y="3643314"/>
          <a:ext cx="3082925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Формула" r:id="rId12" imgW="1384200" imgH="253800" progId="Equation.3">
                  <p:embed/>
                </p:oleObj>
              </mc:Choice>
              <mc:Fallback>
                <p:oleObj name="Формула" r:id="rId12" imgW="1384200" imgH="253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04" y="3643314"/>
                        <a:ext cx="3082925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5072066" y="3643314"/>
          <a:ext cx="730254" cy="4651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7" name="Формула" r:id="rId14" imgW="317160" imgH="215640" progId="Equation.3">
                  <p:embed/>
                </p:oleObj>
              </mc:Choice>
              <mc:Fallback>
                <p:oleObj name="Формула" r:id="rId14" imgW="317160" imgH="2156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6" y="3643314"/>
                        <a:ext cx="730254" cy="46514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Рисунок 11" descr="Очень важный вопрос - Страна Мам"/>
          <p:cNvPicPr/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500562" y="4286256"/>
            <a:ext cx="2000264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2143108" y="357166"/>
          <a:ext cx="2214578" cy="4662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Формула" r:id="rId17" imgW="850680" imgH="177480" progId="Equation.3">
                  <p:embed/>
                </p:oleObj>
              </mc:Choice>
              <mc:Fallback>
                <p:oleObj name="Формула" r:id="rId17" imgW="850680" imgH="17748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08" y="357166"/>
                        <a:ext cx="2214578" cy="46622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ъект 12"/>
          <p:cNvGraphicFramePr>
            <a:graphicFrameLocks noChangeAspect="1"/>
          </p:cNvGraphicFramePr>
          <p:nvPr/>
        </p:nvGraphicFramePr>
        <p:xfrm>
          <a:off x="1785918" y="357166"/>
          <a:ext cx="5837257" cy="748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9" name="Документ Wordpad" r:id="rId19" imgW="5272920" imgH="570240" progId="WordPad.Document.1">
                  <p:embed/>
                </p:oleObj>
              </mc:Choice>
              <mc:Fallback>
                <p:oleObj name="Документ Wordpad" r:id="rId19" imgW="5272920" imgH="570240" progId="WordPad.Document.1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18" y="357166"/>
                        <a:ext cx="5837257" cy="74854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5" descr="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14414" y="1643050"/>
            <a:ext cx="6096000" cy="43577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  <a:t>Перев</a:t>
            </a:r>
            <a:r>
              <a:rPr lang="uk-UA" sz="3600" i="1" dirty="0" smtClean="0">
                <a:solidFill>
                  <a:schemeClr val="bg1"/>
                </a:solidFill>
                <a:latin typeface="Monotype Corsiva" pitchFamily="66" charset="0"/>
              </a:rPr>
              <a:t>і</a:t>
            </a:r>
            <a: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  <a:t>рте </a:t>
            </a:r>
            <a:r>
              <a:rPr lang="ru-RU" sz="3600" i="1" dirty="0" err="1" smtClean="0">
                <a:solidFill>
                  <a:schemeClr val="bg1"/>
                </a:solidFill>
                <a:latin typeface="Monotype Corsiva" pitchFamily="66" charset="0"/>
              </a:rPr>
              <a:t>відповіді</a:t>
            </a:r>
            <a: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  <a:t> :</a:t>
            </a:r>
            <a:b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  <a:t/>
            </a:r>
            <a:b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  <a:t/>
            </a:r>
            <a:b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  <a:t>                                       </a:t>
            </a:r>
            <a:b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  <a:t/>
            </a:r>
            <a:b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  <a:t/>
            </a:r>
            <a:b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  <a:t/>
            </a:r>
            <a:b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  <a:t/>
            </a:r>
            <a:b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  <a:t/>
            </a:r>
            <a:b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  <a:t/>
            </a:r>
            <a:b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</a:br>
            <a: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  <a:t/>
            </a:r>
            <a:br>
              <a:rPr lang="ru-RU" sz="3600" i="1" dirty="0" smtClean="0">
                <a:solidFill>
                  <a:schemeClr val="bg1"/>
                </a:solidFill>
                <a:latin typeface="Monotype Corsiva" pitchFamily="66" charset="0"/>
              </a:rPr>
            </a:br>
            <a:endParaRPr lang="ru-RU" sz="3600" i="1" dirty="0">
              <a:solidFill>
                <a:schemeClr val="bg1"/>
              </a:solidFill>
              <a:latin typeface="Monotype Corsiva" pitchFamily="66" charset="0"/>
            </a:endParaRPr>
          </a:p>
        </p:txBody>
      </p:sp>
      <p:graphicFrame>
        <p:nvGraphicFramePr>
          <p:cNvPr id="1945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1571625" y="2092325"/>
          <a:ext cx="2784475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Формула" r:id="rId4" imgW="1549080" imgH="291960" progId="Equation.3">
                  <p:embed/>
                </p:oleObj>
              </mc:Choice>
              <mc:Fallback>
                <p:oleObj name="Формула" r:id="rId4" imgW="1549080" imgH="291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2092325"/>
                        <a:ext cx="2784475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4714876" y="2071678"/>
          <a:ext cx="380206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Формула" r:id="rId6" imgW="1942920" imgH="291960" progId="Equation.3">
                  <p:embed/>
                </p:oleObj>
              </mc:Choice>
              <mc:Fallback>
                <p:oleObj name="Формула" r:id="rId6" imgW="1942920" imgH="2919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76" y="2071678"/>
                        <a:ext cx="3802062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1422400" y="3000375"/>
          <a:ext cx="295751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8" name="Формула" r:id="rId8" imgW="1511280" imgH="291960" progId="Equation.3">
                  <p:embed/>
                </p:oleObj>
              </mc:Choice>
              <mc:Fallback>
                <p:oleObj name="Формула" r:id="rId8" imgW="1511280" imgH="29196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2400" y="3000375"/>
                        <a:ext cx="2957513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4786314" y="3000372"/>
          <a:ext cx="2608262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Формула" r:id="rId10" imgW="1333440" imgH="291960" progId="Equation.3">
                  <p:embed/>
                </p:oleObj>
              </mc:Choice>
              <mc:Fallback>
                <p:oleObj name="Формула" r:id="rId10" imgW="1333440" imgH="2919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6314" y="3000372"/>
                        <a:ext cx="2608262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1435100" y="4143375"/>
          <a:ext cx="290671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0" name="Формула" r:id="rId12" imgW="1485720" imgH="291960" progId="Equation.3">
                  <p:embed/>
                </p:oleObj>
              </mc:Choice>
              <mc:Fallback>
                <p:oleObj name="Формула" r:id="rId12" imgW="1485720" imgH="29196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4143375"/>
                        <a:ext cx="2906713" cy="571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4572000" y="3929066"/>
          <a:ext cx="303212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Формула" r:id="rId14" imgW="1549080" imgH="431640" progId="Equation.3">
                  <p:embed/>
                </p:oleObj>
              </mc:Choice>
              <mc:Fallback>
                <p:oleObj name="Формула" r:id="rId14" imgW="1549080" imgH="431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929066"/>
                        <a:ext cx="3032125" cy="844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Домашнє завдання 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Повторити параграф 24</a:t>
            </a:r>
          </a:p>
          <a:p>
            <a:r>
              <a:rPr lang="uk-UA" dirty="0" smtClean="0"/>
              <a:t>Виконати №24 (10,12)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60713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589</TotalTime>
  <Words>43</Words>
  <Application>Microsoft Office PowerPoint</Application>
  <PresentationFormat>Екран (4:3)</PresentationFormat>
  <Paragraphs>22</Paragraphs>
  <Slides>7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2</vt:i4>
      </vt:variant>
      <vt:variant>
        <vt:lpstr>Заголовки слайдів</vt:lpstr>
      </vt:variant>
      <vt:variant>
        <vt:i4>7</vt:i4>
      </vt:variant>
    </vt:vector>
  </HeadingPairs>
  <TitlesOfParts>
    <vt:vector size="15" baseType="lpstr">
      <vt:lpstr>Century Gothic</vt:lpstr>
      <vt:lpstr>Monotype Corsiva</vt:lpstr>
      <vt:lpstr>Times New Roman</vt:lpstr>
      <vt:lpstr>Verdana</vt:lpstr>
      <vt:lpstr>Wingdings 2</vt:lpstr>
      <vt:lpstr>Яркая</vt:lpstr>
      <vt:lpstr>Формула</vt:lpstr>
      <vt:lpstr>Документ Wordpad</vt:lpstr>
      <vt:lpstr>        НАЙБІЛЬШЕ   ТА  НАЙМЕНШЕ  ЗНАЧЕННЯ  ФУНКЦІЇ  НА ПРОМІЖКУ                    Алгебра 10 клас  18.04.2022р.</vt:lpstr>
      <vt:lpstr>Розглянемо  рисунок , на якому зображено  графіки  трьох  функцій.</vt:lpstr>
      <vt:lpstr>Алгоритм знаходження найменшого та найбільшого значень неперервної функції f(x) на відрізку [a;в]:  1. Знайти похідну f′(x). 2. Знайти стаціонарні та критичні точки функції, що лежать всередині відрізка [a;в]. 3. Обчислити значення функції y=f(x) в точках, відібраних на другому кроці і в точках a і в; обрати серед цих значень найменше (yнайм) і найбільше (yнайб).  </vt:lpstr>
      <vt:lpstr>Розглянемо приклад. Знайти найбільше і найменше значення  функції                на проміжку</vt:lpstr>
      <vt:lpstr>Презентація PowerPoint</vt:lpstr>
      <vt:lpstr>Перевірте відповіді :                                                  </vt:lpstr>
      <vt:lpstr>Домашнє завдання </vt:lpstr>
    </vt:vector>
  </TitlesOfParts>
  <Company>КШИ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Юлия</dc:creator>
  <cp:lastModifiedBy>RePack by Diakov</cp:lastModifiedBy>
  <cp:revision>129</cp:revision>
  <dcterms:created xsi:type="dcterms:W3CDTF">2011-07-04T04:26:35Z</dcterms:created>
  <dcterms:modified xsi:type="dcterms:W3CDTF">2022-04-14T12:18:14Z</dcterms:modified>
</cp:coreProperties>
</file>