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2" r:id="rId12"/>
  </p:sldIdLst>
  <p:sldSz cx="9144000" cy="6858000" type="screen4x3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93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34" autoAdjust="0"/>
  </p:normalViewPr>
  <p:slideViewPr>
    <p:cSldViewPr snapToGrid="0">
      <p:cViewPr varScale="1">
        <p:scale>
          <a:sx n="78" d="100"/>
          <a:sy n="78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997296-0AA1-451C-BDB9-6E34124F6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102079A-D2FC-4254-9D32-F2AA8ADD5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F6194E-A851-4DB0-9D5E-DA890CEA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ED5FEE-07EB-4D82-938A-121E7A30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BFD4CF-CF6F-4ED2-A5B0-939AA8BA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8269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229191-5C94-4D50-9DBD-8B4951F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53C5F25-6B02-4A51-A896-6AEB4D22B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F9CD1E-8CD4-4FB9-ADB3-B1BC02BA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BAEC1A-7212-447D-B888-972154A1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10CC63-C622-4B4C-A63E-F820DF6C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1422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5C64020-DED3-4528-BE58-7F9DA1F30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70FE068-D850-4F9B-B976-8A783469B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683B2B-FBCE-4412-9145-2A937EE6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455C11-670C-41B9-9E61-53668620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61C7B3-770C-45B5-8D87-DF8BE0C9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6389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BCF6C-BB34-4249-BEE4-CEF6624C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77117B-E369-4634-A79C-2E5654745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252028-28A7-4C14-80C1-7D8B084E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67F5D0-0869-4403-B189-039A51D2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F07E05-C13D-4CB9-BE12-B79435F8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7651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DD6652-1AB2-42A9-9390-594D43E0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C34EB8-BA82-4D2E-9D85-446DB226B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ED9D3C-FA41-46DD-9BF3-3EE0AAF3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225A6C-002D-4F4E-8AAA-AF08D533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E2E506-5C16-473D-A2FE-05794025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682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8CDF04-4EC9-4510-90DA-5904F18E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104EC4-1D19-4225-9A6C-95776B7B9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78DBE-CE83-4CBB-AC46-995B8F169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4DBEAD-33ED-4095-A670-0D1435AA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BDB127-B34D-4920-AAA2-608BC3E5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8818E0-F943-4350-BE17-7D71DD72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061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F7E8B0-9B9A-4519-8157-832B0952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2278B67-D271-4457-856F-7EB4AB4E1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812BE5B-4013-4D81-BE3E-A9CE86A5F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6ECD6EB-1BB5-4565-8A16-5181A2CD4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79A84E4-3F55-4D5F-9D40-FB46C8924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4045F69-DC51-4FDC-A9B5-EEA19AA8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3BC51DE-EDBD-4D64-AED0-D10AAB3B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24BFB89-4A12-449E-B4AE-3F18A6B8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8518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22C3D0-B789-406D-A790-29DB4E31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BCA24F5-4042-4231-9865-2005A021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83C2F8-BD40-42A5-AE25-564BB7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B78CDE-FC9E-401D-928C-E62543BB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407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9F37E47-6F01-4FB2-8313-931C932E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18E77FC-C698-475F-9511-E1C8056A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7C87D5-5B14-4A7E-9DC0-48A3B19B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4893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E67514-DCA4-484D-AB95-55DA9DC7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740616-D978-4E27-BBD9-803B2153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9A5E628-E939-47EF-8E10-06F3FE9DD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E04BD4-21EB-4D66-86C0-92F3E01B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6EB9DD7-1E02-4937-AB28-52099AA0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52B8FA4-CDBA-4F82-94B2-8D028FAE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571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2B087C-189E-485D-86B3-DB5CE34D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F7B6A38-A890-49A8-8BB1-5C931E7D6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91983A-5C7A-45B5-B794-34CC91A5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E2CB71-4194-4787-865E-8D1E64DB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D10D70-957A-4C07-867E-58003C00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73D3CF-7040-4C70-9245-EEB44F7D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2884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E5C99A-7547-4E64-AC81-63295951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A209DA-F089-4F44-9A2C-6F0CB04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F3063B-CC04-4951-8069-702873A57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90F6-0E10-4032-9AD1-1F6BE4CBB54C}" type="datetimeFigureOut">
              <a:rPr lang="aa-ET" smtClean="0"/>
              <a:t>05/05/2022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B0EF12-2A72-4BD6-BD7B-420EB3B9B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7694C6-9626-4917-B60C-89AD6BBA0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4557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8.png"/><Relationship Id="rId18" Type="http://schemas.openxmlformats.org/officeDocument/2006/relationships/oleObject" Target="../embeddings/oleObject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13.wmf"/><Relationship Id="rId15" Type="http://schemas.openxmlformats.org/officeDocument/2006/relationships/image" Target="../media/image19.png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9F1A050-2645-4931-AB14-E1C4C0941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2FFE66E9-B307-4B3C-9732-0D8BDC149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12" y="1162693"/>
            <a:ext cx="42465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 smtClean="0">
                <a:solidFill>
                  <a:srgbClr val="00B0F0"/>
                </a:solidFill>
              </a:rPr>
              <a:t>09.05.2022р.</a:t>
            </a:r>
            <a:endParaRPr lang="ru-RU" altLang="ru-RU" sz="4000" i="1" dirty="0">
              <a:solidFill>
                <a:srgbClr val="00B0F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9DC17FF6-63D2-49B4-94CD-B1B99331CAC7}"/>
              </a:ext>
            </a:extLst>
          </p:cNvPr>
          <p:cNvSpPr txBox="1">
            <a:spLocks noChangeArrowheads="1"/>
          </p:cNvSpPr>
          <p:nvPr/>
        </p:nvSpPr>
        <p:spPr>
          <a:xfrm>
            <a:off x="2907879" y="2279759"/>
            <a:ext cx="5376776" cy="217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aa-ET" sz="4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Повторення кореня </a:t>
            </a:r>
            <a:r>
              <a:rPr lang="en-US" altLang="aa-ET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n-</a:t>
            </a:r>
            <a:r>
              <a:rPr lang="uk-UA" altLang="aa-ET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го степеня. Арифметичний корінь </a:t>
            </a:r>
            <a:r>
              <a:rPr lang="en-US" altLang="aa-ET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n-</a:t>
            </a:r>
            <a:r>
              <a:rPr lang="uk-UA" altLang="aa-ET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го степеня</a:t>
            </a:r>
            <a:r>
              <a:rPr lang="uk-UA" altLang="ru-RU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uk-UA" alt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uk-UA" alt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altLang="ru-RU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A369330-CB8A-428C-81A9-996C5E86E3E4}"/>
              </a:ext>
            </a:extLst>
          </p:cNvPr>
          <p:cNvSpPr txBox="1"/>
          <p:nvPr/>
        </p:nvSpPr>
        <p:spPr>
          <a:xfrm>
            <a:off x="3050889" y="4679217"/>
            <a:ext cx="32545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Алгебра  </a:t>
            </a:r>
          </a:p>
          <a:p>
            <a:pPr>
              <a:defRPr/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 </a:t>
            </a:r>
            <a:r>
              <a:rPr lang="ru-RU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клас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endParaRPr lang="aa-ET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  <a:p>
            <a:pPr>
              <a:defRPr/>
            </a:pP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485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9359" y="318166"/>
            <a:ext cx="8420280" cy="67315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Розв'язування вправ: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F48173E5-942C-4F2B-84ED-C56F03BC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63" y="1471451"/>
            <a:ext cx="4432530" cy="50405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uk-UA" sz="2000" b="1" dirty="0">
                <a:latin typeface="+mn-lt"/>
              </a:rPr>
              <a:t>1. Знайдіть значення виразів:</a:t>
            </a:r>
            <a:endParaRPr lang="ru-RU" sz="2000" b="1" dirty="0">
              <a:latin typeface="+mn-lt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485A8D1F-61E7-4148-8655-1D9E3C48E3B2}"/>
              </a:ext>
            </a:extLst>
          </p:cNvPr>
          <p:cNvSpPr txBox="1">
            <a:spLocks/>
          </p:cNvSpPr>
          <p:nvPr/>
        </p:nvSpPr>
        <p:spPr>
          <a:xfrm>
            <a:off x="264031" y="2704366"/>
            <a:ext cx="248831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>
                <a:latin typeface="+mn-lt"/>
              </a:rPr>
              <a:t>2. Обчисліть</a:t>
            </a:r>
            <a:endParaRPr lang="ru-RU" sz="2000" b="1" dirty="0">
              <a:latin typeface="+mn-lt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136D9941-4661-45CE-AC35-64B0F322F251}"/>
              </a:ext>
            </a:extLst>
          </p:cNvPr>
          <p:cNvSpPr txBox="1">
            <a:spLocks/>
          </p:cNvSpPr>
          <p:nvPr/>
        </p:nvSpPr>
        <p:spPr>
          <a:xfrm>
            <a:off x="264957" y="4000510"/>
            <a:ext cx="529662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>
                <a:latin typeface="+mn-lt"/>
              </a:rPr>
              <a:t>3. Знайдіть корінь із степеня</a:t>
            </a:r>
            <a:endParaRPr lang="ru-RU" sz="2000" b="1" dirty="0">
              <a:latin typeface="+mn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AE20BF2-7FF8-47BF-AFCF-06A0DFF269AD}"/>
              </a:ext>
            </a:extLst>
          </p:cNvPr>
          <p:cNvSpPr txBox="1">
            <a:spLocks/>
          </p:cNvSpPr>
          <p:nvPr/>
        </p:nvSpPr>
        <p:spPr>
          <a:xfrm>
            <a:off x="238039" y="5209010"/>
            <a:ext cx="441577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>
                <a:latin typeface="+mn-lt"/>
              </a:rPr>
              <a:t>4. Спростіть вирази</a:t>
            </a:r>
            <a:endParaRPr lang="ru-RU" sz="2000" b="1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0676794-8801-4533-85FC-02E6EF108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28" y="1528219"/>
            <a:ext cx="6915397" cy="50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D57A172-5915-4EF8-A8F8-0D6ED10AB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2" y="10862"/>
            <a:ext cx="913993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855CD33-9573-43FB-A774-0F22F27A6712}"/>
              </a:ext>
            </a:extLst>
          </p:cNvPr>
          <p:cNvSpPr txBox="1">
            <a:spLocks noChangeArrowheads="1"/>
          </p:cNvSpPr>
          <p:nvPr/>
        </p:nvSpPr>
        <p:spPr>
          <a:xfrm>
            <a:off x="1313374" y="347662"/>
            <a:ext cx="6929226" cy="1147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i="1" dirty="0" err="1">
                <a:solidFill>
                  <a:srgbClr val="00B0F0"/>
                </a:solidFill>
                <a:latin typeface="Georgia" panose="02040502050405020303" pitchFamily="18" charset="0"/>
              </a:rPr>
              <a:t>Тренувальні</a:t>
            </a:r>
            <a:r>
              <a:rPr lang="ru-RU" altLang="ru-RU" b="1" i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altLang="ru-RU" b="1" i="1" dirty="0" err="1">
                <a:solidFill>
                  <a:srgbClr val="00B0F0"/>
                </a:solidFill>
                <a:latin typeface="Georgia" panose="02040502050405020303" pitchFamily="18" charset="0"/>
              </a:rPr>
              <a:t>вправи</a:t>
            </a:r>
            <a:r>
              <a:rPr lang="ru-RU" altLang="ru-RU" b="1" i="1" dirty="0">
                <a:solidFill>
                  <a:srgbClr val="00B0F0"/>
                </a:solidFill>
                <a:latin typeface="Georgia" panose="02040502050405020303" pitchFamily="18" charset="0"/>
              </a:rPr>
              <a:t> по </a:t>
            </a:r>
            <a:r>
              <a:rPr lang="ru-RU" altLang="ru-RU" b="1" i="1" dirty="0" err="1">
                <a:solidFill>
                  <a:srgbClr val="00B0F0"/>
                </a:solidFill>
                <a:latin typeface="Georgia" panose="02040502050405020303" pitchFamily="18" charset="0"/>
              </a:rPr>
              <a:t>підручнику</a:t>
            </a:r>
            <a:r>
              <a:rPr lang="ru-RU" altLang="ru-RU" b="1" i="1" dirty="0">
                <a:solidFill>
                  <a:srgbClr val="00B0F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4" name="WordArt 5">
            <a:extLst>
              <a:ext uri="{FF2B5EF4-FFF2-40B4-BE49-F238E27FC236}">
                <a16:creationId xmlns="" xmlns:a16="http://schemas.microsoft.com/office/drawing/2014/main" id="{26675BB7-1363-4232-BFEB-E375DBCF4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5656158"/>
            <a:ext cx="6985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a-ET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607EE0-F736-418B-AC11-D1CD1227E91E}"/>
              </a:ext>
            </a:extLst>
          </p:cNvPr>
          <p:cNvSpPr txBox="1"/>
          <p:nvPr/>
        </p:nvSpPr>
        <p:spPr>
          <a:xfrm>
            <a:off x="2297261" y="1611498"/>
            <a:ext cx="6720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3600" dirty="0"/>
              <a:t>§</a:t>
            </a:r>
            <a:r>
              <a:rPr lang="uk-UA" sz="3600" dirty="0"/>
              <a:t> 3. №3.7, 3.10, 3.12, 3.15, </a:t>
            </a:r>
            <a:r>
              <a:rPr lang="uk-UA" sz="3600" dirty="0" smtClean="0"/>
              <a:t>3.20</a:t>
            </a:r>
            <a:r>
              <a:rPr lang="uk-UA" sz="3600" dirty="0"/>
              <a:t>,</a:t>
            </a:r>
            <a:endParaRPr lang="uk-UA" sz="3600" dirty="0" smtClean="0"/>
          </a:p>
          <a:p>
            <a:r>
              <a:rPr lang="uk-UA" sz="3600" dirty="0"/>
              <a:t>а</a:t>
            </a:r>
            <a:r>
              <a:rPr lang="uk-UA" sz="3600" dirty="0" smtClean="0"/>
              <a:t>бо інші на вибір</a:t>
            </a:r>
          </a:p>
          <a:p>
            <a:endParaRPr lang="uk-UA" sz="3600" dirty="0"/>
          </a:p>
          <a:p>
            <a:r>
              <a:rPr lang="uk-UA" sz="3600" dirty="0" smtClean="0"/>
              <a:t>Домашнє завдання</a:t>
            </a:r>
          </a:p>
          <a:p>
            <a:r>
              <a:rPr lang="uk-UA" sz="3600" dirty="0" smtClean="0"/>
              <a:t>Повторити параграф 3 та 4</a:t>
            </a:r>
          </a:p>
          <a:p>
            <a:r>
              <a:rPr lang="uk-UA" sz="3600" dirty="0" smtClean="0"/>
              <a:t>Номери на вибір  </a:t>
            </a:r>
            <a:endParaRPr lang="aa-ET" sz="3600" dirty="0"/>
          </a:p>
        </p:txBody>
      </p:sp>
    </p:spTree>
    <p:extLst>
      <p:ext uri="{BB962C8B-B14F-4D97-AF65-F5344CB8AC3E}">
        <p14:creationId xmlns:p14="http://schemas.microsoft.com/office/powerpoint/2010/main" val="31076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030" y="281473"/>
            <a:ext cx="8420280" cy="79078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 </a:t>
            </a:r>
            <a:r>
              <a:rPr lang="en-US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степеня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E832A03-C0E3-456C-A52E-73C80E0E6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30" y="1258216"/>
            <a:ext cx="8159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uk-UA" altLang="ru-RU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altLang="aa-ET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орінь </a:t>
            </a:r>
            <a:r>
              <a:rPr lang="en-US" altLang="aa-ET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altLang="aa-ET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степеня числа а</a:t>
            </a:r>
            <a:r>
              <a:rPr lang="uk-UA" altLang="ru-RU" sz="36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  <a:endParaRPr lang="ru-RU" altLang="ru-RU" sz="3600" dirty="0">
              <a:solidFill>
                <a:srgbClr val="FF0066"/>
              </a:solidFill>
            </a:endParaRPr>
          </a:p>
        </p:txBody>
      </p:sp>
      <p:sp>
        <p:nvSpPr>
          <p:cNvPr id="12" name="Содержимое 4">
            <a:extLst>
              <a:ext uri="{FF2B5EF4-FFF2-40B4-BE49-F238E27FC236}">
                <a16:creationId xmlns="" xmlns:a16="http://schemas.microsoft.com/office/drawing/2014/main" id="{1FA23ACC-FE45-485A-B645-601ECBE2230D}"/>
              </a:ext>
            </a:extLst>
          </p:cNvPr>
          <p:cNvSpPr txBox="1">
            <a:spLocks/>
          </p:cNvSpPr>
          <p:nvPr/>
        </p:nvSpPr>
        <p:spPr>
          <a:xfrm>
            <a:off x="157050" y="1778008"/>
            <a:ext cx="8856984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>
              <a:buFont typeface="Arial" panose="020B0604020202020204" pitchFamily="34" charset="0"/>
              <a:buNone/>
            </a:pPr>
            <a:r>
              <a:rPr lang="uk-UA" b="1" dirty="0"/>
              <a:t>Квадратним</a:t>
            </a:r>
            <a:r>
              <a:rPr lang="en-US" b="1" dirty="0"/>
              <a:t> </a:t>
            </a:r>
            <a:r>
              <a:rPr lang="uk-UA" b="1" dirty="0"/>
              <a:t> коренем </a:t>
            </a:r>
            <a:r>
              <a:rPr lang="uk-UA" dirty="0"/>
              <a:t>(коренем другого степеня) з числа </a:t>
            </a:r>
            <a:r>
              <a:rPr lang="uk-UA" b="1" i="1" dirty="0"/>
              <a:t>a</a:t>
            </a:r>
            <a:r>
              <a:rPr lang="uk-UA" i="1" dirty="0"/>
              <a:t> називають таке число, квадрат якого дорівнює </a:t>
            </a:r>
            <a:r>
              <a:rPr lang="uk-UA" b="1" i="1" dirty="0"/>
              <a:t>a</a:t>
            </a:r>
            <a:r>
              <a:rPr lang="uk-UA" i="1" dirty="0"/>
              <a:t>. </a:t>
            </a:r>
            <a:endParaRPr lang="en-US" i="1" dirty="0"/>
          </a:p>
          <a:p>
            <a:pPr marL="0" indent="355600">
              <a:buFont typeface="Arial" panose="020B0604020202020204" pitchFamily="34" charset="0"/>
              <a:buNone/>
            </a:pPr>
            <a:r>
              <a:rPr lang="uk-UA" i="1" dirty="0"/>
              <a:t>Аналогічно дають означення </a:t>
            </a:r>
            <a:r>
              <a:rPr lang="uk-UA" b="1" i="1" dirty="0"/>
              <a:t>кореня n-го степеня з числа a</a:t>
            </a:r>
            <a:r>
              <a:rPr lang="uk-UA" i="1" dirty="0"/>
              <a:t>, де </a:t>
            </a:r>
            <a:r>
              <a:rPr lang="uk-UA" b="1" i="1" dirty="0"/>
              <a:t>n</a:t>
            </a:r>
            <a:r>
              <a:rPr lang="uk-UA" i="1" dirty="0"/>
              <a:t> ∈ </a:t>
            </a:r>
            <a:r>
              <a:rPr lang="en-US" i="1" dirty="0"/>
              <a:t>N</a:t>
            </a:r>
            <a:r>
              <a:rPr lang="uk-UA" i="1" dirty="0"/>
              <a:t>, </a:t>
            </a:r>
          </a:p>
          <a:p>
            <a:pPr marL="0" indent="355600">
              <a:buFont typeface="Arial" panose="020B0604020202020204" pitchFamily="34" charset="0"/>
              <a:buNone/>
            </a:pPr>
            <a:r>
              <a:rPr lang="uk-UA" b="1" i="1" dirty="0"/>
              <a:t>n</a:t>
            </a:r>
            <a:r>
              <a:rPr lang="uk-UA" i="1" dirty="0"/>
              <a:t> &gt; 1. </a:t>
            </a:r>
            <a:endParaRPr lang="en-US" i="1" dirty="0"/>
          </a:p>
          <a:p>
            <a:pPr marL="0" indent="355600">
              <a:buFont typeface="Arial" panose="020B0604020202020204" pitchFamily="34" charset="0"/>
              <a:buNone/>
            </a:pPr>
            <a:r>
              <a:rPr lang="uk-UA" b="1" i="1" dirty="0">
                <a:solidFill>
                  <a:srgbClr val="00B050"/>
                </a:solidFill>
              </a:rPr>
              <a:t>Означення. Коренем n-го степеня з числа a, де n ∈ </a:t>
            </a:r>
            <a:r>
              <a:rPr lang="en-US" b="1" i="1" dirty="0">
                <a:solidFill>
                  <a:srgbClr val="00B050"/>
                </a:solidFill>
              </a:rPr>
              <a:t>N</a:t>
            </a:r>
            <a:r>
              <a:rPr lang="uk-UA" b="1" i="1" dirty="0">
                <a:solidFill>
                  <a:srgbClr val="00B050"/>
                </a:solidFill>
              </a:rPr>
              <a:t>, n &gt; 1, називають таке число, n-й степінь якого дорівнює a. </a:t>
            </a:r>
            <a:endParaRPr lang="en-US" b="1" i="1" dirty="0">
              <a:solidFill>
                <a:srgbClr val="00B050"/>
              </a:solidFill>
            </a:endParaRPr>
          </a:p>
          <a:p>
            <a:pPr marL="0" indent="355600">
              <a:buFont typeface="Arial" panose="020B0604020202020204" pitchFamily="34" charset="0"/>
              <a:buNone/>
            </a:pPr>
            <a:r>
              <a:rPr lang="uk-UA" dirty="0"/>
              <a:t>Наприклад</a:t>
            </a:r>
            <a:r>
              <a:rPr lang="en-US" dirty="0"/>
              <a:t>: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uk-UA" dirty="0"/>
              <a:t>коренем п’ятого степеня з числа 32 є число 2, оскільки 2</a:t>
            </a:r>
            <a:r>
              <a:rPr lang="uk-UA" baseline="30000" dirty="0"/>
              <a:t>5</a:t>
            </a:r>
            <a:r>
              <a:rPr lang="uk-UA" dirty="0"/>
              <a:t> = 32; </a:t>
            </a:r>
            <a:endParaRPr lang="en-US" dirty="0"/>
          </a:p>
          <a:p>
            <a:pPr marL="269875" indent="-269875">
              <a:buFont typeface="Wingdings" pitchFamily="2" charset="2"/>
              <a:buChar char="Ø"/>
            </a:pPr>
            <a:r>
              <a:rPr lang="uk-UA" dirty="0"/>
              <a:t>коренем третього степеня з числа –64 є число –4, оскільки (–4)</a:t>
            </a:r>
            <a:r>
              <a:rPr lang="uk-UA" baseline="30000" dirty="0"/>
              <a:t>3</a:t>
            </a:r>
            <a:r>
              <a:rPr lang="uk-UA" dirty="0"/>
              <a:t> = –64; </a:t>
            </a:r>
            <a:endParaRPr lang="en-US" dirty="0"/>
          </a:p>
          <a:p>
            <a:pPr marL="269875" indent="-269875">
              <a:buFont typeface="Wingdings" pitchFamily="2" charset="2"/>
              <a:buChar char="Ø"/>
            </a:pPr>
            <a:r>
              <a:rPr lang="uk-UA" dirty="0"/>
              <a:t>коренями четвертого степеня з числа 81 є числа 3 і –3, оскільки 3</a:t>
            </a:r>
            <a:r>
              <a:rPr lang="uk-UA" baseline="30000" dirty="0"/>
              <a:t>4</a:t>
            </a:r>
            <a:r>
              <a:rPr lang="uk-UA" dirty="0"/>
              <a:t> = 81 і (–3)</a:t>
            </a:r>
            <a:r>
              <a:rPr lang="uk-UA" baseline="30000" dirty="0"/>
              <a:t>4</a:t>
            </a:r>
            <a:r>
              <a:rPr lang="uk-UA" dirty="0"/>
              <a:t> = 81.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З означення випливає, що </a:t>
            </a:r>
            <a:r>
              <a:rPr lang="uk-UA" dirty="0">
                <a:solidFill>
                  <a:srgbClr val="00B050"/>
                </a:solidFill>
              </a:rPr>
              <a:t>будь-який корінь рівняння </a:t>
            </a:r>
            <a:r>
              <a:rPr lang="uk-UA" b="1" dirty="0" err="1">
                <a:solidFill>
                  <a:srgbClr val="C00000"/>
                </a:solidFill>
              </a:rPr>
              <a:t>x</a:t>
            </a:r>
            <a:r>
              <a:rPr lang="uk-UA" b="1" baseline="30000" dirty="0" err="1">
                <a:solidFill>
                  <a:srgbClr val="C00000"/>
                </a:solidFill>
              </a:rPr>
              <a:t>n</a:t>
            </a:r>
            <a:r>
              <a:rPr lang="uk-UA" b="1" dirty="0">
                <a:solidFill>
                  <a:srgbClr val="C00000"/>
                </a:solidFill>
              </a:rPr>
              <a:t> = a</a:t>
            </a:r>
            <a:r>
              <a:rPr lang="uk-UA" dirty="0">
                <a:solidFill>
                  <a:srgbClr val="00B050"/>
                </a:solidFill>
              </a:rPr>
              <a:t>, де </a:t>
            </a:r>
            <a:r>
              <a:rPr lang="uk-UA" b="1" dirty="0">
                <a:solidFill>
                  <a:srgbClr val="00B050"/>
                </a:solidFill>
              </a:rPr>
              <a:t>n</a:t>
            </a:r>
            <a:r>
              <a:rPr lang="uk-UA" dirty="0">
                <a:solidFill>
                  <a:srgbClr val="00B050"/>
                </a:solidFill>
              </a:rPr>
              <a:t> ∈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uk-UA" dirty="0">
                <a:solidFill>
                  <a:srgbClr val="00B050"/>
                </a:solidFill>
              </a:rPr>
              <a:t>, n &gt; 1, є </a:t>
            </a:r>
            <a:r>
              <a:rPr lang="uk-UA" b="1" dirty="0">
                <a:solidFill>
                  <a:srgbClr val="00B050"/>
                </a:solidFill>
              </a:rPr>
              <a:t>коренем n-го степеня з числа a</a:t>
            </a:r>
            <a:r>
              <a:rPr lang="uk-UA" dirty="0"/>
              <a:t>, і навпаки, </a:t>
            </a:r>
            <a:r>
              <a:rPr lang="uk-UA" b="1" dirty="0">
                <a:solidFill>
                  <a:srgbClr val="00B050"/>
                </a:solidFill>
              </a:rPr>
              <a:t>корінь n-го степеня з числа a </a:t>
            </a:r>
            <a:r>
              <a:rPr lang="uk-UA" dirty="0">
                <a:solidFill>
                  <a:srgbClr val="00B050"/>
                </a:solidFill>
              </a:rPr>
              <a:t>є коренем розглядуваного рівняння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95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1602" y="357821"/>
            <a:ext cx="8420280" cy="75927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 </a:t>
            </a:r>
            <a:r>
              <a:rPr lang="en-US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степеня,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непарне.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одержимое 2">
                <a:extLst>
                  <a:ext uri="{FF2B5EF4-FFF2-40B4-BE49-F238E27FC236}">
                    <a16:creationId xmlns="" xmlns:a16="http://schemas.microsoft.com/office/drawing/2014/main" id="{D6ACBAEB-0C23-4DAE-984F-F05597DE3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1435292"/>
                <a:ext cx="6336704" cy="4713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/>
                  <a:t>Якщо </a:t>
                </a:r>
                <a:r>
                  <a:rPr lang="en-US" sz="1400" b="1" dirty="0"/>
                  <a:t>n</a:t>
                </a:r>
                <a:r>
                  <a:rPr lang="en-US" sz="1400" dirty="0"/>
                  <a:t> — </a:t>
                </a:r>
                <a:r>
                  <a:rPr lang="ru-RU" sz="1400" dirty="0" err="1"/>
                  <a:t>непарне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натуральне</a:t>
                </a:r>
                <a:r>
                  <a:rPr lang="ru-RU" sz="1400" dirty="0"/>
                  <a:t> число, то </a:t>
                </a:r>
                <a:r>
                  <a:rPr lang="ru-RU" sz="1400" dirty="0" err="1"/>
                  <a:t>графіки</a:t>
                </a:r>
                <a:r>
                  <a:rPr lang="ru-RU" sz="1400" dirty="0"/>
                  <a:t> </a:t>
                </a:r>
                <a:r>
                  <a:rPr lang="ru-RU" sz="1400" dirty="0" err="1"/>
                  <a:t>функцій</a:t>
                </a:r>
                <a:r>
                  <a:rPr lang="ru-RU" sz="1400" dirty="0"/>
                  <a:t> </a:t>
                </a:r>
                <a:r>
                  <a:rPr lang="en-US" sz="1400" dirty="0"/>
                  <a:t>y = </a:t>
                </a:r>
                <a:r>
                  <a:rPr lang="en-US" sz="1400" dirty="0" err="1"/>
                  <a:t>x</a:t>
                </a:r>
                <a:r>
                  <a:rPr lang="en-US" sz="1400" baseline="30000" dirty="0" err="1"/>
                  <a:t>n</a:t>
                </a:r>
                <a:r>
                  <a:rPr lang="en-US" sz="1400" dirty="0"/>
                  <a:t> </a:t>
                </a:r>
                <a:r>
                  <a:rPr lang="ru-RU" sz="1400" dirty="0"/>
                  <a:t>і </a:t>
                </a:r>
                <a:r>
                  <a:rPr lang="en-US" sz="1400" dirty="0"/>
                  <a:t>y = a </a:t>
                </a:r>
                <a:r>
                  <a:rPr lang="ru-RU" sz="1400" dirty="0"/>
                  <a:t>при будь-</a:t>
                </a:r>
                <a:r>
                  <a:rPr lang="ru-RU" sz="1400" dirty="0" err="1"/>
                  <a:t>якому</a:t>
                </a:r>
                <a:r>
                  <a:rPr lang="ru-RU" sz="1400" dirty="0"/>
                  <a:t> </a:t>
                </a:r>
                <a:r>
                  <a:rPr lang="en-US" sz="1400" dirty="0"/>
                  <a:t>a </a:t>
                </a:r>
                <a:r>
                  <a:rPr lang="ru-RU" sz="1400" dirty="0" err="1"/>
                  <a:t>перетинаються</a:t>
                </a:r>
                <a:r>
                  <a:rPr lang="ru-RU" sz="1400" dirty="0"/>
                  <a:t> в </a:t>
                </a:r>
                <a:r>
                  <a:rPr lang="ru-RU" sz="1400" dirty="0" err="1"/>
                  <a:t>одній</a:t>
                </a:r>
                <a:r>
                  <a:rPr lang="ru-RU" sz="1400" dirty="0"/>
                  <a:t> </a:t>
                </a:r>
                <a:r>
                  <a:rPr lang="ru-RU" sz="1400" dirty="0" err="1"/>
                  <a:t>точці</a:t>
                </a:r>
                <a:r>
                  <a:rPr lang="ru-RU" sz="1400" dirty="0"/>
                  <a:t> (рис. 1). </a:t>
                </a:r>
                <a:endParaRPr lang="en-US" sz="1400" dirty="0"/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Це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означає</a:t>
                </a:r>
                <a:r>
                  <a:rPr lang="ru-RU" sz="1400" dirty="0"/>
                  <a:t>, </a:t>
                </a:r>
                <a:r>
                  <a:rPr lang="ru-RU" sz="1400" dirty="0" err="1"/>
                  <a:t>що</a:t>
                </a:r>
                <a:r>
                  <a:rPr lang="ru-RU" sz="1400" dirty="0"/>
                  <a:t> </a:t>
                </a:r>
                <a:r>
                  <a:rPr lang="ru-RU" sz="1400" dirty="0" err="1"/>
                  <a:t>рівняння</a:t>
                </a:r>
                <a:r>
                  <a:rPr lang="ru-RU" sz="1400" dirty="0"/>
                  <a:t> </a:t>
                </a:r>
                <a:r>
                  <a:rPr lang="en-US" sz="1400" b="1" dirty="0" err="1"/>
                  <a:t>x</a:t>
                </a:r>
                <a:r>
                  <a:rPr lang="en-US" sz="1400" b="1" baseline="30000" dirty="0" err="1"/>
                  <a:t>n</a:t>
                </a:r>
                <a:r>
                  <a:rPr lang="en-US" sz="1400" b="1" dirty="0"/>
                  <a:t> = a </a:t>
                </a:r>
                <a:r>
                  <a:rPr lang="ru-RU" sz="1400" dirty="0" err="1"/>
                  <a:t>має</a:t>
                </a:r>
                <a:r>
                  <a:rPr lang="ru-RU" sz="1400" dirty="0"/>
                  <a:t> </a:t>
                </a:r>
                <a:r>
                  <a:rPr lang="ru-RU" sz="1400" b="1" dirty="0" err="1"/>
                  <a:t>єдиний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корінь</a:t>
                </a:r>
                <a:r>
                  <a:rPr lang="ru-RU" sz="1400" dirty="0"/>
                  <a:t> при будь-</a:t>
                </a:r>
                <a:r>
                  <a:rPr lang="ru-RU" sz="1400" dirty="0" err="1"/>
                  <a:t>якому</a:t>
                </a:r>
                <a:r>
                  <a:rPr lang="ru-RU" sz="1400" dirty="0"/>
                  <a:t> </a:t>
                </a:r>
                <a:r>
                  <a:rPr lang="en-US" sz="1400" dirty="0"/>
                  <a:t>a. </a:t>
                </a:r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Висновок</a:t>
                </a:r>
                <a:r>
                  <a:rPr lang="ru-RU" sz="1400" dirty="0"/>
                  <a:t>: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якщо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n —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непарне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натуральне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число,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більше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за 1, то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корінь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n-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го степеня з будь-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якого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числа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існує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,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причому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тільки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один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.</a:t>
                </a:r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Корінь</a:t>
                </a:r>
                <a:r>
                  <a:rPr lang="ru-RU" sz="1400" dirty="0"/>
                  <a:t> непарного степеня </a:t>
                </a:r>
                <a:r>
                  <a:rPr lang="en-US" sz="1400" dirty="0"/>
                  <a:t>n, n &gt; 1, </a:t>
                </a:r>
                <a:r>
                  <a:rPr lang="ru-RU" sz="1400" dirty="0"/>
                  <a:t>з числа </a:t>
                </a:r>
                <a:r>
                  <a:rPr lang="en-US" sz="1400" dirty="0"/>
                  <a:t>a </a:t>
                </a:r>
                <a:r>
                  <a:rPr lang="ru-RU" sz="1400" dirty="0" err="1"/>
                  <a:t>позначають</a:t>
                </a:r>
                <a:r>
                  <a:rPr lang="ru-RU" sz="1400" dirty="0"/>
                  <a:t> так: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a-ET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a-E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aa-E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1400" dirty="0"/>
                  <a:t>     (</a:t>
                </a:r>
                <a:r>
                  <a:rPr lang="ru-RU" sz="1400" dirty="0" err="1"/>
                  <a:t>читають</a:t>
                </a:r>
                <a:r>
                  <a:rPr lang="ru-RU" sz="1400" dirty="0"/>
                  <a:t>: «</a:t>
                </a:r>
                <a:r>
                  <a:rPr lang="ru-RU" sz="1400" dirty="0" err="1"/>
                  <a:t>корінь</a:t>
                </a:r>
                <a:r>
                  <a:rPr lang="ru-RU" sz="1400" dirty="0"/>
                  <a:t> </a:t>
                </a:r>
                <a:r>
                  <a:rPr lang="en-US" sz="1400" dirty="0"/>
                  <a:t>n-</a:t>
                </a:r>
                <a:r>
                  <a:rPr lang="ru-RU" sz="1400" dirty="0"/>
                  <a:t>го степеня з </a:t>
                </a:r>
                <a:r>
                  <a:rPr lang="en-US" sz="1400" dirty="0"/>
                  <a:t>a»). </a:t>
                </a:r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/>
                  <a:t>Знак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a-ET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a-E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uk-UA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e>
                    </m:rad>
                  </m:oMath>
                </a14:m>
                <a:r>
                  <a:rPr lang="en-US" sz="1400" dirty="0"/>
                  <a:t>  </a:t>
                </a:r>
                <a:r>
                  <a:rPr lang="ru-RU" sz="1400" dirty="0"/>
                  <a:t> </a:t>
                </a:r>
                <a:r>
                  <a:rPr lang="en-US" sz="1400" dirty="0"/>
                  <a:t> </a:t>
                </a:r>
                <a:r>
                  <a:rPr lang="ru-RU" sz="1400" dirty="0" err="1"/>
                  <a:t>називають</a:t>
                </a:r>
                <a:r>
                  <a:rPr lang="ru-RU" sz="1400" dirty="0"/>
                  <a:t> </a:t>
                </a:r>
                <a:r>
                  <a:rPr lang="ru-RU" sz="1400" dirty="0">
                    <a:solidFill>
                      <a:srgbClr val="00B0F0"/>
                    </a:solidFill>
                  </a:rPr>
                  <a:t>знаком </a:t>
                </a:r>
                <a:r>
                  <a:rPr lang="ru-RU" sz="1400" dirty="0" err="1">
                    <a:solidFill>
                      <a:srgbClr val="00B0F0"/>
                    </a:solidFill>
                  </a:rPr>
                  <a:t>кореня</a:t>
                </a:r>
                <a:r>
                  <a:rPr lang="ru-RU" sz="1400" dirty="0">
                    <a:solidFill>
                      <a:srgbClr val="00B0F0"/>
                    </a:solidFill>
                  </a:rPr>
                  <a:t> </a:t>
                </a:r>
                <a:r>
                  <a:rPr lang="en-US" sz="1400" dirty="0">
                    <a:solidFill>
                      <a:srgbClr val="00B0F0"/>
                    </a:solidFill>
                  </a:rPr>
                  <a:t>n-</a:t>
                </a:r>
                <a:r>
                  <a:rPr lang="ru-RU" sz="1400" dirty="0">
                    <a:solidFill>
                      <a:srgbClr val="00B0F0"/>
                    </a:solidFill>
                  </a:rPr>
                  <a:t>го степеня </a:t>
                </a:r>
                <a:r>
                  <a:rPr lang="ru-RU" sz="1400" dirty="0" err="1"/>
                  <a:t>або</a:t>
                </a:r>
                <a:r>
                  <a:rPr lang="ru-RU" sz="1400" dirty="0"/>
                  <a:t> радикалом. </a:t>
                </a:r>
                <a:endParaRPr lang="en-US" sz="1400" dirty="0"/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Вираз</a:t>
                </a:r>
                <a:r>
                  <a:rPr lang="ru-RU" sz="1400" dirty="0"/>
                  <a:t>, </a:t>
                </a:r>
                <a:r>
                  <a:rPr lang="ru-RU" sz="1400" dirty="0" err="1"/>
                  <a:t>який</a:t>
                </a:r>
                <a:r>
                  <a:rPr lang="ru-RU" sz="1400" dirty="0"/>
                  <a:t> </a:t>
                </a:r>
                <a:r>
                  <a:rPr lang="ru-RU" sz="1400" dirty="0" err="1"/>
                  <a:t>стоїть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під</a:t>
                </a:r>
                <a:r>
                  <a:rPr lang="ru-RU" sz="1400" dirty="0"/>
                  <a:t> радикалом, </a:t>
                </a:r>
                <a:r>
                  <a:rPr lang="ru-RU" sz="1400" dirty="0" err="1"/>
                  <a:t>називають</a:t>
                </a:r>
                <a:r>
                  <a:rPr lang="ru-RU" sz="1400" dirty="0"/>
                  <a:t> </a:t>
                </a:r>
                <a:r>
                  <a:rPr lang="ru-RU" sz="1400" dirty="0" err="1">
                    <a:solidFill>
                      <a:srgbClr val="00B0F0"/>
                    </a:solidFill>
                  </a:rPr>
                  <a:t>підкореневим</a:t>
                </a:r>
                <a:r>
                  <a:rPr lang="ru-RU" sz="1400" dirty="0">
                    <a:solidFill>
                      <a:srgbClr val="00B0F0"/>
                    </a:solidFill>
                  </a:rPr>
                  <a:t> </a:t>
                </a:r>
                <a:r>
                  <a:rPr lang="ru-RU" sz="1400" dirty="0" err="1">
                    <a:solidFill>
                      <a:srgbClr val="00B0F0"/>
                    </a:solidFill>
                  </a:rPr>
                  <a:t>виразом</a:t>
                </a:r>
                <a:r>
                  <a:rPr lang="ru-RU" sz="1400" dirty="0"/>
                  <a:t>. </a:t>
                </a:r>
                <a:endParaRPr lang="en-US" sz="1400" dirty="0"/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Наприклад</a:t>
                </a:r>
                <a:r>
                  <a:rPr lang="ru-RU" sz="1400" dirty="0"/>
                  <a:t>, </a:t>
                </a:r>
                <a:endParaRPr lang="en-US" sz="1400" dirty="0"/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Корінь</a:t>
                </a:r>
                <a:r>
                  <a:rPr lang="ru-RU" sz="1400" dirty="0"/>
                  <a:t> </a:t>
                </a:r>
                <a:r>
                  <a:rPr lang="ru-RU" sz="1400" dirty="0" err="1"/>
                  <a:t>третього</a:t>
                </a:r>
                <a:r>
                  <a:rPr lang="ru-RU" sz="1400" dirty="0"/>
                  <a:t> степеня </a:t>
                </a:r>
                <a:r>
                  <a:rPr lang="ru-RU" sz="1400" dirty="0" err="1"/>
                  <a:t>також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прийнято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називати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кубічним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коренем</a:t>
                </a:r>
                <a:r>
                  <a:rPr lang="ru-RU" sz="1400" dirty="0"/>
                  <a:t>. </a:t>
                </a:r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Наприклад</a:t>
                </a:r>
                <a:r>
                  <a:rPr lang="ru-RU" sz="1400" dirty="0"/>
                  <a:t>, </a:t>
                </a:r>
                <a:r>
                  <a:rPr lang="ru-RU" sz="1400" dirty="0" err="1"/>
                  <a:t>запис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a-ET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uk-UA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1400" dirty="0"/>
                  <a:t> </a:t>
                </a:r>
                <a:r>
                  <a:rPr lang="en-US" sz="1400" dirty="0"/>
                  <a:t>   </a:t>
                </a:r>
                <a:r>
                  <a:rPr lang="ru-RU" sz="1400" dirty="0"/>
                  <a:t>читають: «</a:t>
                </a:r>
                <a:r>
                  <a:rPr lang="ru-RU" sz="1400" dirty="0" err="1"/>
                  <a:t>корінь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кубічний</a:t>
                </a:r>
                <a:r>
                  <a:rPr lang="ru-RU" sz="1400" dirty="0"/>
                  <a:t> з числа 2». </a:t>
                </a:r>
              </a:p>
            </p:txBody>
          </p:sp>
        </mc:Choice>
        <mc:Fallback xmlns="">
          <p:sp>
            <p:nvSpPr>
              <p:cNvPr id="9" name="Содержимое 2">
                <a:extLst>
                  <a:ext uri="{FF2B5EF4-FFF2-40B4-BE49-F238E27FC236}">
                    <a16:creationId xmlns:a16="http://schemas.microsoft.com/office/drawing/2014/main" id="{D6ACBAEB-0C23-4DAE-984F-F05597DE3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35292"/>
                <a:ext cx="6336704" cy="4713387"/>
              </a:xfrm>
              <a:prstGeom prst="rect">
                <a:avLst/>
              </a:prstGeom>
              <a:blipFill>
                <a:blip r:embed="rId3"/>
                <a:stretch>
                  <a:fillRect l="-288" r="-192" b="-904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>
            <a:extLst>
              <a:ext uri="{FF2B5EF4-FFF2-40B4-BE49-F238E27FC236}">
                <a16:creationId xmlns="" xmlns:a16="http://schemas.microsoft.com/office/drawing/2014/main" id="{05DB1A8A-C9BF-478D-B3CB-080ABC22D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995" y="5314696"/>
            <a:ext cx="242174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56ADD65-37AE-4C43-A252-201DA52B8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92" y="2338394"/>
            <a:ext cx="3120328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21" y="214313"/>
            <a:ext cx="8420280" cy="6286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уваги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21DF8D9-2056-4163-BFBD-93DF8DFE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64" y="1694342"/>
            <a:ext cx="8852068" cy="247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2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1860" y="307781"/>
            <a:ext cx="8420280" cy="73997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Арифметичний корінь n-го степеня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одержимое 2">
                <a:extLst>
                  <a:ext uri="{FF2B5EF4-FFF2-40B4-BE49-F238E27FC236}">
                    <a16:creationId xmlns="" xmlns:a16="http://schemas.microsoft.com/office/drawing/2014/main" id="{28BF8A71-C651-4117-A56E-3FCC089C9E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1937428"/>
                <a:ext cx="8784976" cy="20154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uk-UA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Означення. Арифметичним коренем n-го степеня з невід’ємного числа a, де n ∈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, n &gt; 1, називають таке невід’ємне число, n-й степінь якого дорівнює a.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uk-UA" sz="2400" dirty="0">
                    <a:latin typeface="Times New Roman" pitchFamily="18" charset="0"/>
                    <a:cs typeface="Times New Roman" pitchFamily="18" charset="0"/>
                  </a:rPr>
                  <a:t>Арифметичний корінь n-го степеня з невід’ємного числа a позначають так:</a:t>
                </a:r>
                <a:r>
                  <a:rPr lang="aa-ET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a-E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a-E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aa-E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endParaRPr lang="uk-UA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Содержимое 2">
                <a:extLst>
                  <a:ext uri="{FF2B5EF4-FFF2-40B4-BE49-F238E27FC236}">
                    <a16:creationId xmlns:a16="http://schemas.microsoft.com/office/drawing/2014/main" id="{28BF8A71-C651-4117-A56E-3FCC089C9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37428"/>
                <a:ext cx="8784976" cy="2015447"/>
              </a:xfrm>
              <a:prstGeom prst="rect">
                <a:avLst/>
              </a:prstGeom>
              <a:blipFill>
                <a:blip r:embed="rId3"/>
                <a:stretch>
                  <a:fillRect l="-1040" t="-424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0EA65011-BACA-4BD8-9253-F734A683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801" y="4082798"/>
            <a:ext cx="86569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09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683" y="298255"/>
            <a:ext cx="8420280" cy="62090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baseline="30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8C819C-DF87-4ACB-BA5C-1352D833C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8" y="2011238"/>
            <a:ext cx="2674432" cy="3212484"/>
          </a:xfrm>
          <a:prstGeom prst="rect">
            <a:avLst/>
          </a:prstGeom>
        </p:spPr>
      </p:pic>
      <p:sp>
        <p:nvSpPr>
          <p:cNvPr id="13" name="Содержимое 2">
            <a:extLst>
              <a:ext uri="{FF2B5EF4-FFF2-40B4-BE49-F238E27FC236}">
                <a16:creationId xmlns="" xmlns:a16="http://schemas.microsoft.com/office/drawing/2014/main" id="{EAF1F422-A948-4E51-BA11-A83616D683EA}"/>
              </a:ext>
            </a:extLst>
          </p:cNvPr>
          <p:cNvSpPr txBox="1">
            <a:spLocks/>
          </p:cNvSpPr>
          <p:nvPr/>
        </p:nvSpPr>
        <p:spPr>
          <a:xfrm>
            <a:off x="107504" y="1404602"/>
            <a:ext cx="6192688" cy="537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>
              <a:buFont typeface="Arial" panose="020B0604020202020204" pitchFamily="34" charset="0"/>
              <a:buNone/>
            </a:pPr>
            <a:r>
              <a:rPr lang="uk-UA" dirty="0"/>
              <a:t>Розглянемо рівняння </a:t>
            </a:r>
            <a:r>
              <a:rPr lang="en-US" dirty="0" err="1"/>
              <a:t>x</a:t>
            </a:r>
            <a:r>
              <a:rPr lang="en-US" baseline="30000" dirty="0" err="1"/>
              <a:t>n</a:t>
            </a:r>
            <a:r>
              <a:rPr lang="uk-UA" i="1" dirty="0"/>
              <a:t> = a, де n — парне натуральне число. </a:t>
            </a:r>
          </a:p>
          <a:p>
            <a:pPr marL="0" indent="355600">
              <a:buFont typeface="+mj-lt"/>
              <a:buAutoNum type="arabicParenR"/>
            </a:pPr>
            <a:r>
              <a:rPr lang="uk-UA" b="1" i="1" dirty="0">
                <a:solidFill>
                  <a:srgbClr val="00B0F0"/>
                </a:solidFill>
              </a:rPr>
              <a:t>Якщо a &lt; 0, то графіки функцій y = </a:t>
            </a:r>
            <a:r>
              <a:rPr lang="en-US" b="1" dirty="0" err="1">
                <a:solidFill>
                  <a:srgbClr val="00B0F0"/>
                </a:solidFill>
              </a:rPr>
              <a:t>x</a:t>
            </a:r>
            <a:r>
              <a:rPr lang="en-US" b="1" baseline="30000" dirty="0" err="1">
                <a:solidFill>
                  <a:srgbClr val="00B0F0"/>
                </a:solidFill>
              </a:rPr>
              <a:t>n</a:t>
            </a:r>
            <a:r>
              <a:rPr lang="uk-UA" b="1" i="1" dirty="0">
                <a:solidFill>
                  <a:srgbClr val="00B0F0"/>
                </a:solidFill>
              </a:rPr>
              <a:t> і y = a не мають спільних точок; </a:t>
            </a:r>
          </a:p>
          <a:p>
            <a:pPr marL="0" indent="355600">
              <a:buFont typeface="+mj-lt"/>
              <a:buAutoNum type="arabicParenR"/>
            </a:pPr>
            <a:r>
              <a:rPr lang="uk-UA" b="1" i="1" dirty="0">
                <a:solidFill>
                  <a:srgbClr val="00B0F0"/>
                </a:solidFill>
              </a:rPr>
              <a:t>Якщо  a = 0, то розглядувані графіки мають одну спільну точку; </a:t>
            </a:r>
          </a:p>
          <a:p>
            <a:pPr marL="0" indent="355600">
              <a:buFont typeface="+mj-lt"/>
              <a:buAutoNum type="arabicParenR"/>
            </a:pPr>
            <a:r>
              <a:rPr lang="uk-UA" b="1" i="1" dirty="0">
                <a:solidFill>
                  <a:srgbClr val="00B0F0"/>
                </a:solidFill>
              </a:rPr>
              <a:t>Якщо a &gt; 0, то спільних точок дві, причому їх абсциси — протилежні числа</a:t>
            </a:r>
            <a:r>
              <a:rPr lang="uk-UA" i="1" dirty="0"/>
              <a:t> (рис. 2). </a:t>
            </a:r>
          </a:p>
          <a:p>
            <a:pPr marL="0" indent="355600">
              <a:buFont typeface="Arial" panose="020B0604020202020204" pitchFamily="34" charset="0"/>
              <a:buNone/>
            </a:pPr>
            <a:r>
              <a:rPr lang="uk-UA" i="1" dirty="0"/>
              <a:t>Тоді можна зробити такий висновок: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b="1" i="1" dirty="0">
                <a:solidFill>
                  <a:srgbClr val="00B050"/>
                </a:solidFill>
              </a:rPr>
              <a:t>якщо n — парне натуральне число, то: </a:t>
            </a:r>
          </a:p>
          <a:p>
            <a:pPr marL="0" indent="355600">
              <a:buFont typeface="Wingdings" pitchFamily="2" charset="2"/>
              <a:buChar char="Ø"/>
            </a:pPr>
            <a:r>
              <a:rPr lang="uk-UA" b="1" i="1" dirty="0">
                <a:solidFill>
                  <a:srgbClr val="00B050"/>
                </a:solidFill>
              </a:rPr>
              <a:t>при a &lt; 0 корінь n-го степеня з числа a не існує; </a:t>
            </a:r>
          </a:p>
          <a:p>
            <a:pPr marL="0" indent="355600">
              <a:buFont typeface="Wingdings" pitchFamily="2" charset="2"/>
              <a:buChar char="Ø"/>
            </a:pPr>
            <a:r>
              <a:rPr lang="uk-UA" b="1" i="1" dirty="0">
                <a:solidFill>
                  <a:srgbClr val="00B050"/>
                </a:solidFill>
              </a:rPr>
              <a:t>при a = 0 корінь n-го степеня з числа a дорівнює 0; </a:t>
            </a:r>
          </a:p>
          <a:p>
            <a:pPr marL="0" indent="355600">
              <a:buFont typeface="Wingdings" pitchFamily="2" charset="2"/>
              <a:buChar char="Ø"/>
            </a:pPr>
            <a:r>
              <a:rPr lang="uk-UA" b="1" i="1" dirty="0">
                <a:solidFill>
                  <a:srgbClr val="00B050"/>
                </a:solidFill>
              </a:rPr>
              <a:t>при a &gt; 0 існують два протилежні числа, які є коренями n-го степеня з числа a.</a:t>
            </a:r>
          </a:p>
          <a:p>
            <a:pPr marL="0" indent="355600">
              <a:buFont typeface="Arial" panose="020B0604020202020204" pitchFamily="34" charset="0"/>
              <a:buNone/>
            </a:pPr>
            <a:r>
              <a:rPr lang="ru-RU" dirty="0"/>
              <a:t>З </a:t>
            </a:r>
            <a:r>
              <a:rPr lang="ru-RU" dirty="0" err="1"/>
              <a:t>рисунків</a:t>
            </a:r>
            <a:r>
              <a:rPr lang="ru-RU" dirty="0"/>
              <a:t> 1 і 2 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en-US" dirty="0" err="1"/>
              <a:t>x</a:t>
            </a:r>
            <a:r>
              <a:rPr lang="en-US" baseline="30000" dirty="0" err="1"/>
              <a:t>n</a:t>
            </a:r>
            <a:r>
              <a:rPr lang="en-US" i="1" dirty="0"/>
              <a:t> = a </a:t>
            </a:r>
            <a:r>
              <a:rPr lang="ru-RU" i="1" dirty="0"/>
              <a:t>при </a:t>
            </a:r>
            <a:r>
              <a:rPr lang="en-US" i="1" dirty="0"/>
              <a:t>a </a:t>
            </a:r>
            <a:r>
              <a:rPr lang="en-US" i="1" dirty="0">
                <a:latin typeface="Sylfaen"/>
              </a:rPr>
              <a:t>≥</a:t>
            </a:r>
            <a:r>
              <a:rPr lang="en-US" i="1" dirty="0"/>
              <a:t> 0 </a:t>
            </a:r>
            <a:r>
              <a:rPr lang="ru-RU" i="1" dirty="0" err="1"/>
              <a:t>обов’язково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один </a:t>
            </a:r>
            <a:r>
              <a:rPr lang="ru-RU" i="1" dirty="0" err="1"/>
              <a:t>невід’ємний</a:t>
            </a:r>
            <a:r>
              <a:rPr lang="ru-RU" i="1" dirty="0"/>
              <a:t> </a:t>
            </a:r>
            <a:r>
              <a:rPr lang="ru-RU" i="1" dirty="0" err="1"/>
              <a:t>корінь</a:t>
            </a:r>
            <a:r>
              <a:rPr lang="ru-RU" i="1" dirty="0"/>
              <a:t>. </a:t>
            </a:r>
          </a:p>
          <a:p>
            <a:pPr marL="0" indent="355600">
              <a:buFont typeface="Arial" panose="020B0604020202020204" pitchFamily="34" charset="0"/>
              <a:buNone/>
            </a:pP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називають</a:t>
            </a:r>
            <a:r>
              <a:rPr lang="ru-RU" i="1" dirty="0"/>
              <a:t> </a:t>
            </a:r>
            <a:r>
              <a:rPr lang="ru-RU" b="1" i="1" dirty="0" err="1"/>
              <a:t>арифметичним</a:t>
            </a:r>
            <a:r>
              <a:rPr lang="ru-RU" b="1" i="1" dirty="0"/>
              <a:t> </a:t>
            </a:r>
            <a:r>
              <a:rPr lang="ru-RU" b="1" i="1" dirty="0" err="1"/>
              <a:t>коренем</a:t>
            </a:r>
            <a:r>
              <a:rPr lang="ru-RU" b="1" i="1" dirty="0"/>
              <a:t> </a:t>
            </a:r>
            <a:r>
              <a:rPr lang="en-US" b="1" i="1" dirty="0"/>
              <a:t>n-</a:t>
            </a:r>
            <a:r>
              <a:rPr lang="ru-RU" b="1" i="1" dirty="0"/>
              <a:t>го степеня з числа </a:t>
            </a:r>
            <a:r>
              <a:rPr lang="en-US" b="1" i="1" dirty="0"/>
              <a:t>a.</a:t>
            </a:r>
            <a:endParaRPr lang="uk-U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21" y="150618"/>
            <a:ext cx="8420280" cy="110614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Систематизуємо дані про розв’язки рівняння у вигляді схеми: 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057085B-B08E-4D70-B2E7-6B35B8994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2" y="1875851"/>
            <a:ext cx="8488009" cy="40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636" y="364012"/>
            <a:ext cx="8420280" cy="6703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рівняння: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C35E51-9BDB-4C60-B9DA-B86B4D104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" y="3729042"/>
            <a:ext cx="8050470" cy="18811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BDC31E2-6741-4F24-A49E-A579781C5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8" y="2068751"/>
            <a:ext cx="8335496" cy="15644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53F2E23-A572-4C01-A309-838D797C0B0E}"/>
              </a:ext>
            </a:extLst>
          </p:cNvPr>
          <p:cNvSpPr txBox="1"/>
          <p:nvPr/>
        </p:nvSpPr>
        <p:spPr>
          <a:xfrm>
            <a:off x="328028" y="5087010"/>
            <a:ext cx="245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</a:t>
            </a:r>
            <a:endParaRPr lang="aa-E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3082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5071" y="317307"/>
            <a:ext cx="8420280" cy="701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Вла­стивості  кореня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 степеня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9AB7A54-142C-4E06-A65C-7DDD9245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56" y="1649049"/>
            <a:ext cx="2488314" cy="50405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uk-UA" sz="2400" b="1" dirty="0">
                <a:solidFill>
                  <a:srgbClr val="C00000"/>
                </a:solidFill>
                <a:latin typeface="+mn-lt"/>
              </a:rPr>
              <a:t>Властивість 1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A30E0DA2-900A-401F-8CFF-83A8045EA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514169"/>
              </p:ext>
            </p:extLst>
          </p:nvPr>
        </p:nvGraphicFramePr>
        <p:xfrm>
          <a:off x="6579837" y="1699674"/>
          <a:ext cx="728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Формула" r:id="rId4" imgW="342720" imgH="177480" progId="Equation.3">
                  <p:embed/>
                </p:oleObj>
              </mc:Choice>
              <mc:Fallback>
                <p:oleObj name="Формула" r:id="rId4" imgW="342720" imgH="17748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837" y="1699674"/>
                        <a:ext cx="728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78E6D650-C0A0-4075-A250-430AD3832876}"/>
              </a:ext>
            </a:extLst>
          </p:cNvPr>
          <p:cNvSpPr txBox="1">
            <a:spLocks/>
          </p:cNvSpPr>
          <p:nvPr/>
        </p:nvSpPr>
        <p:spPr>
          <a:xfrm>
            <a:off x="311656" y="2691762"/>
            <a:ext cx="248831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b="1" dirty="0">
                <a:solidFill>
                  <a:srgbClr val="0070C0"/>
                </a:solidFill>
                <a:latin typeface="+mn-lt"/>
              </a:rPr>
              <a:t>Властивість 2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8BAB1C6B-B899-4E85-A922-33D07D07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20" y="2521484"/>
            <a:ext cx="1499322" cy="10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Объект 16">
            <a:extLst>
              <a:ext uri="{FF2B5EF4-FFF2-40B4-BE49-F238E27FC236}">
                <a16:creationId xmlns="" xmlns:a16="http://schemas.microsoft.com/office/drawing/2014/main" id="{4795A226-BCAF-4849-A118-9740CD77F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8240"/>
              </p:ext>
            </p:extLst>
          </p:nvPr>
        </p:nvGraphicFramePr>
        <p:xfrm>
          <a:off x="5355703" y="2809968"/>
          <a:ext cx="755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Формула" r:id="rId7" imgW="355138" imgH="177569" progId="Equation.3">
                  <p:embed/>
                </p:oleObj>
              </mc:Choice>
              <mc:Fallback>
                <p:oleObj name="Формула" r:id="rId7" imgW="355138" imgH="177569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703" y="2809968"/>
                        <a:ext cx="7556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="" xmlns:a16="http://schemas.microsoft.com/office/drawing/2014/main" id="{9B5693CC-9D5A-4B6C-9941-598E659AD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139811"/>
              </p:ext>
            </p:extLst>
          </p:nvPr>
        </p:nvGraphicFramePr>
        <p:xfrm>
          <a:off x="6291807" y="2809968"/>
          <a:ext cx="728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Формула" r:id="rId9" imgW="342720" imgH="177480" progId="Equation.3">
                  <p:embed/>
                </p:oleObj>
              </mc:Choice>
              <mc:Fallback>
                <p:oleObj name="Формула" r:id="rId9" imgW="342720" imgH="177480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807" y="2809968"/>
                        <a:ext cx="728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48FA6C4A-A7A6-4647-B708-C0ABD42F2464}"/>
              </a:ext>
            </a:extLst>
          </p:cNvPr>
          <p:cNvSpPr txBox="1">
            <a:spLocks/>
          </p:cNvSpPr>
          <p:nvPr/>
        </p:nvSpPr>
        <p:spPr>
          <a:xfrm>
            <a:off x="311656" y="4304882"/>
            <a:ext cx="248831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b="1" dirty="0">
                <a:solidFill>
                  <a:srgbClr val="00B050"/>
                </a:solidFill>
                <a:latin typeface="+mn-lt"/>
              </a:rPr>
              <a:t>Властивість 3</a:t>
            </a:r>
            <a:endParaRPr lang="ru-RU" sz="24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1" name="Picture 10">
            <a:extLst>
              <a:ext uri="{FF2B5EF4-FFF2-40B4-BE49-F238E27FC236}">
                <a16:creationId xmlns="" xmlns:a16="http://schemas.microsoft.com/office/drawing/2014/main" id="{586037BD-FBBC-488F-AD9A-8C17A48E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24" y="4207012"/>
            <a:ext cx="1878966" cy="63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Объект 21">
            <a:extLst>
              <a:ext uri="{FF2B5EF4-FFF2-40B4-BE49-F238E27FC236}">
                <a16:creationId xmlns="" xmlns:a16="http://schemas.microsoft.com/office/drawing/2014/main" id="{1D3A0059-D3FE-4EAC-A7FA-9D1685FBF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18399"/>
              </p:ext>
            </p:extLst>
          </p:nvPr>
        </p:nvGraphicFramePr>
        <p:xfrm>
          <a:off x="5718233" y="4330340"/>
          <a:ext cx="755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Формула" r:id="rId12" imgW="355138" imgH="177569" progId="Equation.3">
                  <p:embed/>
                </p:oleObj>
              </mc:Choice>
              <mc:Fallback>
                <p:oleObj name="Формула" r:id="rId12" imgW="355138" imgH="177569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233" y="4330340"/>
                        <a:ext cx="7556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E0745763-3FFD-4A99-AE77-DECCD3B83B2D}"/>
              </a:ext>
            </a:extLst>
          </p:cNvPr>
          <p:cNvSpPr txBox="1">
            <a:spLocks/>
          </p:cNvSpPr>
          <p:nvPr/>
        </p:nvSpPr>
        <p:spPr>
          <a:xfrm>
            <a:off x="320965" y="5251128"/>
            <a:ext cx="248831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b="1" dirty="0">
                <a:solidFill>
                  <a:srgbClr val="FFC000"/>
                </a:solidFill>
                <a:latin typeface="+mn-lt"/>
              </a:rPr>
              <a:t>Властивість 4</a:t>
            </a:r>
            <a:endParaRPr lang="ru-RU" sz="24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24" name="Picture 13">
            <a:extLst>
              <a:ext uri="{FF2B5EF4-FFF2-40B4-BE49-F238E27FC236}">
                <a16:creationId xmlns="" xmlns:a16="http://schemas.microsoft.com/office/drawing/2014/main" id="{3CE3D271-9811-4934-BDE1-9A72976A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66" y="5185224"/>
            <a:ext cx="2592288" cy="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Объект 24">
            <a:extLst>
              <a:ext uri="{FF2B5EF4-FFF2-40B4-BE49-F238E27FC236}">
                <a16:creationId xmlns="" xmlns:a16="http://schemas.microsoft.com/office/drawing/2014/main" id="{E0C1EFC7-9FED-4C66-8564-9E068B24A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247041"/>
              </p:ext>
            </p:extLst>
          </p:nvPr>
        </p:nvGraphicFramePr>
        <p:xfrm>
          <a:off x="6532578" y="5333294"/>
          <a:ext cx="755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Формула" r:id="rId14" imgW="355138" imgH="177569" progId="Equation.3">
                  <p:embed/>
                </p:oleObj>
              </mc:Choice>
              <mc:Fallback>
                <p:oleObj name="Формула" r:id="rId14" imgW="355138" imgH="177569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78" y="5333294"/>
                        <a:ext cx="7556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4FBC432F-1461-4B92-A0AF-91CEABE57756}"/>
              </a:ext>
            </a:extLst>
          </p:cNvPr>
          <p:cNvSpPr txBox="1">
            <a:spLocks/>
          </p:cNvSpPr>
          <p:nvPr/>
        </p:nvSpPr>
        <p:spPr>
          <a:xfrm>
            <a:off x="347591" y="6151228"/>
            <a:ext cx="248831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b="1" dirty="0">
                <a:solidFill>
                  <a:srgbClr val="7030A0"/>
                </a:solidFill>
                <a:latin typeface="+mn-lt"/>
              </a:rPr>
              <a:t>Властивість 5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="" xmlns:a16="http://schemas.microsoft.com/office/drawing/2014/main" id="{B8183F4A-BE5B-4957-BCAB-C662EC02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04" y="5940410"/>
            <a:ext cx="1927464" cy="59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Объект 27">
            <a:extLst>
              <a:ext uri="{FF2B5EF4-FFF2-40B4-BE49-F238E27FC236}">
                <a16:creationId xmlns="" xmlns:a16="http://schemas.microsoft.com/office/drawing/2014/main" id="{0EBA6F36-270C-43D4-A44E-641BFD27C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323773"/>
              </p:ext>
            </p:extLst>
          </p:nvPr>
        </p:nvGraphicFramePr>
        <p:xfrm>
          <a:off x="6202824" y="6090519"/>
          <a:ext cx="755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Формула" r:id="rId16" imgW="355138" imgH="177569" progId="Equation.3">
                  <p:embed/>
                </p:oleObj>
              </mc:Choice>
              <mc:Fallback>
                <p:oleObj name="Формула" r:id="rId16" imgW="355138" imgH="177569" progId="Equation.3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824" y="6090519"/>
                        <a:ext cx="7556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012435A2-4575-42ED-BB16-4F3529B32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50" y="1605552"/>
            <a:ext cx="2125370" cy="52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Объект 29">
            <a:extLst>
              <a:ext uri="{FF2B5EF4-FFF2-40B4-BE49-F238E27FC236}">
                <a16:creationId xmlns="" xmlns:a16="http://schemas.microsoft.com/office/drawing/2014/main" id="{BD0EC45C-ED32-4A71-9BF5-128360BB1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45796"/>
              </p:ext>
            </p:extLst>
          </p:nvPr>
        </p:nvGraphicFramePr>
        <p:xfrm>
          <a:off x="5819478" y="1699674"/>
          <a:ext cx="755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Формула" r:id="rId18" imgW="355138" imgH="177569" progId="Equation.3">
                  <p:embed/>
                </p:oleObj>
              </mc:Choice>
              <mc:Fallback>
                <p:oleObj name="Формула" r:id="rId18" imgW="355138" imgH="177569" progId="Equation.3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="" xmlns:a16="http://schemas.microsoft.com/office/drawing/2014/main" id="{8179C31D-4F38-4AC0-90A1-213367F88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478" y="1699674"/>
                        <a:ext cx="7556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3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588</Words>
  <Application>Microsoft Office PowerPoint</Application>
  <PresentationFormat>Екран (4:3)</PresentationFormat>
  <Paragraphs>62</Paragraphs>
  <Slides>11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Georgia</vt:lpstr>
      <vt:lpstr>Impact</vt:lpstr>
      <vt:lpstr>Sylfaen</vt:lpstr>
      <vt:lpstr>Times New Roman</vt:lpstr>
      <vt:lpstr>Wingdings</vt:lpstr>
      <vt:lpstr>Тема Office</vt:lpstr>
      <vt:lpstr>Формула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Властивість 1</vt:lpstr>
      <vt:lpstr>1. Знайдіть значення виразів: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10 клас Урок 2</dc:title>
  <dc:creator>Назарова Світлана</dc:creator>
  <cp:lastModifiedBy>RePack by Diakov</cp:lastModifiedBy>
  <cp:revision>29</cp:revision>
  <dcterms:created xsi:type="dcterms:W3CDTF">2020-10-18T16:48:53Z</dcterms:created>
  <dcterms:modified xsi:type="dcterms:W3CDTF">2022-05-05T06:44:40Z</dcterms:modified>
</cp:coreProperties>
</file>