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4" r:id="rId6"/>
    <p:sldId id="265" r:id="rId7"/>
    <p:sldId id="266" r:id="rId8"/>
    <p:sldId id="268" r:id="rId9"/>
    <p:sldId id="270" r:id="rId10"/>
    <p:sldId id="271" r:id="rId11"/>
    <p:sldId id="272" r:id="rId12"/>
    <p:sldId id="273" r:id="rId13"/>
    <p:sldId id="274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20.wmf"/><Relationship Id="rId7" Type="http://schemas.openxmlformats.org/officeDocument/2006/relationships/image" Target="../media/image22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16.wmf"/><Relationship Id="rId5" Type="http://schemas.openxmlformats.org/officeDocument/2006/relationships/image" Target="../media/image21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40.wmf"/><Relationship Id="rId2" Type="http://schemas.openxmlformats.org/officeDocument/2006/relationships/image" Target="../media/image10.wmf"/><Relationship Id="rId1" Type="http://schemas.openxmlformats.org/officeDocument/2006/relationships/image" Target="../media/image36.wmf"/><Relationship Id="rId6" Type="http://schemas.openxmlformats.org/officeDocument/2006/relationships/image" Target="../media/image14.wmf"/><Relationship Id="rId11" Type="http://schemas.openxmlformats.org/officeDocument/2006/relationships/image" Target="../media/image39.wmf"/><Relationship Id="rId5" Type="http://schemas.openxmlformats.org/officeDocument/2006/relationships/image" Target="../media/image13.wmf"/><Relationship Id="rId10" Type="http://schemas.openxmlformats.org/officeDocument/2006/relationships/image" Target="../media/image38.wmf"/><Relationship Id="rId4" Type="http://schemas.openxmlformats.org/officeDocument/2006/relationships/image" Target="../media/image12.wmf"/><Relationship Id="rId9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EA1491A-9017-4567-96EB-754B042F3B0D}" type="datetimeFigureOut">
              <a:rPr lang="ru-RU" smtClean="0"/>
              <a:t>04.04.2022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A97AE3-E35D-4BD2-B3A8-FB6F80D1FE4B}" type="slidenum">
              <a:rPr lang="ru-RU" smtClean="0"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21.wmf"/><Relationship Id="rId18" Type="http://schemas.openxmlformats.org/officeDocument/2006/relationships/oleObject" Target="../embeddings/oleObject17.bin"/><Relationship Id="rId3" Type="http://schemas.openxmlformats.org/officeDocument/2006/relationships/image" Target="../media/image24.png"/><Relationship Id="rId7" Type="http://schemas.openxmlformats.org/officeDocument/2006/relationships/image" Target="../media/image19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4.wmf"/><Relationship Id="rId5" Type="http://schemas.openxmlformats.org/officeDocument/2006/relationships/image" Target="../media/image18.wmf"/><Relationship Id="rId15" Type="http://schemas.openxmlformats.org/officeDocument/2006/relationships/image" Target="../media/image16.wmf"/><Relationship Id="rId10" Type="http://schemas.openxmlformats.org/officeDocument/2006/relationships/oleObject" Target="../embeddings/oleObject13.bin"/><Relationship Id="rId19" Type="http://schemas.openxmlformats.org/officeDocument/2006/relationships/image" Target="../media/image23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9.wmf"/><Relationship Id="rId18" Type="http://schemas.openxmlformats.org/officeDocument/2006/relationships/oleObject" Target="../embeddings/oleObject25.bin"/><Relationship Id="rId26" Type="http://schemas.openxmlformats.org/officeDocument/2006/relationships/oleObject" Target="../embeddings/oleObject29.bin"/><Relationship Id="rId3" Type="http://schemas.openxmlformats.org/officeDocument/2006/relationships/image" Target="../media/image24.png"/><Relationship Id="rId21" Type="http://schemas.openxmlformats.org/officeDocument/2006/relationships/image" Target="../media/image33.wmf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2.bin"/><Relationship Id="rId17" Type="http://schemas.openxmlformats.org/officeDocument/2006/relationships/image" Target="../media/image31.wmf"/><Relationship Id="rId25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20" Type="http://schemas.openxmlformats.org/officeDocument/2006/relationships/oleObject" Target="../embeddings/oleObject26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8.wmf"/><Relationship Id="rId24" Type="http://schemas.openxmlformats.org/officeDocument/2006/relationships/oleObject" Target="../embeddings/oleObject28.bin"/><Relationship Id="rId5" Type="http://schemas.openxmlformats.org/officeDocument/2006/relationships/image" Target="../media/image25.wmf"/><Relationship Id="rId15" Type="http://schemas.openxmlformats.org/officeDocument/2006/relationships/image" Target="../media/image30.wmf"/><Relationship Id="rId23" Type="http://schemas.openxmlformats.org/officeDocument/2006/relationships/image" Target="../media/image34.wmf"/><Relationship Id="rId10" Type="http://schemas.openxmlformats.org/officeDocument/2006/relationships/oleObject" Target="../embeddings/oleObject21.bin"/><Relationship Id="rId19" Type="http://schemas.openxmlformats.org/officeDocument/2006/relationships/image" Target="../media/image32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7.wmf"/><Relationship Id="rId14" Type="http://schemas.openxmlformats.org/officeDocument/2006/relationships/oleObject" Target="../embeddings/oleObject23.bin"/><Relationship Id="rId22" Type="http://schemas.openxmlformats.org/officeDocument/2006/relationships/oleObject" Target="../embeddings/oleObject27.bin"/><Relationship Id="rId27" Type="http://schemas.openxmlformats.org/officeDocument/2006/relationships/oleObject" Target="../embeddings/oleObject30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13.wmf"/><Relationship Id="rId18" Type="http://schemas.openxmlformats.org/officeDocument/2006/relationships/oleObject" Target="../embeddings/oleObject38.bin"/><Relationship Id="rId26" Type="http://schemas.openxmlformats.org/officeDocument/2006/relationships/oleObject" Target="../embeddings/oleObject42.bin"/><Relationship Id="rId3" Type="http://schemas.openxmlformats.org/officeDocument/2006/relationships/image" Target="../media/image24.png"/><Relationship Id="rId21" Type="http://schemas.openxmlformats.org/officeDocument/2006/relationships/image" Target="../media/image37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15.wmf"/><Relationship Id="rId25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12.wmf"/><Relationship Id="rId24" Type="http://schemas.openxmlformats.org/officeDocument/2006/relationships/oleObject" Target="../embeddings/oleObject41.bin"/><Relationship Id="rId5" Type="http://schemas.openxmlformats.org/officeDocument/2006/relationships/image" Target="../media/image36.wmf"/><Relationship Id="rId15" Type="http://schemas.openxmlformats.org/officeDocument/2006/relationships/image" Target="../media/image14.wmf"/><Relationship Id="rId23" Type="http://schemas.openxmlformats.org/officeDocument/2006/relationships/image" Target="../media/image38.wmf"/><Relationship Id="rId28" Type="http://schemas.openxmlformats.org/officeDocument/2006/relationships/oleObject" Target="../embeddings/oleObject43.bin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16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36.bin"/><Relationship Id="rId22" Type="http://schemas.openxmlformats.org/officeDocument/2006/relationships/oleObject" Target="../embeddings/oleObject40.bin"/><Relationship Id="rId27" Type="http://schemas.openxmlformats.org/officeDocument/2006/relationships/image" Target="../media/image4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51.bin"/><Relationship Id="rId3" Type="http://schemas.openxmlformats.org/officeDocument/2006/relationships/image" Target="../media/image24.png"/><Relationship Id="rId21" Type="http://schemas.openxmlformats.org/officeDocument/2006/relationships/image" Target="../media/image49.wmf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4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44.wmf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48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8572" y="1643050"/>
            <a:ext cx="8055428" cy="1233714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44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Критичні </a:t>
            </a:r>
            <a:r>
              <a:rPr lang="uk-UA" sz="44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точки </a:t>
            </a:r>
            <a:r>
              <a:rPr lang="uk-UA" sz="4400" b="1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функції </a:t>
            </a:r>
            <a:r>
              <a:rPr lang="uk-UA" sz="4400" b="1" dirty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rial Narrow" panose="020B0606020202030204" pitchFamily="34" charset="0"/>
              </a:rPr>
              <a:t>Екстремуми функції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445224"/>
            <a:ext cx="6858000" cy="435429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ru-RU" sz="3200" b="1" dirty="0" smtClean="0">
                <a:solidFill>
                  <a:srgbClr val="00B0F0"/>
                </a:solidFill>
              </a:rPr>
              <a:t>Алгебра 10 </a:t>
            </a:r>
            <a:r>
              <a:rPr lang="ru-RU" sz="3200" b="1" dirty="0" err="1" smtClean="0">
                <a:solidFill>
                  <a:srgbClr val="00B0F0"/>
                </a:solidFill>
              </a:rPr>
              <a:t>клас</a:t>
            </a:r>
            <a:r>
              <a:rPr lang="ru-RU" sz="3200" b="1" dirty="0" smtClean="0">
                <a:solidFill>
                  <a:srgbClr val="00B0F0"/>
                </a:solidFill>
              </a:rPr>
              <a:t> 07.04.2022р.</a:t>
            </a:r>
            <a:endParaRPr lang="ru-RU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13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423" r="15426" b="49593"/>
          <a:stretch/>
        </p:blipFill>
        <p:spPr bwMode="auto">
          <a:xfrm>
            <a:off x="1591897" y="801859"/>
            <a:ext cx="7256681" cy="889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46585" y="358292"/>
            <a:ext cx="2462141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№2</a:t>
            </a:r>
            <a:endParaRPr lang="ru-RU" sz="28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849438" y="1897063"/>
          <a:ext cx="3095625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Формула" r:id="rId4" imgW="1485720" imgH="393480" progId="Equation.3">
                  <p:embed/>
                </p:oleObj>
              </mc:Choice>
              <mc:Fallback>
                <p:oleObj name="Формула" r:id="rId4" imgW="14857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9438" y="1897063"/>
                        <a:ext cx="3095625" cy="820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6291263" y="2030413"/>
          <a:ext cx="2011362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name="Формула" r:id="rId6" imgW="965160" imgH="228600" progId="Equation.3">
                  <p:embed/>
                </p:oleObj>
              </mc:Choice>
              <mc:Fallback>
                <p:oleObj name="Формула" r:id="rId6" imgW="9651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263" y="2030413"/>
                        <a:ext cx="2011362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5359790" y="2082018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4432300" y="3198813"/>
          <a:ext cx="1987550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Формула" r:id="rId8" imgW="952200" imgH="203040" progId="Equation.3">
                  <p:embed/>
                </p:oleObj>
              </mc:Choice>
              <mc:Fallback>
                <p:oleObj name="Формула" r:id="rId8" imgW="9522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2300" y="3198813"/>
                        <a:ext cx="1987550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Стрелка вправо 11"/>
          <p:cNvSpPr/>
          <p:nvPr/>
        </p:nvSpPr>
        <p:spPr>
          <a:xfrm>
            <a:off x="3852202" y="3162884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6536787" y="3174606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2467598" y="1485872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69349" y="2639423"/>
            <a:ext cx="4488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Знаходимо стаціонарні точки: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6" name="Shape 86"/>
          <p:cNvCxnSpPr>
            <a:stCxn id="21" idx="1"/>
            <a:endCxn id="22" idx="0"/>
          </p:cNvCxnSpPr>
          <p:nvPr/>
        </p:nvCxnSpPr>
        <p:spPr>
          <a:xfrm rot="16200000" flipV="1">
            <a:off x="5159776" y="4484730"/>
            <a:ext cx="2793" cy="1630989"/>
          </a:xfrm>
          <a:prstGeom prst="curvedConnector3">
            <a:avLst>
              <a:gd name="adj1" fmla="val -23558833"/>
            </a:avLst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67"/>
          <p:cNvCxnSpPr/>
          <p:nvPr/>
        </p:nvCxnSpPr>
        <p:spPr>
          <a:xfrm rot="5400000" flipH="1" flipV="1">
            <a:off x="6190212" y="4382960"/>
            <a:ext cx="724931" cy="1126458"/>
          </a:xfrm>
          <a:prstGeom prst="curvedConnector2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Скругленная соединительная линия 84"/>
          <p:cNvCxnSpPr>
            <a:stCxn id="22" idx="0"/>
          </p:cNvCxnSpPr>
          <p:nvPr/>
        </p:nvCxnSpPr>
        <p:spPr>
          <a:xfrm rot="16200000" flipV="1">
            <a:off x="3356870" y="4310020"/>
            <a:ext cx="712761" cy="1264855"/>
          </a:xfrm>
          <a:prstGeom prst="curvedConnector2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2883876" y="5336341"/>
            <a:ext cx="4811148" cy="937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Object 5"/>
          <p:cNvGraphicFramePr>
            <a:graphicFrameLocks noChangeAspect="1"/>
          </p:cNvGraphicFramePr>
          <p:nvPr/>
        </p:nvGraphicFramePr>
        <p:xfrm>
          <a:off x="7368711" y="5417735"/>
          <a:ext cx="25785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Формула" r:id="rId10" imgW="126720" imgH="139680" progId="Equation.3">
                  <p:embed/>
                </p:oleObj>
              </mc:Choice>
              <mc:Fallback>
                <p:oleObj name="Формула" r:id="rId10" imgW="126720" imgH="1396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8711" y="5417735"/>
                        <a:ext cx="257853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Овал 20"/>
          <p:cNvSpPr/>
          <p:nvPr/>
        </p:nvSpPr>
        <p:spPr>
          <a:xfrm>
            <a:off x="5953786" y="5287887"/>
            <a:ext cx="156237" cy="9378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267558" y="5298828"/>
            <a:ext cx="156237" cy="9378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люс 22"/>
          <p:cNvSpPr/>
          <p:nvPr/>
        </p:nvSpPr>
        <p:spPr>
          <a:xfrm>
            <a:off x="6577924" y="5008095"/>
            <a:ext cx="571244" cy="281354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люс 23"/>
          <p:cNvSpPr/>
          <p:nvPr/>
        </p:nvSpPr>
        <p:spPr>
          <a:xfrm>
            <a:off x="3287979" y="4987775"/>
            <a:ext cx="571244" cy="281354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Минус 24"/>
          <p:cNvSpPr/>
          <p:nvPr/>
        </p:nvSpPr>
        <p:spPr>
          <a:xfrm>
            <a:off x="4864189" y="5458261"/>
            <a:ext cx="647411" cy="234461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6173788" y="5432425"/>
          <a:ext cx="373062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Формула" r:id="rId12" imgW="126720" imgH="164880" progId="Equation.3">
                  <p:embed/>
                </p:oleObj>
              </mc:Choice>
              <mc:Fallback>
                <p:oleObj name="Формула" r:id="rId12" imgW="126720" imgH="1648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3788" y="5432425"/>
                        <a:ext cx="373062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3953022" y="5446713"/>
          <a:ext cx="366566" cy="375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Формула" r:id="rId14" imgW="126720" imgH="177480" progId="Equation.3">
                  <p:embed/>
                </p:oleObj>
              </mc:Choice>
              <mc:Fallback>
                <p:oleObj name="Формула" r:id="rId14" imgW="126720" imgH="1774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022" y="5446713"/>
                        <a:ext cx="366566" cy="375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0"/>
          <p:cNvGraphicFramePr>
            <a:graphicFrameLocks noChangeAspect="1"/>
          </p:cNvGraphicFramePr>
          <p:nvPr/>
        </p:nvGraphicFramePr>
        <p:xfrm>
          <a:off x="1978025" y="5946775"/>
          <a:ext cx="4605338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Формула" r:id="rId16" imgW="2082600" imgH="228600" progId="Equation.3">
                  <p:embed/>
                </p:oleObj>
              </mc:Choice>
              <mc:Fallback>
                <p:oleObj name="Формула" r:id="rId16" imgW="2082600" imgH="2286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8025" y="5946775"/>
                        <a:ext cx="4605338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5" name="Object 11"/>
          <p:cNvGraphicFramePr>
            <a:graphicFrameLocks noChangeAspect="1"/>
          </p:cNvGraphicFramePr>
          <p:nvPr/>
        </p:nvGraphicFramePr>
        <p:xfrm>
          <a:off x="2005013" y="3187700"/>
          <a:ext cx="15621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Формула" r:id="rId18" imgW="749160" imgH="203040" progId="Equation.3">
                  <p:embed/>
                </p:oleObj>
              </mc:Choice>
              <mc:Fallback>
                <p:oleObj name="Формула" r:id="rId18" imgW="7491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5013" y="3187700"/>
                        <a:ext cx="1562100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1800665" y="3809220"/>
            <a:ext cx="71182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Наносимо на координатну пряму стаціонарні точки.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9" name="Прямая со стрелкой 28"/>
          <p:cNvCxnSpPr/>
          <p:nvPr/>
        </p:nvCxnSpPr>
        <p:spPr>
          <a:xfrm flipV="1">
            <a:off x="3263705" y="5542672"/>
            <a:ext cx="492369" cy="323556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6738425" y="5458266"/>
            <a:ext cx="436098" cy="39389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4900246" y="4745504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2" grpId="0" animBg="1"/>
      <p:bldP spid="13" grpId="0" animBg="1"/>
      <p:bldP spid="14" grpId="0"/>
      <p:bldP spid="15" grpId="0"/>
      <p:bldP spid="21" grpId="0" animBg="1"/>
      <p:bldP spid="22" grpId="0" animBg="1"/>
      <p:bldP spid="23" grpId="0" animBg="1"/>
      <p:bldP spid="24" grpId="0" animBg="1"/>
      <p:bldP spid="25" grpId="0" animBg="1"/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295"/>
          <a:stretch/>
        </p:blipFill>
        <p:spPr bwMode="auto">
          <a:xfrm>
            <a:off x="320398" y="664135"/>
            <a:ext cx="8823602" cy="109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917213" y="182880"/>
            <a:ext cx="1231562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800" b="1" dirty="0" smtClean="0">
                <a:solidFill>
                  <a:srgbClr val="0070C0"/>
                </a:solidFill>
              </a:rPr>
              <a:t>№3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07942" y="1865699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2341026" y="2644335"/>
          <a:ext cx="2619375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Формула" r:id="rId4" imgW="1257120" imgH="203040" progId="Equation.3">
                  <p:embed/>
                </p:oleObj>
              </mc:Choice>
              <mc:Fallback>
                <p:oleObj name="Формула" r:id="rId4" imgW="1257120" imgH="2030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1026" y="2644335"/>
                        <a:ext cx="2619375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1" name="Object 3"/>
          <p:cNvGraphicFramePr>
            <a:graphicFrameLocks noChangeAspect="1"/>
          </p:cNvGraphicFramePr>
          <p:nvPr/>
        </p:nvGraphicFramePr>
        <p:xfrm>
          <a:off x="6715736" y="2649098"/>
          <a:ext cx="20367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Формула" r:id="rId6" imgW="977760" imgH="203040" progId="Equation.3">
                  <p:embed/>
                </p:oleObj>
              </mc:Choice>
              <mc:Fallback>
                <p:oleObj name="Формула" r:id="rId6" imgW="97776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736" y="2649098"/>
                        <a:ext cx="2036762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Стрелка вправо 8"/>
          <p:cNvSpPr/>
          <p:nvPr/>
        </p:nvSpPr>
        <p:spPr>
          <a:xfrm>
            <a:off x="5809956" y="2616591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8372" name="Object 4"/>
          <p:cNvGraphicFramePr>
            <a:graphicFrameLocks noChangeAspect="1"/>
          </p:cNvGraphicFramePr>
          <p:nvPr/>
        </p:nvGraphicFramePr>
        <p:xfrm>
          <a:off x="1864873" y="3231223"/>
          <a:ext cx="67183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Формула" r:id="rId8" imgW="3225600" imgH="203040" progId="Equation.3">
                  <p:embed/>
                </p:oleObj>
              </mc:Choice>
              <mc:Fallback>
                <p:oleObj name="Формула" r:id="rId8" imgW="32256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4873" y="3231223"/>
                        <a:ext cx="6718300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2689787" y="3896482"/>
          <a:ext cx="111125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Формула" r:id="rId10" imgW="533160" imgH="177480" progId="Equation.3">
                  <p:embed/>
                </p:oleObj>
              </mc:Choice>
              <mc:Fallback>
                <p:oleObj name="Формула" r:id="rId10" imgW="533160" imgH="17748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9787" y="3896482"/>
                        <a:ext cx="1111250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4" name="Object 6"/>
          <p:cNvGraphicFramePr>
            <a:graphicFrameLocks noChangeAspect="1"/>
          </p:cNvGraphicFramePr>
          <p:nvPr/>
        </p:nvGraphicFramePr>
        <p:xfrm>
          <a:off x="4803702" y="3873939"/>
          <a:ext cx="661987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Формула" r:id="rId12" imgW="317160" imgH="177480" progId="Equation.3">
                  <p:embed/>
                </p:oleObj>
              </mc:Choice>
              <mc:Fallback>
                <p:oleObj name="Формула" r:id="rId12" imgW="317160" imgH="17748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3702" y="3873939"/>
                        <a:ext cx="661987" cy="369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Стрелка вправо 12"/>
          <p:cNvSpPr/>
          <p:nvPr/>
        </p:nvSpPr>
        <p:spPr>
          <a:xfrm>
            <a:off x="5849814" y="3809999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4117143" y="3863926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6543870" y="3839236"/>
          <a:ext cx="16954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7" name="Формула" r:id="rId14" imgW="812520" imgH="203040" progId="Equation.3">
                  <p:embed/>
                </p:oleObj>
              </mc:Choice>
              <mc:Fallback>
                <p:oleObj name="Формула" r:id="rId14" imgW="81252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3870" y="3839236"/>
                        <a:ext cx="16954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Прямая со стрелкой 16"/>
          <p:cNvCxnSpPr/>
          <p:nvPr/>
        </p:nvCxnSpPr>
        <p:spPr>
          <a:xfrm rot="5400000" flipH="1" flipV="1">
            <a:off x="8314005" y="3910819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8376" name="Object 8"/>
          <p:cNvGraphicFramePr>
            <a:graphicFrameLocks noChangeAspect="1"/>
          </p:cNvGraphicFramePr>
          <p:nvPr/>
        </p:nvGraphicFramePr>
        <p:xfrm>
          <a:off x="2283632" y="4587216"/>
          <a:ext cx="6507162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8" name="Формула" r:id="rId16" imgW="3124080" imgH="203040" progId="Equation.3">
                  <p:embed/>
                </p:oleObj>
              </mc:Choice>
              <mc:Fallback>
                <p:oleObj name="Формула" r:id="rId16" imgW="312408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632" y="4587216"/>
                        <a:ext cx="6507162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7" name="Object 9"/>
          <p:cNvGraphicFramePr>
            <a:graphicFrameLocks noChangeAspect="1"/>
          </p:cNvGraphicFramePr>
          <p:nvPr/>
        </p:nvGraphicFramePr>
        <p:xfrm>
          <a:off x="4768313" y="5258069"/>
          <a:ext cx="687388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9" name="Формула" r:id="rId18" imgW="330120" imgH="177480" progId="Equation.3">
                  <p:embed/>
                </p:oleObj>
              </mc:Choice>
              <mc:Fallback>
                <p:oleObj name="Формула" r:id="rId18" imgW="33012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8313" y="5258069"/>
                        <a:ext cx="687388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378" name="Object 10"/>
          <p:cNvGraphicFramePr>
            <a:graphicFrameLocks noChangeAspect="1"/>
          </p:cNvGraphicFramePr>
          <p:nvPr/>
        </p:nvGraphicFramePr>
        <p:xfrm>
          <a:off x="2427264" y="5280392"/>
          <a:ext cx="111125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Формула" r:id="rId20" imgW="533160" imgH="177480" progId="Equation.3">
                  <p:embed/>
                </p:oleObj>
              </mc:Choice>
              <mc:Fallback>
                <p:oleObj name="Формула" r:id="rId20" imgW="533160" imgH="177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7264" y="5280392"/>
                        <a:ext cx="1111250" cy="369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Стрелка вправо 20"/>
          <p:cNvSpPr/>
          <p:nvPr/>
        </p:nvSpPr>
        <p:spPr>
          <a:xfrm>
            <a:off x="5802922" y="5254283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3957708" y="5266005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8379" name="Object 11"/>
          <p:cNvGraphicFramePr>
            <a:graphicFrameLocks noChangeAspect="1"/>
          </p:cNvGraphicFramePr>
          <p:nvPr/>
        </p:nvGraphicFramePr>
        <p:xfrm>
          <a:off x="6487428" y="5278487"/>
          <a:ext cx="15636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Формула" r:id="rId22" imgW="749160" imgH="203040" progId="Equation.3">
                  <p:embed/>
                </p:oleObj>
              </mc:Choice>
              <mc:Fallback>
                <p:oleObj name="Формула" r:id="rId22" imgW="74916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7428" y="5278487"/>
                        <a:ext cx="15636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Прямая со стрелкой 23"/>
          <p:cNvCxnSpPr/>
          <p:nvPr/>
        </p:nvCxnSpPr>
        <p:spPr>
          <a:xfrm>
            <a:off x="8114714" y="5343381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58380" name="Object 12"/>
          <p:cNvGraphicFramePr>
            <a:graphicFrameLocks noChangeAspect="1"/>
          </p:cNvGraphicFramePr>
          <p:nvPr/>
        </p:nvGraphicFramePr>
        <p:xfrm>
          <a:off x="1833880" y="6058609"/>
          <a:ext cx="1600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Формула" r:id="rId24" imgW="723600" imgH="177480" progId="Equation.3">
                  <p:embed/>
                </p:oleObj>
              </mc:Choice>
              <mc:Fallback>
                <p:oleObj name="Формула" r:id="rId24" imgW="723600" imgH="17748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880" y="6058609"/>
                        <a:ext cx="16002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7"/>
          <p:cNvGraphicFramePr>
            <a:graphicFrameLocks noChangeAspect="1"/>
          </p:cNvGraphicFramePr>
          <p:nvPr/>
        </p:nvGraphicFramePr>
        <p:xfrm>
          <a:off x="3798326" y="6087721"/>
          <a:ext cx="16954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Формула" r:id="rId26" imgW="812520" imgH="203040" progId="Equation.3">
                  <p:embed/>
                </p:oleObj>
              </mc:Choice>
              <mc:Fallback>
                <p:oleObj name="Формула" r:id="rId26" imgW="81252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8326" y="6087721"/>
                        <a:ext cx="169545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Прямая со стрелкой 27"/>
          <p:cNvCxnSpPr/>
          <p:nvPr/>
        </p:nvCxnSpPr>
        <p:spPr>
          <a:xfrm rot="5400000" flipH="1" flipV="1">
            <a:off x="5484055" y="6173373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11"/>
          <p:cNvGraphicFramePr>
            <a:graphicFrameLocks noChangeAspect="1"/>
          </p:cNvGraphicFramePr>
          <p:nvPr/>
        </p:nvGraphicFramePr>
        <p:xfrm>
          <a:off x="6302205" y="6106136"/>
          <a:ext cx="15636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Формула" r:id="rId27" imgW="749160" imgH="203040" progId="Equation.3">
                  <p:embed/>
                </p:oleObj>
              </mc:Choice>
              <mc:Fallback>
                <p:oleObj name="Формула" r:id="rId27" imgW="74916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2205" y="6106136"/>
                        <a:ext cx="15636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0" name="Прямая со стрелкой 29"/>
          <p:cNvCxnSpPr/>
          <p:nvPr/>
        </p:nvCxnSpPr>
        <p:spPr>
          <a:xfrm>
            <a:off x="7901354" y="6114760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3" grpId="0" animBg="1"/>
      <p:bldP spid="14" grpId="0" animBg="1"/>
      <p:bldP spid="21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142" b="25929"/>
          <a:stretch/>
        </p:blipFill>
        <p:spPr bwMode="auto">
          <a:xfrm>
            <a:off x="550888" y="0"/>
            <a:ext cx="8418714" cy="943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208467"/>
            <a:ext cx="72571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000" b="1" dirty="0" smtClean="0">
                <a:solidFill>
                  <a:srgbClr val="0070C0"/>
                </a:solidFill>
              </a:rPr>
              <a:t>№4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305368" y="985959"/>
          <a:ext cx="285908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6" name="Формула" r:id="rId4" imgW="1371600" imgH="228600" progId="Equation.3">
                  <p:embed/>
                </p:oleObj>
              </mc:Choice>
              <mc:Fallback>
                <p:oleObj name="Формула" r:id="rId4" imgW="137160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5368" y="985959"/>
                        <a:ext cx="285908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/>
          <p:cNvGraphicFramePr>
            <a:graphicFrameLocks noChangeAspect="1"/>
          </p:cNvGraphicFramePr>
          <p:nvPr/>
        </p:nvGraphicFramePr>
        <p:xfrm>
          <a:off x="5950976" y="1031975"/>
          <a:ext cx="238283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Формула" r:id="rId6" imgW="1143000" imgH="228600" progId="Equation.3">
                  <p:embed/>
                </p:oleObj>
              </mc:Choice>
              <mc:Fallback>
                <p:oleObj name="Формула" r:id="rId6" imgW="1143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0976" y="1031975"/>
                        <a:ext cx="2382838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5359790" y="1041010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39566" y="2274351"/>
          <a:ext cx="190658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Формула" r:id="rId8" imgW="914400" imgH="203040" progId="Equation.3">
                  <p:embed/>
                </p:oleObj>
              </mc:Choice>
              <mc:Fallback>
                <p:oleObj name="Формула" r:id="rId8" imgW="9144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566" y="2274351"/>
                        <a:ext cx="190658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3157170" y="2282192"/>
          <a:ext cx="18542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Формула" r:id="rId10" imgW="888840" imgH="228600" progId="Equation.3">
                  <p:embed/>
                </p:oleObj>
              </mc:Choice>
              <mc:Fallback>
                <p:oleObj name="Формула" r:id="rId10" imgW="888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57170" y="2282192"/>
                        <a:ext cx="18542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5739936" y="2284096"/>
          <a:ext cx="19605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Формула" r:id="rId12" imgW="939600" imgH="203040" progId="Equation.3">
                  <p:embed/>
                </p:oleObj>
              </mc:Choice>
              <mc:Fallback>
                <p:oleObj name="Формула" r:id="rId12" imgW="9396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9936" y="2284096"/>
                        <a:ext cx="196056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Стрелка вправо 11"/>
          <p:cNvSpPr/>
          <p:nvPr/>
        </p:nvSpPr>
        <p:spPr>
          <a:xfrm>
            <a:off x="2572042" y="2276621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158153" y="2302410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45461" y="1668754"/>
            <a:ext cx="4488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Знаходимо стаціонарні точки: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0758" y="2922955"/>
            <a:ext cx="7125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4.Наносимо на координатну пряму стаціонарні точки.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" name="Группа 29"/>
          <p:cNvGrpSpPr/>
          <p:nvPr/>
        </p:nvGrpSpPr>
        <p:grpSpPr>
          <a:xfrm>
            <a:off x="309488" y="3995224"/>
            <a:ext cx="3277773" cy="1123835"/>
            <a:chOff x="2124221" y="4625927"/>
            <a:chExt cx="4811148" cy="1238720"/>
          </a:xfrm>
        </p:grpSpPr>
        <p:cxnSp>
          <p:nvCxnSpPr>
            <p:cNvPr id="16" name="Shape 86"/>
            <p:cNvCxnSpPr>
              <a:stCxn id="21" idx="1"/>
              <a:endCxn id="22" idx="0"/>
            </p:cNvCxnSpPr>
            <p:nvPr/>
          </p:nvCxnSpPr>
          <p:spPr>
            <a:xfrm rot="16200000" flipV="1">
              <a:off x="4400121" y="4526934"/>
              <a:ext cx="2793" cy="1630989"/>
            </a:xfrm>
            <a:prstGeom prst="curvedConnector3">
              <a:avLst>
                <a:gd name="adj1" fmla="val -23558833"/>
              </a:avLst>
            </a:prstGeom>
            <a:ln w="28575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Скругленная соединительная линия 67"/>
            <p:cNvCxnSpPr/>
            <p:nvPr/>
          </p:nvCxnSpPr>
          <p:spPr>
            <a:xfrm rot="5400000" flipH="1" flipV="1">
              <a:off x="5430557" y="4425164"/>
              <a:ext cx="724931" cy="1126458"/>
            </a:xfrm>
            <a:prstGeom prst="curvedConnector2">
              <a:avLst/>
            </a:prstGeom>
            <a:ln w="28575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Скругленная соединительная линия 84"/>
            <p:cNvCxnSpPr>
              <a:stCxn id="22" idx="0"/>
            </p:cNvCxnSpPr>
            <p:nvPr/>
          </p:nvCxnSpPr>
          <p:spPr>
            <a:xfrm rot="16200000" flipV="1">
              <a:off x="2597215" y="4352224"/>
              <a:ext cx="712761" cy="1264855"/>
            </a:xfrm>
            <a:prstGeom prst="curvedConnector2">
              <a:avLst/>
            </a:prstGeom>
            <a:ln w="28575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Прямая со стрелкой 18"/>
            <p:cNvCxnSpPr/>
            <p:nvPr/>
          </p:nvCxnSpPr>
          <p:spPr>
            <a:xfrm flipV="1">
              <a:off x="2124221" y="5378545"/>
              <a:ext cx="4811148" cy="9379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20" name="Object 5"/>
            <p:cNvGraphicFramePr>
              <a:graphicFrameLocks noChangeAspect="1"/>
            </p:cNvGraphicFramePr>
            <p:nvPr/>
          </p:nvGraphicFramePr>
          <p:xfrm>
            <a:off x="6609056" y="5459939"/>
            <a:ext cx="257853" cy="209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1" name="Формула" r:id="rId14" imgW="126720" imgH="139680" progId="Equation.3">
                    <p:embed/>
                  </p:oleObj>
                </mc:Choice>
                <mc:Fallback>
                  <p:oleObj name="Формула" r:id="rId14" imgW="126720" imgH="139680" progId="Equation.3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09056" y="5459939"/>
                          <a:ext cx="257853" cy="2095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" name="Овал 20"/>
            <p:cNvSpPr/>
            <p:nvPr/>
          </p:nvSpPr>
          <p:spPr>
            <a:xfrm>
              <a:off x="5194131" y="5330091"/>
              <a:ext cx="156237" cy="93783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3507903" y="5341032"/>
              <a:ext cx="156237" cy="93783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люс 22"/>
            <p:cNvSpPr/>
            <p:nvPr/>
          </p:nvSpPr>
          <p:spPr>
            <a:xfrm>
              <a:off x="5818269" y="5050299"/>
              <a:ext cx="571244" cy="281354"/>
            </a:xfrm>
            <a:prstGeom prst="mathPlus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люс 23"/>
            <p:cNvSpPr/>
            <p:nvPr/>
          </p:nvSpPr>
          <p:spPr>
            <a:xfrm>
              <a:off x="2528324" y="5029979"/>
              <a:ext cx="571244" cy="281354"/>
            </a:xfrm>
            <a:prstGeom prst="mathPlus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Минус 24"/>
            <p:cNvSpPr/>
            <p:nvPr/>
          </p:nvSpPr>
          <p:spPr>
            <a:xfrm>
              <a:off x="4104534" y="5500465"/>
              <a:ext cx="647411" cy="234461"/>
            </a:xfrm>
            <a:prstGeom prst="mathMinus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aphicFrame>
          <p:nvGraphicFramePr>
            <p:cNvPr id="26" name="Object 8"/>
            <p:cNvGraphicFramePr>
              <a:graphicFrameLocks noChangeAspect="1"/>
            </p:cNvGraphicFramePr>
            <p:nvPr/>
          </p:nvGraphicFramePr>
          <p:xfrm>
            <a:off x="5433183" y="5461929"/>
            <a:ext cx="334571" cy="3826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2" name="Формула" r:id="rId16" imgW="114120" imgH="177480" progId="Equation.3">
                    <p:embed/>
                  </p:oleObj>
                </mc:Choice>
                <mc:Fallback>
                  <p:oleObj name="Формула" r:id="rId16" imgW="114120" imgH="177480" progId="Equation.3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3183" y="5461929"/>
                          <a:ext cx="334571" cy="3826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9"/>
            <p:cNvGraphicFramePr>
              <a:graphicFrameLocks noChangeAspect="1"/>
            </p:cNvGraphicFramePr>
            <p:nvPr/>
          </p:nvGraphicFramePr>
          <p:xfrm>
            <a:off x="3193367" y="5488917"/>
            <a:ext cx="366566" cy="3757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03" name="Формула" r:id="rId18" imgW="126720" imgH="177480" progId="Equation.3">
                    <p:embed/>
                  </p:oleObj>
                </mc:Choice>
                <mc:Fallback>
                  <p:oleObj name="Формула" r:id="rId18" imgW="126720" imgH="177480" progId="Equation.3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3367" y="5488917"/>
                          <a:ext cx="366566" cy="37573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8" name="Object 10"/>
          <p:cNvGraphicFramePr>
            <a:graphicFrameLocks noChangeAspect="1"/>
          </p:cNvGraphicFramePr>
          <p:nvPr/>
        </p:nvGraphicFramePr>
        <p:xfrm>
          <a:off x="295422" y="5496881"/>
          <a:ext cx="4578179" cy="5066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Формула" r:id="rId20" imgW="2070000" imgH="228600" progId="Equation.3">
                  <p:embed/>
                </p:oleObj>
              </mc:Choice>
              <mc:Fallback>
                <p:oleObj name="Формула" r:id="rId20" imgW="207000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422" y="5496881"/>
                        <a:ext cx="4578179" cy="5066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Прямоугольник 28"/>
          <p:cNvSpPr/>
          <p:nvPr/>
        </p:nvSpPr>
        <p:spPr>
          <a:xfrm>
            <a:off x="230835" y="965368"/>
            <a:ext cx="18934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643532" y="3756075"/>
            <a:ext cx="52191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2" name="Object 7"/>
          <p:cNvGraphicFramePr>
            <a:graphicFrameLocks noChangeAspect="1"/>
          </p:cNvGraphicFramePr>
          <p:nvPr/>
        </p:nvGraphicFramePr>
        <p:xfrm>
          <a:off x="4659313" y="3670300"/>
          <a:ext cx="1749425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Формула" r:id="rId22" imgW="838080" imgH="203040" progId="Equation.3">
                  <p:embed/>
                </p:oleObj>
              </mc:Choice>
              <mc:Fallback>
                <p:oleObj name="Формула" r:id="rId22" imgW="838080" imgH="2030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9313" y="3670300"/>
                        <a:ext cx="1749425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Прямая со стрелкой 32"/>
          <p:cNvCxnSpPr/>
          <p:nvPr/>
        </p:nvCxnSpPr>
        <p:spPr>
          <a:xfrm rot="5400000" flipH="1" flipV="1">
            <a:off x="6457069" y="3742006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11"/>
          <p:cNvGraphicFramePr>
            <a:graphicFrameLocks noChangeAspect="1"/>
          </p:cNvGraphicFramePr>
          <p:nvPr/>
        </p:nvGraphicFramePr>
        <p:xfrm>
          <a:off x="4743034" y="4279681"/>
          <a:ext cx="15636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Формула" r:id="rId24" imgW="749160" imgH="203040" progId="Equation.3">
                  <p:embed/>
                </p:oleObj>
              </mc:Choice>
              <mc:Fallback>
                <p:oleObj name="Формула" r:id="rId24" imgW="749160" imgH="20304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3034" y="4279681"/>
                        <a:ext cx="15636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Прямая со стрелкой 34"/>
          <p:cNvCxnSpPr/>
          <p:nvPr/>
        </p:nvCxnSpPr>
        <p:spPr>
          <a:xfrm>
            <a:off x="6454725" y="4372710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7"/>
          <p:cNvGraphicFramePr>
            <a:graphicFrameLocks noChangeAspect="1"/>
          </p:cNvGraphicFramePr>
          <p:nvPr/>
        </p:nvGraphicFramePr>
        <p:xfrm>
          <a:off x="5204240" y="5553027"/>
          <a:ext cx="172243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Формула" r:id="rId26" imgW="825480" imgH="203040" progId="Equation.3">
                  <p:embed/>
                </p:oleObj>
              </mc:Choice>
              <mc:Fallback>
                <p:oleObj name="Формула" r:id="rId26" imgW="825480" imgH="20304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4240" y="5553027"/>
                        <a:ext cx="172243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Прямая со стрелкой 36"/>
          <p:cNvCxnSpPr/>
          <p:nvPr/>
        </p:nvCxnSpPr>
        <p:spPr>
          <a:xfrm rot="5400000" flipH="1" flipV="1">
            <a:off x="6975229" y="5638800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Object 11"/>
          <p:cNvGraphicFramePr>
            <a:graphicFrameLocks noChangeAspect="1"/>
          </p:cNvGraphicFramePr>
          <p:nvPr/>
        </p:nvGraphicFramePr>
        <p:xfrm>
          <a:off x="5401872" y="6120204"/>
          <a:ext cx="1563687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Формула" r:id="rId28" imgW="749160" imgH="203040" progId="Equation.3">
                  <p:embed/>
                </p:oleObj>
              </mc:Choice>
              <mc:Fallback>
                <p:oleObj name="Формула" r:id="rId28" imgW="749160" imgH="20304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1872" y="6120204"/>
                        <a:ext cx="1563687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Прямая со стрелкой 38"/>
          <p:cNvCxnSpPr/>
          <p:nvPr/>
        </p:nvCxnSpPr>
        <p:spPr>
          <a:xfrm>
            <a:off x="7113563" y="6213233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602564" y="5005754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 flipH="1" flipV="1">
            <a:off x="3019863" y="4848664"/>
            <a:ext cx="351693" cy="23915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1638886" y="4128870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12" grpId="0" animBg="1"/>
      <p:bldP spid="13" grpId="0" animBg="1"/>
      <p:bldP spid="14" grpId="0"/>
      <p:bldP spid="15" grpId="0"/>
      <p:bldP spid="29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274"/>
          <a:stretch/>
        </p:blipFill>
        <p:spPr bwMode="auto">
          <a:xfrm>
            <a:off x="1417906" y="267286"/>
            <a:ext cx="6896100" cy="7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6936" y="424524"/>
            <a:ext cx="72571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000" b="1" dirty="0" smtClean="0">
                <a:solidFill>
                  <a:srgbClr val="0070C0"/>
                </a:solidFill>
              </a:rPr>
              <a:t>№5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Содержимое 3"/>
          <p:cNvSpPr>
            <a:spLocks noGrp="1"/>
          </p:cNvSpPr>
          <p:nvPr>
            <p:ph idx="1"/>
          </p:nvPr>
        </p:nvSpPr>
        <p:spPr>
          <a:xfrm>
            <a:off x="257586" y="1244028"/>
            <a:ext cx="8501122" cy="928694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70C0"/>
                </a:solidFill>
              </a:rPr>
              <a:t>1) Складіть рівняння дотичної до графіка функції </a:t>
            </a:r>
            <a:r>
              <a:rPr lang="en-US" sz="2400" dirty="0" smtClean="0">
                <a:solidFill>
                  <a:srgbClr val="0070C0"/>
                </a:solidFill>
              </a:rPr>
              <a:t>f </a:t>
            </a:r>
            <a:r>
              <a:rPr lang="ru-RU" sz="2400" dirty="0" smtClean="0">
                <a:solidFill>
                  <a:srgbClr val="0070C0"/>
                </a:solidFill>
              </a:rPr>
              <a:t>в </a:t>
            </a:r>
            <a:r>
              <a:rPr lang="ru-RU" sz="2400" dirty="0" err="1" smtClean="0">
                <a:solidFill>
                  <a:srgbClr val="0070C0"/>
                </a:solidFill>
              </a:rPr>
              <a:t>точц</a:t>
            </a:r>
            <a:r>
              <a:rPr lang="uk-UA" sz="2400" dirty="0" smtClean="0">
                <a:solidFill>
                  <a:srgbClr val="0070C0"/>
                </a:solidFill>
              </a:rPr>
              <a:t>і з абсцисою х</a:t>
            </a:r>
            <a:r>
              <a:rPr lang="uk-UA" sz="1000" dirty="0" smtClean="0">
                <a:solidFill>
                  <a:srgbClr val="0070C0"/>
                </a:solidFill>
              </a:rPr>
              <a:t>0</a:t>
            </a:r>
            <a:r>
              <a:rPr lang="uk-UA" sz="2400" dirty="0" smtClean="0">
                <a:solidFill>
                  <a:srgbClr val="0070C0"/>
                </a:solidFill>
              </a:rPr>
              <a:t> , якщо:</a:t>
            </a:r>
            <a:endParaRPr lang="ru-RU" sz="2400" dirty="0">
              <a:solidFill>
                <a:srgbClr val="0070C0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1666875" y="1958975"/>
          <a:ext cx="462597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Формула" r:id="rId4" imgW="1600200" imgH="241200" progId="Equation.3">
                  <p:embed/>
                </p:oleObj>
              </mc:Choice>
              <mc:Fallback>
                <p:oleObj name="Формула" r:id="rId4" imgW="160020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75" y="1958975"/>
                        <a:ext cx="4625975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844550" y="2959100"/>
          <a:ext cx="69373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3" name="Формула" r:id="rId6" imgW="2400120" imgH="228600" progId="Equation.3">
                  <p:embed/>
                </p:oleObj>
              </mc:Choice>
              <mc:Fallback>
                <p:oleObj name="Формула" r:id="rId6" imgW="24001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2959100"/>
                        <a:ext cx="6937375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/>
        </p:nvGraphicFramePr>
        <p:xfrm>
          <a:off x="4758180" y="815400"/>
          <a:ext cx="4071966" cy="550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4" name="Формула" r:id="rId8" imgW="1688760" imgH="228600" progId="Equation.3">
                  <p:embed/>
                </p:oleObj>
              </mc:Choice>
              <mc:Fallback>
                <p:oleObj name="Формула" r:id="rId8" imgW="168876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8180" y="815400"/>
                        <a:ext cx="4071966" cy="5505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Содержимое 3"/>
          <p:cNvSpPr txBox="1">
            <a:spLocks/>
          </p:cNvSpPr>
          <p:nvPr/>
        </p:nvSpPr>
        <p:spPr>
          <a:xfrm>
            <a:off x="329024" y="2601350"/>
            <a:ext cx="8429684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1)Знайдемо значення функції у точці х</a:t>
            </a:r>
            <a:r>
              <a:rPr kumimoji="0" lang="uk-UA" sz="1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Содержимое 3"/>
          <p:cNvSpPr txBox="1">
            <a:spLocks/>
          </p:cNvSpPr>
          <p:nvPr/>
        </p:nvSpPr>
        <p:spPr>
          <a:xfrm>
            <a:off x="471900" y="3601482"/>
            <a:ext cx="8429684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2)Знайдемо знайдемо похідну функції </a:t>
            </a:r>
            <a:r>
              <a:rPr kumimoji="0" lang="en-US" sz="2400" b="0" i="1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2263775" y="3994150"/>
          <a:ext cx="35242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5" name="Формула" r:id="rId10" imgW="1218960" imgH="228600" progId="Equation.3">
                  <p:embed/>
                </p:oleObj>
              </mc:Choice>
              <mc:Fallback>
                <p:oleObj name="Формула" r:id="rId10" imgW="121896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3994150"/>
                        <a:ext cx="352425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Содержимое 3"/>
          <p:cNvSpPr txBox="1">
            <a:spLocks/>
          </p:cNvSpPr>
          <p:nvPr/>
        </p:nvSpPr>
        <p:spPr>
          <a:xfrm>
            <a:off x="471900" y="4530176"/>
            <a:ext cx="8429684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Знайдемо значення похідної у  точці х</a:t>
            </a:r>
            <a:r>
              <a:rPr kumimoji="0" lang="uk-UA" sz="1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/>
        </p:nvGraphicFramePr>
        <p:xfrm>
          <a:off x="573088" y="4922838"/>
          <a:ext cx="7194550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Формула" r:id="rId12" imgW="2489040" imgH="228600" progId="Equation.3">
                  <p:embed/>
                </p:oleObj>
              </mc:Choice>
              <mc:Fallback>
                <p:oleObj name="Формула" r:id="rId12" imgW="248904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8" y="4922838"/>
                        <a:ext cx="7194550" cy="658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Содержимое 3"/>
          <p:cNvSpPr txBox="1">
            <a:spLocks/>
          </p:cNvSpPr>
          <p:nvPr/>
        </p:nvSpPr>
        <p:spPr>
          <a:xfrm>
            <a:off x="471900" y="5530308"/>
            <a:ext cx="8429684" cy="428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</a:t>
            </a:r>
            <a:r>
              <a:rPr kumimoji="0" lang="uk-UA" sz="24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Підставимо усі значення у рівняння дотичної:</a:t>
            </a:r>
            <a:endParaRPr kumimoji="0" lang="ru-RU" sz="2400" b="0" i="0" u="none" strike="noStrike" kern="1200" cap="none" spc="0" normalizeH="0" baseline="0" noProof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Wingdings 2" pitchFamily="18" charset="2"/>
              <a:buChar char="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63513" y="6102350"/>
          <a:ext cx="3746500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Формула" r:id="rId14" imgW="1295280" imgH="203040" progId="Equation.3">
                  <p:embed/>
                </p:oleObj>
              </mc:Choice>
              <mc:Fallback>
                <p:oleObj name="Формула" r:id="rId14" imgW="129528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6102350"/>
                        <a:ext cx="3746500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3768823" y="6074215"/>
          <a:ext cx="235108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8" name="Формула" r:id="rId16" imgW="812520" imgH="177480" progId="Equation.3">
                  <p:embed/>
                </p:oleObj>
              </mc:Choice>
              <mc:Fallback>
                <p:oleObj name="Формула" r:id="rId16" imgW="8125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8823" y="6074215"/>
                        <a:ext cx="2351088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9"/>
          <p:cNvGraphicFramePr>
            <a:graphicFrameLocks noChangeAspect="1"/>
          </p:cNvGraphicFramePr>
          <p:nvPr/>
        </p:nvGraphicFramePr>
        <p:xfrm>
          <a:off x="6807030" y="6017943"/>
          <a:ext cx="2147887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9" name="Формула" r:id="rId18" imgW="736560" imgH="203040" progId="Equation.3">
                  <p:embed/>
                </p:oleObj>
              </mc:Choice>
              <mc:Fallback>
                <p:oleObj name="Формула" r:id="rId18" imgW="73656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7030" y="6017943"/>
                        <a:ext cx="2147887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/>
        </p:nvGraphicFramePr>
        <p:xfrm>
          <a:off x="6341685" y="6173250"/>
          <a:ext cx="4318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0" name="Формула" r:id="rId20" imgW="190440" imgH="152280" progId="Equation.3">
                  <p:embed/>
                </p:oleObj>
              </mc:Choice>
              <mc:Fallback>
                <p:oleObj name="Формула" r:id="rId20" imgW="190440" imgH="1522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1685" y="6173250"/>
                        <a:ext cx="431800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  <p:bldP spid="11" grpId="0" build="p"/>
      <p:bldP spid="13" grpId="0" build="p"/>
      <p:bldP spid="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22</a:t>
            </a:r>
          </a:p>
          <a:p>
            <a:r>
              <a:rPr lang="uk-UA" smtClean="0"/>
              <a:t>№ 22 (12,14)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0656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1873237" y="745018"/>
            <a:ext cx="6764398" cy="469359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just"/>
            <a:r>
              <a:rPr lang="uk-UA" sz="2400" b="1" dirty="0">
                <a:ea typeface="Times New Roman" panose="02020603050405020304" pitchFamily="18" charset="0"/>
              </a:rPr>
              <a:t>1. Яку функцію називають зростаючою, спадною?</a:t>
            </a:r>
          </a:p>
          <a:p>
            <a:pPr algn="just"/>
            <a:r>
              <a:rPr lang="uk-UA" sz="2400" b="1" dirty="0">
                <a:ea typeface="Times New Roman" panose="02020603050405020304" pitchFamily="18" charset="0"/>
              </a:rPr>
              <a:t>2. Сформулюйте ознаки зростання (спадання) функції.</a:t>
            </a:r>
          </a:p>
          <a:p>
            <a:pPr algn="just"/>
            <a:r>
              <a:rPr lang="uk-UA" sz="2400" b="1" dirty="0">
                <a:ea typeface="Times New Roman" panose="02020603050405020304" pitchFamily="18" charset="0"/>
              </a:rPr>
              <a:t>3. Алгоритм знаходження проміжків монотонності функції.</a:t>
            </a:r>
          </a:p>
          <a:p>
            <a:pPr algn="just"/>
            <a:r>
              <a:rPr lang="uk-UA" sz="2400" b="1" dirty="0">
                <a:ea typeface="Times New Roman" panose="02020603050405020304" pitchFamily="18" charset="0"/>
              </a:rPr>
              <a:t>4. </a:t>
            </a:r>
            <a:r>
              <a:rPr lang="uk-UA" altLang="ru-RU" sz="2400" b="1" dirty="0">
                <a:ea typeface="Times New Roman" panose="02020603050405020304" pitchFamily="18" charset="0"/>
              </a:rPr>
              <a:t>На рис. зображено графік </a:t>
            </a:r>
            <a:r>
              <a:rPr lang="uk-UA" altLang="ru-RU" sz="2400" b="1" dirty="0" smtClean="0">
                <a:ea typeface="Times New Roman" panose="02020603050405020304" pitchFamily="18" charset="0"/>
              </a:rPr>
              <a:t>похідн</a:t>
            </a:r>
            <a:r>
              <a:rPr lang="en-US" altLang="ru-RU" sz="2400" b="1" dirty="0">
                <a:ea typeface="Times New Roman" panose="02020603050405020304" pitchFamily="18" charset="0"/>
              </a:rPr>
              <a:t>o</a:t>
            </a:r>
            <a:r>
              <a:rPr lang="uk-UA" altLang="ru-RU" sz="2400" b="1" dirty="0">
                <a:ea typeface="Times New Roman" panose="02020603050405020304" pitchFamily="18" charset="0"/>
              </a:rPr>
              <a:t>ї </a:t>
            </a:r>
            <a:r>
              <a:rPr lang="uk-UA" altLang="ru-RU" sz="2400" b="1" dirty="0" smtClean="0">
                <a:ea typeface="Times New Roman" panose="02020603050405020304" pitchFamily="18" charset="0"/>
              </a:rPr>
              <a:t>функції 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y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=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f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(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x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). </a:t>
            </a:r>
            <a:r>
              <a:rPr lang="uk-UA" altLang="ru-RU" sz="2400" b="1" dirty="0">
                <a:ea typeface="Times New Roman" panose="02020603050405020304" pitchFamily="18" charset="0"/>
              </a:rPr>
              <a:t>На яких проміжках </a:t>
            </a:r>
            <a:r>
              <a:rPr lang="uk-UA" altLang="ru-RU" sz="2400" b="1" dirty="0" smtClean="0">
                <a:ea typeface="Times New Roman" panose="02020603050405020304" pitchFamily="18" charset="0"/>
              </a:rPr>
              <a:t>функція 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f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(</a:t>
            </a:r>
            <a:r>
              <a:rPr lang="en-US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x</a:t>
            </a:r>
            <a:r>
              <a:rPr lang="ru-RU" altLang="ru-RU" sz="2400" b="1" i="1" dirty="0"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) </a:t>
            </a:r>
            <a:r>
              <a:rPr lang="uk-UA" altLang="ru-RU" sz="2400" b="1" dirty="0" smtClean="0">
                <a:ea typeface="Times New Roman" panose="02020603050405020304" pitchFamily="18" charset="0"/>
              </a:rPr>
              <a:t>зростає, спадає?</a:t>
            </a:r>
            <a:endParaRPr lang="ru-RU" altLang="ru-RU" sz="2400" b="1" dirty="0">
              <a:ea typeface="Times New Roman" panose="02020603050405020304" pitchFamily="18" charset="0"/>
            </a:endParaRPr>
          </a:p>
          <a:p>
            <a:pPr algn="just"/>
            <a:endParaRPr lang="uk-UA" sz="2700" b="1" dirty="0" smtClean="0">
              <a:solidFill>
                <a:srgbClr val="002060"/>
              </a:solidFill>
            </a:endParaRPr>
          </a:p>
          <a:p>
            <a:pPr algn="just"/>
            <a:r>
              <a:rPr lang="uk-UA" sz="2800" b="1" dirty="0" smtClean="0"/>
              <a:t/>
            </a:r>
            <a:br>
              <a:rPr lang="uk-UA" sz="2800" b="1" dirty="0" smtClean="0"/>
            </a:br>
            <a:endParaRPr lang="uk-UA" sz="2800" b="1" dirty="0"/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73237" y="98687"/>
            <a:ext cx="68966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eaLnBrk="1" hangingPunct="1"/>
            <a:r>
              <a:rPr lang="uk-UA" altLang="uk-UA" sz="3600" b="1" dirty="0" smtClean="0">
                <a:ln w="0"/>
                <a:solidFill>
                  <a:srgbClr val="0070C0"/>
                </a:solidFill>
                <a:latin typeface="+mn-lt"/>
              </a:rPr>
              <a:t>Пригадайте</a:t>
            </a:r>
            <a:r>
              <a:rPr lang="uk-UA" altLang="uk-UA" sz="2800" b="1" dirty="0">
                <a:ln w="0"/>
                <a:solidFill>
                  <a:srgbClr val="0070C0"/>
                </a:solidFill>
                <a:latin typeface="+mn-lt"/>
              </a:rPr>
              <a:t>	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b="11242"/>
          <a:stretch/>
        </p:blipFill>
        <p:spPr>
          <a:xfrm>
            <a:off x="3031937" y="3881401"/>
            <a:ext cx="4936405" cy="268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96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757126" y="245713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eaLnBrk="1" hangingPunct="1"/>
            <a:r>
              <a:rPr lang="uk-UA" sz="3200" b="1" dirty="0" smtClean="0">
                <a:ln w="0"/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Ознаки зростання (спадання) функ­ції</a:t>
            </a:r>
            <a:endParaRPr lang="uk-UA" altLang="uk-UA" sz="2800" b="1" dirty="0">
              <a:ln w="0"/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873238" y="993645"/>
                <a:ext cx="6740990" cy="954107"/>
              </a:xfrm>
              <a:prstGeom prst="rect">
                <a:avLst/>
              </a:prstGeom>
              <a:ln>
                <a:solidFill>
                  <a:srgbClr val="00B0F0"/>
                </a:solidFill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Якщо</a:t>
                </a:r>
                <a:r>
                  <a:rPr lang="en-US" sz="2800" b="1" i="1" dirty="0" smtClean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uk-UA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´(</a:t>
                </a:r>
                <a:r>
                  <a:rPr lang="en-US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ru-RU" sz="2800" b="1" i="1">
                        <a:effectLst>
                          <a:glow rad="101600">
                            <a:srgbClr val="FF0000">
                              <a:alpha val="60000"/>
                            </a:srgbClr>
                          </a:glow>
                        </a:effectLst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&gt;</m:t>
                    </m:r>
                  </m:oMath>
                </a14:m>
                <a:r>
                  <a:rPr lang="ru-RU" sz="2800" b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проміжку, то функція </a:t>
                </a:r>
                <a:r>
                  <a:rPr lang="en-US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800" b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зростає</a:t>
                </a: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цьому проміжку. 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238" y="993645"/>
                <a:ext cx="6740990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00B0F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1873238" y="2423302"/>
                <a:ext cx="6740990" cy="954107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ru-RU" sz="2400" b="1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Якщо</a:t>
                </a:r>
                <a:r>
                  <a:rPr lang="en-US" sz="2800" b="1" i="1" dirty="0" smtClean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uk-UA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´(</a:t>
                </a:r>
                <a:r>
                  <a:rPr lang="en-US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800" b="1" i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glow rad="101600">
                            <a:srgbClr val="FF0000">
                              <a:alpha val="60000"/>
                            </a:srgbClr>
                          </a:glow>
                        </a:effectLst>
                        <a:latin typeface="Cambria Math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</m:t>
                    </m:r>
                  </m:oMath>
                </a14:m>
                <a:r>
                  <a:rPr lang="ru-RU" sz="2800" b="1" dirty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 </a:t>
                </a: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проміжку, то функція </a:t>
                </a:r>
                <a:r>
                  <a:rPr lang="en-US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ru-RU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ru-RU" sz="2400" b="1" i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800" b="1" dirty="0" smtClean="0">
                    <a:effectLst>
                      <a:glow rad="101600">
                        <a:srgbClr val="FF0000">
                          <a:alpha val="60000"/>
                        </a:srgbClr>
                      </a:glow>
                    </a:effectLst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спадає</a:t>
                </a:r>
                <a:r>
                  <a:rPr lang="ru-RU" sz="2400" b="1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на цьому проміжку. </a:t>
                </a:r>
                <a:endParaRPr lang="ru-RU" sz="24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3238" y="2423302"/>
                <a:ext cx="6740990" cy="95410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757126" y="3931770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 prst="relaxedInset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eaLnBrk="1" hangingPunct="1"/>
            <a:r>
              <a:rPr lang="uk-UA" sz="3200" b="1" dirty="0" smtClean="0">
                <a:ln w="0"/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Ознаки сталості функ­ції</a:t>
            </a:r>
            <a:endParaRPr lang="uk-UA" altLang="uk-UA" sz="2800" b="1" dirty="0">
              <a:ln w="0"/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12798" y="4795618"/>
            <a:ext cx="6740990" cy="954107"/>
          </a:xfrm>
          <a:prstGeom prst="rect">
            <a:avLst/>
          </a:prstGeom>
          <a:solidFill>
            <a:srgbClr val="00808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8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´(</a:t>
            </a:r>
            <a:r>
              <a:rPr lang="en-US" sz="28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b="1" i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b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800" b="1" dirty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усіх точках проміжку,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 функція 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стала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цьому проміжку.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6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00668" y="188174"/>
            <a:ext cx="689666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0070C0"/>
                </a:solidFill>
                <a:latin typeface="Arial Narrow" pitchFamily="34" charset="0"/>
              </a:rPr>
              <a:t>Алгоритм дослідження функції на </a:t>
            </a:r>
            <a:r>
              <a:rPr lang="uk-UA" sz="3200" b="1" dirty="0" smtClean="0">
                <a:solidFill>
                  <a:srgbClr val="0070C0"/>
                </a:solidFill>
                <a:latin typeface="Arial Narrow" pitchFamily="34" charset="0"/>
              </a:rPr>
              <a:t>монотонність</a:t>
            </a:r>
            <a:endParaRPr lang="uk-UA" sz="32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582058" y="1455032"/>
                <a:ext cx="7300685" cy="39703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 smtClean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1. Знайти область визначення заданої функції </a:t>
                </a:r>
                <a:r>
                  <a:rPr lang="uk-UA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 = f(x).</a:t>
                </a:r>
                <a:endParaRPr lang="uk-UA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2. Знайти похідну </a:t>
                </a:r>
                <a:r>
                  <a:rPr lang="uk-UA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 '(x).</a:t>
                </a:r>
                <a:endParaRPr lang="uk-UA" sz="2400" dirty="0"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3. Знайти критичні точки.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4. Відмітити знайдені точки на області визначення, визначити знак похідної на кожному проміжку. </a:t>
                </a: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5. Указати проміжки зростання (</a:t>
                </a:r>
                <a:r>
                  <a:rPr lang="uk-UA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 '(x) </a:t>
                </a:r>
                <a14:m>
                  <m:oMath xmlns:m="http://schemas.openxmlformats.org/officeDocument/2006/math">
                    <m:r>
                      <a:rPr lang="uk-UA" sz="2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≥</m:t>
                    </m:r>
                  </m:oMath>
                </a14:m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0) та спадання функції (</a:t>
                </a:r>
                <a:r>
                  <a:rPr lang="uk-UA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f '(x)</a:t>
                </a:r>
                <a14:m>
                  <m:oMath xmlns:m="http://schemas.openxmlformats.org/officeDocument/2006/math">
                    <m:r>
                      <a:rPr lang="uk-UA" sz="24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uk-UA" sz="24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0).</a:t>
                </a: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058" y="1455032"/>
                <a:ext cx="7300685" cy="3970318"/>
              </a:xfrm>
              <a:prstGeom prst="rect">
                <a:avLst/>
              </a:prstGeom>
              <a:blipFill>
                <a:blip r:embed="rId2"/>
                <a:stretch>
                  <a:fillRect l="-1337" r="-1253" b="-10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10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73238" y="245713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0070C0"/>
                </a:solidFill>
                <a:latin typeface="Arial Narrow" pitchFamily="34" charset="0"/>
              </a:rPr>
              <a:t>Поняття критичної </a:t>
            </a:r>
            <a:r>
              <a:rPr lang="uk-UA" sz="3200" b="1" dirty="0" smtClean="0">
                <a:solidFill>
                  <a:srgbClr val="0070C0"/>
                </a:solidFill>
                <a:latin typeface="Arial Narrow" pitchFamily="34" charset="0"/>
              </a:rPr>
              <a:t>точки</a:t>
            </a:r>
            <a:endParaRPr lang="uk-UA" sz="32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20016" y="3271281"/>
            <a:ext cx="6603105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точки  області визначення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це точки, що належать області визначення разом з деяким своїм околом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64217" y="961906"/>
            <a:ext cx="6458904" cy="181588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Критичними точками функції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називаються внутрішні точки її області визначення, в яких похідна функції дорівнює нулю, або не існує.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51074" y="5052188"/>
            <a:ext cx="6740990" cy="954107"/>
          </a:xfrm>
          <a:prstGeom prst="rect">
            <a:avLst/>
          </a:prstGeom>
          <a:solidFill>
            <a:srgbClr val="008080"/>
          </a:solidFill>
          <a:ln>
            <a:solidFill>
              <a:srgbClr val="0070C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 знайти критичні точки функції, треба розв’язати рівняння: </a:t>
            </a:r>
            <a:r>
              <a:rPr lang="uk-UA" sz="2800" i="1" dirty="0" smtClean="0">
                <a:effectLst>
                  <a:glow rad="101600">
                    <a:srgbClr val="FF0000">
                      <a:alpha val="60000"/>
                    </a:srgb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 '(х) = 0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4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1667435" y="714240"/>
            <a:ext cx="727485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/>
              <a:t>Околом точки </a:t>
            </a:r>
            <a:r>
              <a:rPr lang="uk-UA" sz="2800" i="1" dirty="0"/>
              <a:t>а</a:t>
            </a:r>
            <a:r>
              <a:rPr lang="uk-UA" sz="2800" dirty="0"/>
              <a:t> називається будь-який інтервал, що містить цю точку</a:t>
            </a:r>
            <a:r>
              <a:rPr lang="uk-UA" sz="2800" dirty="0" smtClean="0"/>
              <a:t>.</a:t>
            </a:r>
          </a:p>
          <a:p>
            <a:r>
              <a:rPr lang="uk-UA" sz="2800" dirty="0" smtClean="0"/>
              <a:t>Наприклад (</a:t>
            </a:r>
            <a:r>
              <a:rPr lang="uk-UA" sz="2800" dirty="0"/>
              <a:t>2,5; 3,5), (2,9; 3,1) – околи точки 3</a:t>
            </a:r>
            <a:r>
              <a:rPr lang="uk-UA" sz="2800" dirty="0" smtClean="0"/>
              <a:t>.</a:t>
            </a:r>
            <a:endParaRPr lang="uk-UA" sz="2800" dirty="0"/>
          </a:p>
        </p:txBody>
      </p:sp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73237" y="129465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algn="ctr" eaLnBrk="1" hangingPunct="1"/>
            <a:r>
              <a:rPr lang="uk-UA" sz="3200" b="1" dirty="0" smtClean="0">
                <a:ln w="0"/>
                <a:solidFill>
                  <a:schemeClr val="bg2">
                    <a:lumMod val="25000"/>
                  </a:schemeClr>
                </a:solidFill>
                <a:latin typeface="Arial Narrow" pitchFamily="34" charset="0"/>
              </a:rPr>
              <a:t>      </a:t>
            </a:r>
            <a:r>
              <a:rPr lang="uk-UA" sz="3200" b="1" dirty="0" smtClean="0">
                <a:ln w="0"/>
                <a:solidFill>
                  <a:srgbClr val="0099FF"/>
                </a:solidFill>
                <a:latin typeface="Arial Narrow" pitchFamily="34" charset="0"/>
              </a:rPr>
              <a:t>Окіл </a:t>
            </a:r>
            <a:r>
              <a:rPr lang="uk-UA" sz="3200" b="1" dirty="0">
                <a:ln w="0"/>
                <a:solidFill>
                  <a:srgbClr val="0099FF"/>
                </a:solidFill>
                <a:latin typeface="Arial Narrow" pitchFamily="34" charset="0"/>
              </a:rPr>
              <a:t>точки </a:t>
            </a:r>
            <a:r>
              <a:rPr lang="uk-UA" altLang="uk-UA" sz="2800" b="1" dirty="0" smtClean="0">
                <a:ln w="0"/>
                <a:solidFill>
                  <a:srgbClr val="0099FF"/>
                </a:solidFill>
                <a:latin typeface="+mn-lt"/>
              </a:rPr>
              <a:t>	</a:t>
            </a:r>
            <a:endParaRPr lang="uk-UA" altLang="uk-UA" sz="2800" b="1" dirty="0">
              <a:ln w="0"/>
              <a:solidFill>
                <a:srgbClr val="0099FF"/>
              </a:solidFill>
              <a:latin typeface="+mn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24"/>
          <a:stretch/>
        </p:blipFill>
        <p:spPr bwMode="auto">
          <a:xfrm>
            <a:off x="3416288" y="2281768"/>
            <a:ext cx="3431627" cy="2740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112393" y="5176384"/>
            <a:ext cx="281716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i="1" dirty="0" smtClean="0"/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/>
              <a:t>називають </a:t>
            </a:r>
            <a:r>
              <a:rPr lang="uk-UA" sz="2400" b="1" dirty="0"/>
              <a:t>точкою максимуму</a:t>
            </a:r>
            <a:r>
              <a:rPr lang="uk-UA" sz="2400" dirty="0"/>
              <a:t> </a:t>
            </a:r>
            <a:r>
              <a:rPr lang="uk-UA" sz="2400" dirty="0" smtClean="0"/>
              <a:t>функції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39335" y="5175858"/>
            <a:ext cx="2817160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400" i="1" dirty="0" smtClean="0"/>
              <a:t> </a:t>
            </a: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/>
              <a:t>називають </a:t>
            </a:r>
            <a:r>
              <a:rPr lang="uk-UA" sz="2400" b="1" dirty="0"/>
              <a:t>точкою </a:t>
            </a:r>
            <a:r>
              <a:rPr lang="uk-UA" sz="2400" b="1" dirty="0" smtClean="0"/>
              <a:t>мінімуму </a:t>
            </a:r>
            <a:r>
              <a:rPr lang="uk-UA" sz="2400" dirty="0" smtClean="0"/>
              <a:t>функції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789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873238" y="245713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0070C0"/>
                </a:solidFill>
                <a:latin typeface="Arial Narrow" pitchFamily="34" charset="0"/>
              </a:rPr>
              <a:t>Означення</a:t>
            </a:r>
            <a:r>
              <a:rPr lang="uk-UA" sz="3200" b="1" i="1" dirty="0"/>
              <a:t> </a:t>
            </a:r>
            <a:endParaRPr lang="uk-UA" sz="32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2556" y="850922"/>
            <a:ext cx="5327849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uk-UA" sz="2000" dirty="0" smtClean="0"/>
              <a:t>Точка 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000" dirty="0"/>
              <a:t> із області визначення функції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z="2000" dirty="0"/>
              <a:t>називаєть­ся </a:t>
            </a:r>
            <a:r>
              <a:rPr lang="uk-UA" sz="2000" b="1" dirty="0"/>
              <a:t>точкою максимуму цієї функції</a:t>
            </a:r>
            <a:r>
              <a:rPr lang="uk-UA" sz="2000" dirty="0"/>
              <a:t>, якщо існує та­кий окіл точки </a:t>
            </a:r>
            <a:r>
              <a:rPr lang="uk-UA" sz="2000" i="1" dirty="0"/>
              <a:t>а,</a:t>
            </a:r>
            <a:r>
              <a:rPr lang="uk-UA" sz="2000" dirty="0"/>
              <a:t> що для всіх 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uk-UA" sz="20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≠ а </a:t>
            </a:r>
            <a:r>
              <a:rPr lang="uk-UA" sz="2000" dirty="0"/>
              <a:t>із цього околу виконується нерівність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 &lt;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0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uk-UA" sz="2000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046"/>
          <a:stretch>
            <a:fillRect/>
          </a:stretch>
        </p:blipFill>
        <p:spPr bwMode="auto">
          <a:xfrm>
            <a:off x="7120405" y="850922"/>
            <a:ext cx="1774825" cy="179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944569" y="5070465"/>
            <a:ext cx="6825331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/>
              <a:t>Точки максимуму і точки мінімуму називають </a:t>
            </a:r>
            <a:r>
              <a:rPr lang="uk-UA" sz="2200" b="1" dirty="0" smtClean="0"/>
              <a:t>точками </a:t>
            </a:r>
            <a:r>
              <a:rPr lang="uk-UA" sz="2200" b="1" dirty="0"/>
              <a:t>екстремуму</a:t>
            </a:r>
            <a:r>
              <a:rPr lang="uk-UA" sz="2200" dirty="0"/>
              <a:t> функції, а значення функції в цих точках називають </a:t>
            </a:r>
            <a:r>
              <a:rPr lang="uk-UA" sz="2200" b="1" dirty="0"/>
              <a:t>екстремумами функції </a:t>
            </a:r>
            <a:r>
              <a:rPr lang="uk-UA" sz="2200" dirty="0"/>
              <a:t>(максимум і мінімум функції). 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145"/>
          <a:stretch>
            <a:fillRect/>
          </a:stretch>
        </p:blipFill>
        <p:spPr bwMode="auto">
          <a:xfrm>
            <a:off x="1757714" y="3048934"/>
            <a:ext cx="1684337" cy="171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442051" y="3048934"/>
            <a:ext cx="5327849" cy="193899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indent="44926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uk-UA" sz="2000" dirty="0" smtClean="0"/>
              <a:t>Точка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000" dirty="0"/>
              <a:t> із області визначення функції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2000" dirty="0"/>
              <a:t> називаєть­ся </a:t>
            </a:r>
            <a:r>
              <a:rPr lang="uk-UA" sz="2000" b="1" dirty="0"/>
              <a:t>точкою мінімуму цієї функції</a:t>
            </a:r>
            <a:r>
              <a:rPr lang="uk-UA" sz="2000" dirty="0"/>
              <a:t>, якщо існує такий окіл точки </a:t>
            </a:r>
            <a:r>
              <a:rPr lang="uk-UA" sz="2000" i="1" dirty="0"/>
              <a:t>b,</a:t>
            </a:r>
            <a:r>
              <a:rPr lang="uk-UA" sz="2000" dirty="0"/>
              <a:t> що для всіх    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х </a:t>
            </a:r>
            <a:r>
              <a:rPr lang="uk-UA" sz="2000" b="1" i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≠  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000" dirty="0"/>
              <a:t> із цього околу вико­нується нерівність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 &lt; 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000" b="1" i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uk-UA" sz="2000" b="1" i="1" dirty="0" smtClean="0"/>
              <a:t> </a:t>
            </a: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3185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4"/>
          <p:cNvSpPr>
            <a:spLocks noChangeArrowheads="1"/>
          </p:cNvSpPr>
          <p:nvPr/>
        </p:nvSpPr>
        <p:spPr bwMode="auto">
          <a:xfrm>
            <a:off x="1582058" y="404556"/>
            <a:ext cx="68966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6" charset="0"/>
                <a:cs typeface="Times New Roman" pitchFamily="16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70C0"/>
                </a:solidFill>
                <a:latin typeface="Arial Narrow" pitchFamily="34" charset="0"/>
              </a:rPr>
              <a:t>Поняття стаціонарної точки</a:t>
            </a:r>
            <a:endParaRPr lang="uk-UA" sz="3200" b="1" dirty="0">
              <a:solidFill>
                <a:srgbClr val="0070C0"/>
              </a:solidFill>
              <a:latin typeface="Arial Narrow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82057" y="1016766"/>
            <a:ext cx="7300685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200" dirty="0" smtClean="0"/>
              <a:t>Якщо 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uk-UA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200" i="1" dirty="0"/>
              <a:t>,</a:t>
            </a:r>
            <a:r>
              <a:rPr lang="uk-UA" sz="2200" dirty="0"/>
              <a:t> то 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2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/>
              <a:t>не обов'язково є точкою екстремуму.</a:t>
            </a:r>
          </a:p>
          <a:p>
            <a:r>
              <a:rPr lang="uk-UA" sz="2200" dirty="0"/>
              <a:t>Наприклад, якщо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l-GR" sz="22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sz="2200" i="1" dirty="0"/>
              <a:t>,</a:t>
            </a:r>
            <a:r>
              <a:rPr lang="uk-UA" sz="2200" dirty="0"/>
              <a:t> то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3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  </a:t>
            </a:r>
            <a:r>
              <a:rPr lang="uk-UA" sz="2200" dirty="0" smtClean="0"/>
              <a:t>і 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200" dirty="0" smtClean="0"/>
              <a:t>. </a:t>
            </a:r>
            <a:r>
              <a:rPr lang="uk-UA" sz="2200" dirty="0"/>
              <a:t>Проте точка 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= 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200" dirty="0"/>
              <a:t>не є точкою </a:t>
            </a:r>
            <a:r>
              <a:rPr lang="uk-UA" sz="2200" dirty="0" smtClean="0"/>
              <a:t>екст­ремуму, </a:t>
            </a:r>
            <a:r>
              <a:rPr lang="uk-UA" sz="2200" dirty="0"/>
              <a:t>оскільки функція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200" dirty="0"/>
              <a:t> зростає </a:t>
            </a:r>
            <a:r>
              <a:rPr lang="uk-UA" sz="2200" dirty="0" smtClean="0"/>
              <a:t>на </a:t>
            </a:r>
            <a:r>
              <a:rPr lang="en-US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sz="2200" dirty="0" smtClean="0"/>
              <a:t>.</a:t>
            </a:r>
            <a:endParaRPr lang="uk-UA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79562" y="2642775"/>
            <a:ext cx="6998677" cy="34163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just"/>
            <a:r>
              <a:rPr lang="uk-UA" sz="2400" dirty="0"/>
              <a:t>Отже, точки екстремуму диференційованої функції треба шукати тільки серед коренів </a:t>
            </a:r>
            <a:r>
              <a:rPr lang="uk-UA" sz="2400" dirty="0" smtClean="0"/>
              <a:t>рівняння                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uk-UA" sz="2400" dirty="0"/>
              <a:t>, але не завжди корінь </a:t>
            </a:r>
            <a:r>
              <a:rPr lang="uk-UA" sz="2400" dirty="0" smtClean="0"/>
              <a:t>рівняння 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uk-UA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x) = 0 </a:t>
            </a:r>
            <a:r>
              <a:rPr lang="uk-UA" sz="2400" dirty="0"/>
              <a:t>є точкою екстремуму.</a:t>
            </a:r>
          </a:p>
          <a:p>
            <a:pPr algn="just"/>
            <a:r>
              <a:rPr lang="uk-UA" sz="2400" b="1" dirty="0">
                <a:solidFill>
                  <a:srgbClr val="002060"/>
                </a:solidFill>
              </a:rPr>
              <a:t>Внутрішні точки області визначення функ­ції </a:t>
            </a:r>
            <a:r>
              <a:rPr lang="uk-UA" sz="2400" b="1" dirty="0" smtClean="0">
                <a:solidFill>
                  <a:srgbClr val="002060"/>
                </a:solidFill>
              </a:rPr>
              <a:t>            </a:t>
            </a:r>
            <a:r>
              <a:rPr lang="uk-UA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uk-UA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f(x)</a:t>
            </a:r>
            <a:r>
              <a:rPr lang="uk-UA" sz="2400" b="1" dirty="0">
                <a:solidFill>
                  <a:srgbClr val="002060"/>
                </a:solidFill>
              </a:rPr>
              <a:t>, у яких похідна дорівнює нулю, називають стаціонарни­ми. </a:t>
            </a:r>
            <a:endParaRPr lang="uk-UA" sz="2400" b="1" dirty="0" smtClean="0">
              <a:solidFill>
                <a:srgbClr val="002060"/>
              </a:solidFill>
            </a:endParaRPr>
          </a:p>
          <a:p>
            <a:pPr algn="just"/>
            <a:r>
              <a:rPr lang="uk-UA" sz="2400" b="1" dirty="0" smtClean="0">
                <a:solidFill>
                  <a:srgbClr val="C00000"/>
                </a:solidFill>
              </a:rPr>
              <a:t>Для </a:t>
            </a:r>
            <a:r>
              <a:rPr lang="uk-UA" sz="2400" b="1" dirty="0">
                <a:solidFill>
                  <a:srgbClr val="C00000"/>
                </a:solidFill>
              </a:rPr>
              <a:t>того щоб точка </a:t>
            </a:r>
            <a:r>
              <a:rPr lang="uk-UA" sz="24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en-US" sz="2400" b="1" i="1" baseline="-25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uk-UA" sz="2400" b="1" dirty="0" smtClean="0">
                <a:solidFill>
                  <a:srgbClr val="C00000"/>
                </a:solidFill>
              </a:rPr>
              <a:t> </a:t>
            </a:r>
            <a:r>
              <a:rPr lang="uk-UA" sz="2400" b="1" dirty="0">
                <a:solidFill>
                  <a:srgbClr val="C00000"/>
                </a:solidFill>
              </a:rPr>
              <a:t>була точкою екстремуму, необ­хідно, щоб вона була стаціонарною.</a:t>
            </a:r>
          </a:p>
        </p:txBody>
      </p:sp>
    </p:spTree>
    <p:extLst>
      <p:ext uri="{BB962C8B-B14F-4D97-AF65-F5344CB8AC3E}">
        <p14:creationId xmlns:p14="http://schemas.microsoft.com/office/powerpoint/2010/main" val="105108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611086" y="-29252"/>
            <a:ext cx="7271657" cy="1009650"/>
          </a:xfrm>
        </p:spPr>
        <p:txBody>
          <a:bodyPr rtlCol="0">
            <a:norm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b="1" dirty="0" smtClean="0">
                <a:solidFill>
                  <a:srgbClr val="0070C0"/>
                </a:solidFill>
                <a:latin typeface="Arial Narrow" pitchFamily="34" charset="0"/>
                <a:ea typeface="+mn-ea"/>
                <a:cs typeface="Times New Roman" pitchFamily="16" charset="0"/>
              </a:rPr>
              <a:t>Приклади</a:t>
            </a:r>
            <a:endParaRPr lang="en-US" sz="3200" b="1" dirty="0">
              <a:solidFill>
                <a:srgbClr val="0070C0"/>
              </a:solidFill>
              <a:latin typeface="Arial Narrow" pitchFamily="34" charset="0"/>
              <a:ea typeface="+mn-ea"/>
              <a:cs typeface="Times New Roman" pitchFamily="1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34702" y="1055470"/>
            <a:ext cx="70404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Знайдіть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екстремуми функції 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uk-UA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- 4х</a:t>
            </a:r>
            <a:r>
              <a:rPr lang="uk-UA" sz="28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19895" y="756939"/>
            <a:ext cx="725714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2000" b="1" dirty="0" smtClean="0">
                <a:solidFill>
                  <a:srgbClr val="0070C0"/>
                </a:solidFill>
              </a:rPr>
              <a:t>№1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981200" y="2068513"/>
          <a:ext cx="28321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Формула" r:id="rId3" imgW="1358640" imgH="228600" progId="Equation.3">
                  <p:embed/>
                </p:oleObj>
              </mc:Choice>
              <mc:Fallback>
                <p:oleObj name="Формула" r:id="rId3" imgW="13586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068513"/>
                        <a:ext cx="28321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3" name="Object 3"/>
          <p:cNvGraphicFramePr>
            <a:graphicFrameLocks noChangeAspect="1"/>
          </p:cNvGraphicFramePr>
          <p:nvPr/>
        </p:nvGraphicFramePr>
        <p:xfrm>
          <a:off x="6105720" y="2030780"/>
          <a:ext cx="2382838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Формула" r:id="rId5" imgW="1143000" imgH="228600" progId="Equation.3">
                  <p:embed/>
                </p:oleObj>
              </mc:Choice>
              <mc:Fallback>
                <p:oleObj name="Формула" r:id="rId5" imgW="114300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5720" y="2030780"/>
                        <a:ext cx="2382838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Стрелка вправо 14"/>
          <p:cNvSpPr/>
          <p:nvPr/>
        </p:nvSpPr>
        <p:spPr>
          <a:xfrm>
            <a:off x="5359790" y="2082018"/>
            <a:ext cx="506438" cy="46423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/>
        </p:nvGraphicFramePr>
        <p:xfrm>
          <a:off x="1832267" y="3202818"/>
          <a:ext cx="1906588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8" name="Формула" r:id="rId7" imgW="914400" imgH="203040" progId="Equation.3">
                  <p:embed/>
                </p:oleObj>
              </mc:Choice>
              <mc:Fallback>
                <p:oleObj name="Формула" r:id="rId7" imgW="914400" imgH="2030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2267" y="3202818"/>
                        <a:ext cx="1906588" cy="423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5" name="Object 5"/>
          <p:cNvGraphicFramePr>
            <a:graphicFrameLocks noChangeAspect="1"/>
          </p:cNvGraphicFramePr>
          <p:nvPr/>
        </p:nvGraphicFramePr>
        <p:xfrm>
          <a:off x="4409194" y="3140320"/>
          <a:ext cx="18542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Формула" r:id="rId9" imgW="888840" imgH="228600" progId="Equation.3">
                  <p:embed/>
                </p:oleObj>
              </mc:Choice>
              <mc:Fallback>
                <p:oleObj name="Формула" r:id="rId9" imgW="888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194" y="3140320"/>
                        <a:ext cx="185420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26" name="Object 6"/>
          <p:cNvGraphicFramePr>
            <a:graphicFrameLocks noChangeAspect="1"/>
          </p:cNvGraphicFramePr>
          <p:nvPr/>
        </p:nvGraphicFramePr>
        <p:xfrm>
          <a:off x="4361302" y="3733067"/>
          <a:ext cx="196056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Формула" r:id="rId11" imgW="939600" imgH="203040" progId="Equation.3">
                  <p:embed/>
                </p:oleObj>
              </mc:Choice>
              <mc:Fallback>
                <p:oleObj name="Формула" r:id="rId11" imgW="9396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1302" y="3733067"/>
                        <a:ext cx="196056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Стрелка вправо 19"/>
          <p:cNvSpPr/>
          <p:nvPr/>
        </p:nvSpPr>
        <p:spPr>
          <a:xfrm>
            <a:off x="3852202" y="3162884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>
            <a:off x="6536787" y="3174606"/>
            <a:ext cx="436098" cy="438443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769349" y="2639423"/>
            <a:ext cx="44887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Знаходимо стаціонарні точки: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793631" y="4146844"/>
            <a:ext cx="71252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3.Наносимо на координатну пряму стаціонарні точки.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0" name="Shape 86"/>
          <p:cNvCxnSpPr>
            <a:stCxn id="35" idx="1"/>
            <a:endCxn id="36" idx="0"/>
          </p:cNvCxnSpPr>
          <p:nvPr/>
        </p:nvCxnSpPr>
        <p:spPr>
          <a:xfrm rot="16200000" flipV="1">
            <a:off x="5159776" y="4484730"/>
            <a:ext cx="2793" cy="1630989"/>
          </a:xfrm>
          <a:prstGeom prst="curvedConnector3">
            <a:avLst>
              <a:gd name="adj1" fmla="val -23558833"/>
            </a:avLst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Скругленная соединительная линия 67"/>
          <p:cNvCxnSpPr/>
          <p:nvPr/>
        </p:nvCxnSpPr>
        <p:spPr>
          <a:xfrm rot="5400000" flipH="1" flipV="1">
            <a:off x="6190212" y="4382960"/>
            <a:ext cx="724931" cy="1126458"/>
          </a:xfrm>
          <a:prstGeom prst="curvedConnector2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Скругленная соединительная линия 84"/>
          <p:cNvCxnSpPr>
            <a:stCxn id="36" idx="4"/>
          </p:cNvCxnSpPr>
          <p:nvPr/>
        </p:nvCxnSpPr>
        <p:spPr>
          <a:xfrm rot="5400000">
            <a:off x="3230259" y="4778943"/>
            <a:ext cx="501751" cy="1729086"/>
          </a:xfrm>
          <a:prstGeom prst="curvedConnector2">
            <a:avLst/>
          </a:prstGeom>
          <a:ln w="28575"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2883876" y="5336341"/>
            <a:ext cx="4811148" cy="937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Object 5"/>
          <p:cNvGraphicFramePr>
            <a:graphicFrameLocks noChangeAspect="1"/>
          </p:cNvGraphicFramePr>
          <p:nvPr/>
        </p:nvGraphicFramePr>
        <p:xfrm>
          <a:off x="7368711" y="5417735"/>
          <a:ext cx="257853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Формула" r:id="rId13" imgW="126720" imgH="139680" progId="Equation.3">
                  <p:embed/>
                </p:oleObj>
              </mc:Choice>
              <mc:Fallback>
                <p:oleObj name="Формула" r:id="rId13" imgW="126720" imgH="13968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8711" y="5417735"/>
                        <a:ext cx="257853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Овал 34"/>
          <p:cNvSpPr/>
          <p:nvPr/>
        </p:nvSpPr>
        <p:spPr>
          <a:xfrm>
            <a:off x="5953786" y="5287887"/>
            <a:ext cx="156237" cy="9378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267558" y="5298828"/>
            <a:ext cx="156237" cy="93783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люс 36"/>
          <p:cNvSpPr/>
          <p:nvPr/>
        </p:nvSpPr>
        <p:spPr>
          <a:xfrm>
            <a:off x="6577924" y="5008095"/>
            <a:ext cx="571244" cy="281354"/>
          </a:xfrm>
          <a:prstGeom prst="mathPl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Минус 38"/>
          <p:cNvSpPr/>
          <p:nvPr/>
        </p:nvSpPr>
        <p:spPr>
          <a:xfrm>
            <a:off x="4864189" y="5458261"/>
            <a:ext cx="647411" cy="234461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Object 8"/>
          <p:cNvGraphicFramePr>
            <a:graphicFrameLocks noChangeAspect="1"/>
          </p:cNvGraphicFramePr>
          <p:nvPr/>
        </p:nvGraphicFramePr>
        <p:xfrm>
          <a:off x="6192838" y="5419725"/>
          <a:ext cx="334571" cy="382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Формула" r:id="rId15" imgW="114120" imgH="177480" progId="Equation.3">
                  <p:embed/>
                </p:oleObj>
              </mc:Choice>
              <mc:Fallback>
                <p:oleObj name="Формула" r:id="rId15" imgW="11412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2838" y="5419725"/>
                        <a:ext cx="334571" cy="3826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9"/>
          <p:cNvGraphicFramePr>
            <a:graphicFrameLocks noChangeAspect="1"/>
          </p:cNvGraphicFramePr>
          <p:nvPr/>
        </p:nvGraphicFramePr>
        <p:xfrm>
          <a:off x="3953022" y="5446713"/>
          <a:ext cx="366566" cy="375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Формула" r:id="rId17" imgW="126720" imgH="177480" progId="Equation.3">
                  <p:embed/>
                </p:oleObj>
              </mc:Choice>
              <mc:Fallback>
                <p:oleObj name="Формула" r:id="rId17" imgW="126720" imgH="177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022" y="5446713"/>
                        <a:ext cx="366566" cy="3757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0" name="Object 10"/>
          <p:cNvGraphicFramePr>
            <a:graphicFrameLocks noChangeAspect="1"/>
          </p:cNvGraphicFramePr>
          <p:nvPr/>
        </p:nvGraphicFramePr>
        <p:xfrm>
          <a:off x="2495550" y="5946775"/>
          <a:ext cx="3567113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Формула" r:id="rId19" imgW="1612800" imgH="228600" progId="Equation.3">
                  <p:embed/>
                </p:oleObj>
              </mc:Choice>
              <mc:Fallback>
                <p:oleObj name="Формула" r:id="rId19" imgW="161280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0" y="5946775"/>
                        <a:ext cx="3567113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2" name="Прямая со стрелкой 41"/>
          <p:cNvCxnSpPr/>
          <p:nvPr/>
        </p:nvCxnSpPr>
        <p:spPr>
          <a:xfrm>
            <a:off x="3362179" y="4923693"/>
            <a:ext cx="590843" cy="295421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6738425" y="5458266"/>
            <a:ext cx="436098" cy="39389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4900246" y="4745504"/>
            <a:ext cx="410308" cy="325899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7" name="Минус 46"/>
          <p:cNvSpPr/>
          <p:nvPr/>
        </p:nvSpPr>
        <p:spPr>
          <a:xfrm>
            <a:off x="3004909" y="5427781"/>
            <a:ext cx="647411" cy="234461"/>
          </a:xfrm>
          <a:prstGeom prst="mathMin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74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6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15" grpId="0" animBg="1"/>
      <p:bldP spid="20" grpId="0" animBg="1"/>
      <p:bldP spid="24" grpId="0" animBg="1"/>
      <p:bldP spid="26" grpId="0"/>
      <p:bldP spid="29" grpId="0"/>
      <p:bldP spid="35" grpId="0" animBg="1"/>
      <p:bldP spid="36" grpId="0" animBg="1"/>
      <p:bldP spid="37" grpId="0" animBg="1"/>
      <p:bldP spid="39" grpId="0" animBg="1"/>
      <p:bldP spid="4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</TotalTime>
  <Words>730</Words>
  <Application>Microsoft Office PowerPoint</Application>
  <PresentationFormat>Екран (4:3)</PresentationFormat>
  <Paragraphs>64</Paragraphs>
  <Slides>14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3" baseType="lpstr">
      <vt:lpstr>Arial Narrow</vt:lpstr>
      <vt:lpstr>Cambria Math</vt:lpstr>
      <vt:lpstr>Corbel</vt:lpstr>
      <vt:lpstr>Gill Sans MT</vt:lpstr>
      <vt:lpstr>Times New Roman</vt:lpstr>
      <vt:lpstr>Verdana</vt:lpstr>
      <vt:lpstr>Wingdings 2</vt:lpstr>
      <vt:lpstr>Солнцестояние</vt:lpstr>
      <vt:lpstr>Формула</vt:lpstr>
      <vt:lpstr>Критичні точки функції Екстремуми функції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Приклади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Критичні точки функції Екстремуми функції</dc:title>
  <dc:creator>Admin</dc:creator>
  <cp:lastModifiedBy>RePack by Diakov</cp:lastModifiedBy>
  <cp:revision>3</cp:revision>
  <dcterms:created xsi:type="dcterms:W3CDTF">2020-05-04T20:57:03Z</dcterms:created>
  <dcterms:modified xsi:type="dcterms:W3CDTF">2022-04-04T16:22:10Z</dcterms:modified>
</cp:coreProperties>
</file>