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Arial Black" pitchFamily="34" charset="0"/>
              </a:rPr>
              <a:t>Точки екстремуму функції</a:t>
            </a:r>
            <a:endParaRPr lang="en-US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9190" y="3886200"/>
            <a:ext cx="3500462" cy="828684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rgbClr val="00B0F0"/>
                </a:solidFill>
                <a:latin typeface="Arial Black" pitchFamily="34" charset="0"/>
              </a:rPr>
              <a:t>10 </a:t>
            </a:r>
            <a:r>
              <a:rPr lang="uk-UA" b="1" dirty="0" smtClean="0">
                <a:solidFill>
                  <a:srgbClr val="00B0F0"/>
                </a:solidFill>
                <a:latin typeface="Arial Black" pitchFamily="34" charset="0"/>
              </a:rPr>
              <a:t>клас</a:t>
            </a:r>
          </a:p>
          <a:p>
            <a:r>
              <a:rPr lang="uk-UA" b="1" dirty="0" smtClean="0">
                <a:solidFill>
                  <a:srgbClr val="00B0F0"/>
                </a:solidFill>
                <a:latin typeface="Arial Black" pitchFamily="34" charset="0"/>
              </a:rPr>
              <a:t>04.04.2022р.</a:t>
            </a:r>
            <a:endParaRPr lang="en-US" b="1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4)З’ясувати, чи є критичні точки точками екстремуму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geogeb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71678"/>
            <a:ext cx="8127274" cy="2768997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57158" y="5286388"/>
          <a:ext cx="2051858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4" imgW="596880" imgH="228600" progId="Equation.3">
                  <p:embed/>
                </p:oleObj>
              </mc:Choice>
              <mc:Fallback>
                <p:oleObj name="Формула" r:id="rId4" imgW="5968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286388"/>
                        <a:ext cx="2051858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643174" y="5286388"/>
          <a:ext cx="1680894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6" imgW="507960" imgH="215640" progId="Equation.3">
                  <p:embed/>
                </p:oleObj>
              </mc:Choice>
              <mc:Fallback>
                <p:oleObj name="Формула" r:id="rId6" imgW="5079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5286388"/>
                        <a:ext cx="1680894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00562" y="5429264"/>
            <a:ext cx="41434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latin typeface="Book Antiqua" pitchFamily="18" charset="0"/>
              </a:rPr>
              <a:t>- точки екстремуму</a:t>
            </a:r>
            <a:endParaRPr lang="ru-RU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785794"/>
            <a:ext cx="5000660" cy="6540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Comic Sans MS" pitchFamily="66" charset="0"/>
              </a:rPr>
              <a:t>Приклад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715304" cy="457203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Знайдіть проміжки зростання і спадання та точки екстремуму функції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Розв’язання:</a:t>
            </a:r>
          </a:p>
          <a:p>
            <a:pPr marL="0" indent="0">
              <a:buNone/>
            </a:pPr>
            <a:r>
              <a:rPr lang="uk-UA" dirty="0" smtClean="0"/>
              <a:t>1)</a:t>
            </a:r>
            <a:r>
              <a:rPr lang="en-US" dirty="0" smtClean="0"/>
              <a:t>D(y)=R\{0}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2)                           ОДЗ: </a:t>
            </a:r>
            <a:r>
              <a:rPr lang="uk-UA" i="1" dirty="0" smtClean="0">
                <a:latin typeface="Book Antiqua" pitchFamily="18" charset="0"/>
              </a:rPr>
              <a:t>х³ ≠ 0;  х ≠ 0</a:t>
            </a:r>
            <a:endParaRPr lang="ru-RU" i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715008" y="2285992"/>
          <a:ext cx="1785950" cy="10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Формула" r:id="rId3" imgW="672840" imgH="393480" progId="Equation.3">
                  <p:embed/>
                </p:oleObj>
              </mc:Choice>
              <mc:Fallback>
                <p:oleObj name="Формула" r:id="rId3" imgW="6728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285992"/>
                        <a:ext cx="1785950" cy="1044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143240" y="3643314"/>
          <a:ext cx="2589087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Формула" r:id="rId5" imgW="1168200" imgH="419040" progId="Equation.3">
                  <p:embed/>
                </p:oleObj>
              </mc:Choice>
              <mc:Fallback>
                <p:oleObj name="Формула" r:id="rId5" imgW="11682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3643314"/>
                        <a:ext cx="2589087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285852" y="4714884"/>
          <a:ext cx="1785950" cy="117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Формула" r:id="rId7" imgW="634680" imgH="419040" progId="Equation.3">
                  <p:embed/>
                </p:oleObj>
              </mc:Choice>
              <mc:Fallback>
                <p:oleObj name="Формула" r:id="rId7" imgW="6346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4714884"/>
                        <a:ext cx="1785950" cy="1178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290"/>
            <a:ext cx="7715304" cy="6286544"/>
          </a:xfrm>
        </p:spPr>
        <p:txBody>
          <a:bodyPr/>
          <a:lstStyle/>
          <a:p>
            <a:pPr>
              <a:buNone/>
            </a:pPr>
            <a:r>
              <a:rPr lang="uk-UA" i="1" dirty="0" smtClean="0">
                <a:latin typeface="Book Antiqua" pitchFamily="18" charset="0"/>
              </a:rPr>
              <a:t>х³ - 8 = 0;</a:t>
            </a:r>
          </a:p>
          <a:p>
            <a:pPr>
              <a:buNone/>
            </a:pPr>
            <a:r>
              <a:rPr lang="uk-UA" i="1" dirty="0" smtClean="0">
                <a:latin typeface="Book Antiqua" pitchFamily="18" charset="0"/>
              </a:rPr>
              <a:t>х³ = 8;</a:t>
            </a:r>
          </a:p>
          <a:p>
            <a:pPr>
              <a:buNone/>
            </a:pPr>
            <a:r>
              <a:rPr lang="uk-UA" i="1" dirty="0" smtClean="0">
                <a:latin typeface="Book Antiqua" pitchFamily="18" charset="0"/>
              </a:rPr>
              <a:t>х = 2.</a:t>
            </a:r>
          </a:p>
          <a:p>
            <a:pPr>
              <a:buNone/>
            </a:pPr>
            <a:r>
              <a:rPr lang="uk-UA" i="1" dirty="0" smtClean="0">
                <a:latin typeface="Book Antiqua" pitchFamily="18" charset="0"/>
              </a:rPr>
              <a:t>3)</a:t>
            </a:r>
          </a:p>
          <a:p>
            <a:pPr>
              <a:buNone/>
            </a:pPr>
            <a:endParaRPr lang="uk-UA" i="1" dirty="0" smtClean="0">
              <a:latin typeface="Book Antiqua" pitchFamily="18" charset="0"/>
            </a:endParaRPr>
          </a:p>
          <a:p>
            <a:pPr>
              <a:buNone/>
            </a:pPr>
            <a:endParaRPr lang="uk-UA" i="1" dirty="0" smtClean="0">
              <a:latin typeface="Book Antiqua" pitchFamily="18" charset="0"/>
            </a:endParaRPr>
          </a:p>
          <a:p>
            <a:pPr>
              <a:buNone/>
            </a:pPr>
            <a:endParaRPr lang="uk-UA" i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uk-UA" i="1" dirty="0" smtClean="0">
                <a:latin typeface="Book Antiqua" pitchFamily="18" charset="0"/>
              </a:rPr>
              <a:t>4) Проміжки зростання х є ( - ∞;0) і </a:t>
            </a:r>
            <a:r>
              <a:rPr lang="en-US" i="1" dirty="0" smtClean="0">
                <a:latin typeface="Book Antiqua" pitchFamily="18" charset="0"/>
              </a:rPr>
              <a:t>[</a:t>
            </a:r>
            <a:r>
              <a:rPr lang="uk-UA" i="1" dirty="0" smtClean="0">
                <a:latin typeface="Book Antiqua" pitchFamily="18" charset="0"/>
              </a:rPr>
              <a:t>2;+∞)</a:t>
            </a:r>
          </a:p>
          <a:p>
            <a:pPr>
              <a:buNone/>
            </a:pPr>
            <a:r>
              <a:rPr lang="uk-UA" i="1" dirty="0" smtClean="0">
                <a:latin typeface="Book Antiqua" pitchFamily="18" charset="0"/>
              </a:rPr>
              <a:t>     спадання х є </a:t>
            </a:r>
            <a:r>
              <a:rPr lang="en-US" i="1" dirty="0" smtClean="0">
                <a:latin typeface="Book Antiqua" pitchFamily="18" charset="0"/>
              </a:rPr>
              <a:t>(</a:t>
            </a:r>
            <a:r>
              <a:rPr lang="uk-UA" i="1" dirty="0" smtClean="0">
                <a:latin typeface="Book Antiqua" pitchFamily="18" charset="0"/>
              </a:rPr>
              <a:t>0;2</a:t>
            </a:r>
            <a:r>
              <a:rPr lang="en-US" i="1" dirty="0" smtClean="0">
                <a:latin typeface="Book Antiqua" pitchFamily="18" charset="0"/>
              </a:rPr>
              <a:t>]</a:t>
            </a:r>
            <a:endParaRPr lang="uk-UA" i="1" dirty="0" smtClean="0">
              <a:latin typeface="Book Antiqua" pitchFamily="18" charset="0"/>
            </a:endParaRPr>
          </a:p>
          <a:p>
            <a:pPr>
              <a:buNone/>
            </a:pPr>
            <a:r>
              <a:rPr lang="uk-UA" i="1" dirty="0" smtClean="0">
                <a:latin typeface="Book Antiqua" pitchFamily="18" charset="0"/>
              </a:rPr>
              <a:t>     </a:t>
            </a:r>
            <a:endParaRPr lang="ru-RU" i="1" dirty="0">
              <a:latin typeface="Book Antiqua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357290" y="5429264"/>
          <a:ext cx="1680894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3" imgW="507960" imgH="215640" progId="Equation.3">
                  <p:embed/>
                </p:oleObj>
              </mc:Choice>
              <mc:Fallback>
                <p:oleObj name="Формула" r:id="rId3" imgW="5079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5429264"/>
                        <a:ext cx="1680894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exp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2000240"/>
            <a:ext cx="7196184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Викону</a:t>
            </a:r>
            <a:r>
              <a:rPr lang="uk-UA" b="1" dirty="0" err="1" smtClean="0">
                <a:solidFill>
                  <a:srgbClr val="FF0000"/>
                </a:solidFill>
                <a:latin typeface="Comic Sans MS" pitchFamily="66" charset="0"/>
              </a:rPr>
              <a:t>ємо</a:t>
            </a: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 самостійно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857364"/>
            <a:ext cx="7715304" cy="40005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uk-UA" b="1" i="1" dirty="0" smtClean="0">
                <a:latin typeface="Book Antiqua" pitchFamily="18" charset="0"/>
              </a:rPr>
              <a:t>Знайти проміжки зростання і спадання та точки екстремуму функції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71538" y="3571876"/>
          <a:ext cx="6872331" cy="1114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3" imgW="1409400" imgH="228600" progId="Equation.3">
                  <p:embed/>
                </p:oleObj>
              </mc:Choice>
              <mc:Fallback>
                <p:oleObj name="Формула" r:id="rId3" imgW="14094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571876"/>
                        <a:ext cx="6872331" cy="1114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6540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Відповідь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or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857364"/>
            <a:ext cx="723494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214414" y="4572008"/>
            <a:ext cx="642942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Book Antiqua" pitchFamily="18" charset="0"/>
              </a:rPr>
              <a:t>Зростає: х є </a:t>
            </a:r>
            <a:r>
              <a:rPr lang="en-US" sz="2400" b="1" dirty="0" smtClean="0">
                <a:latin typeface="Book Antiqua" pitchFamily="18" charset="0"/>
              </a:rPr>
              <a:t>[</a:t>
            </a:r>
            <a:r>
              <a:rPr lang="uk-UA" sz="2400" b="1" dirty="0" smtClean="0">
                <a:latin typeface="Book Antiqua" pitchFamily="18" charset="0"/>
              </a:rPr>
              <a:t>0;1</a:t>
            </a:r>
            <a:r>
              <a:rPr lang="en-US" sz="2400" b="1" dirty="0" smtClean="0">
                <a:latin typeface="Book Antiqua" pitchFamily="18" charset="0"/>
              </a:rPr>
              <a:t>]</a:t>
            </a:r>
            <a:r>
              <a:rPr lang="uk-UA" sz="2400" b="1" dirty="0" smtClean="0">
                <a:latin typeface="Book Antiqua" pitchFamily="18" charset="0"/>
              </a:rPr>
              <a:t> і </a:t>
            </a:r>
            <a:r>
              <a:rPr lang="en-US" sz="2400" b="1" dirty="0" smtClean="0">
                <a:latin typeface="Book Antiqua" pitchFamily="18" charset="0"/>
              </a:rPr>
              <a:t>[</a:t>
            </a:r>
            <a:r>
              <a:rPr lang="uk-UA" sz="2400" b="1" dirty="0" smtClean="0">
                <a:latin typeface="Book Antiqua" pitchFamily="18" charset="0"/>
              </a:rPr>
              <a:t>1; + ∞) або </a:t>
            </a:r>
            <a:r>
              <a:rPr lang="en-US" sz="2400" b="1" dirty="0" smtClean="0">
                <a:latin typeface="Book Antiqua" pitchFamily="18" charset="0"/>
              </a:rPr>
              <a:t>[</a:t>
            </a:r>
            <a:r>
              <a:rPr lang="uk-UA" sz="2400" b="1" dirty="0" smtClean="0">
                <a:latin typeface="Book Antiqua" pitchFamily="18" charset="0"/>
              </a:rPr>
              <a:t>0; +∞)</a:t>
            </a:r>
          </a:p>
          <a:p>
            <a:pPr algn="ctr"/>
            <a:r>
              <a:rPr lang="uk-UA" sz="2400" b="1" dirty="0" smtClean="0">
                <a:latin typeface="Book Antiqua" pitchFamily="18" charset="0"/>
              </a:rPr>
              <a:t>Спадає: х є (-∞; 0</a:t>
            </a:r>
            <a:r>
              <a:rPr lang="en-US" sz="2400" b="1" dirty="0" smtClean="0">
                <a:latin typeface="Book Antiqua" pitchFamily="18" charset="0"/>
              </a:rPr>
              <a:t>]</a:t>
            </a:r>
            <a:endParaRPr lang="uk-UA" sz="2400" b="1" dirty="0" smtClean="0">
              <a:latin typeface="Book Antiqua" pitchFamily="18" charset="0"/>
            </a:endParaRPr>
          </a:p>
          <a:p>
            <a:pPr algn="ctr"/>
            <a:r>
              <a:rPr lang="uk-UA" sz="2400" b="1" dirty="0" smtClean="0">
                <a:latin typeface="Book Antiqua" pitchFamily="18" charset="0"/>
              </a:rPr>
              <a:t>х(</a:t>
            </a:r>
            <a:r>
              <a:rPr lang="en-US" sz="2400" b="1" dirty="0" smtClean="0">
                <a:latin typeface="Book Antiqua" pitchFamily="18" charset="0"/>
              </a:rPr>
              <a:t>min)=0 – </a:t>
            </a:r>
            <a:r>
              <a:rPr lang="uk-UA" sz="2400" b="1" dirty="0" smtClean="0">
                <a:latin typeface="Book Antiqua" pitchFamily="18" charset="0"/>
              </a:rPr>
              <a:t>точка екстремуму</a:t>
            </a:r>
            <a:endParaRPr lang="ru-RU" sz="24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Домашнє задання 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Вивчити параграф 22</a:t>
            </a:r>
          </a:p>
          <a:p>
            <a:endParaRPr lang="uk-UA" dirty="0" smtClean="0"/>
          </a:p>
          <a:p>
            <a:r>
              <a:rPr lang="uk-UA" dirty="0" smtClean="0"/>
              <a:t>Виконати №22 (5,8,10)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36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Методичний коментар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Пояснення нового матеріалу викладено в презентації</a:t>
            </a:r>
          </a:p>
          <a:p>
            <a:r>
              <a:rPr lang="uk-UA" dirty="0" smtClean="0"/>
              <a:t>Уважно розгляньте і перепишіть запропоновані приклади</a:t>
            </a:r>
          </a:p>
          <a:p>
            <a:r>
              <a:rPr lang="uk-UA" dirty="0" smtClean="0"/>
              <a:t>Опрацювати тему «Екстремуми функції» можна і по підручнику , це параграф 22</a:t>
            </a:r>
          </a:p>
          <a:p>
            <a:r>
              <a:rPr lang="uk-UA" dirty="0" smtClean="0"/>
              <a:t>Алгоритм для знаходження екстремумів функції треба </a:t>
            </a:r>
            <a:r>
              <a:rPr lang="uk-UA" dirty="0" err="1" smtClean="0"/>
              <a:t>запам</a:t>
            </a:r>
            <a:r>
              <a:rPr lang="en-US" dirty="0" smtClean="0"/>
              <a:t>’</a:t>
            </a:r>
            <a:r>
              <a:rPr lang="uk-UA" dirty="0" err="1" smtClean="0"/>
              <a:t>ятати</a:t>
            </a:r>
            <a:endParaRPr lang="en-US" dirty="0" smtClean="0"/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27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Содержимое 3" descr="графык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5" y="857232"/>
            <a:ext cx="4912209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72198" y="1285860"/>
            <a:ext cx="235745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Book Antiqua" pitchFamily="18" charset="0"/>
              </a:rPr>
              <a:t>На проміжку </a:t>
            </a:r>
            <a:r>
              <a:rPr lang="en-US" dirty="0" smtClean="0">
                <a:latin typeface="Book Antiqua" pitchFamily="18" charset="0"/>
              </a:rPr>
              <a:t>[-1; 0] </a:t>
            </a:r>
            <a:r>
              <a:rPr lang="uk-UA" dirty="0" smtClean="0">
                <a:latin typeface="Book Antiqua" pitchFamily="18" charset="0"/>
              </a:rPr>
              <a:t> функція в точці </a:t>
            </a:r>
            <a:r>
              <a:rPr lang="en-US" i="1" dirty="0" smtClean="0">
                <a:latin typeface="Book Antiqua" pitchFamily="18" charset="0"/>
              </a:rPr>
              <a:t>x₁</a:t>
            </a:r>
            <a:r>
              <a:rPr lang="ru-RU" i="1" dirty="0" smtClean="0">
                <a:latin typeface="Book Antiqua" pitchFamily="18" charset="0"/>
              </a:rPr>
              <a:t> </a:t>
            </a:r>
            <a:r>
              <a:rPr lang="uk-UA" i="1" dirty="0" smtClean="0">
                <a:latin typeface="Book Antiqua" pitchFamily="18" charset="0"/>
              </a:rPr>
              <a:t>має найменше значення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2643182"/>
            <a:ext cx="235745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Book Antiqua" pitchFamily="18" charset="0"/>
              </a:rPr>
              <a:t>На проміжку </a:t>
            </a:r>
            <a:r>
              <a:rPr lang="en-US" dirty="0" smtClean="0">
                <a:latin typeface="Book Antiqua" pitchFamily="18" charset="0"/>
              </a:rPr>
              <a:t>[</a:t>
            </a:r>
            <a:r>
              <a:rPr lang="uk-UA" dirty="0" smtClean="0">
                <a:latin typeface="Book Antiqua" pitchFamily="18" charset="0"/>
              </a:rPr>
              <a:t>0</a:t>
            </a:r>
            <a:r>
              <a:rPr lang="en-US" dirty="0" smtClean="0">
                <a:latin typeface="Book Antiqua" pitchFamily="18" charset="0"/>
              </a:rPr>
              <a:t>; </a:t>
            </a:r>
            <a:r>
              <a:rPr lang="uk-UA" dirty="0" smtClean="0">
                <a:latin typeface="Book Antiqua" pitchFamily="18" charset="0"/>
              </a:rPr>
              <a:t>1</a:t>
            </a:r>
            <a:r>
              <a:rPr lang="en-US" dirty="0" smtClean="0">
                <a:latin typeface="Book Antiqua" pitchFamily="18" charset="0"/>
              </a:rPr>
              <a:t>] </a:t>
            </a:r>
            <a:r>
              <a:rPr lang="uk-UA" dirty="0" smtClean="0">
                <a:latin typeface="Book Antiqua" pitchFamily="18" charset="0"/>
              </a:rPr>
              <a:t> функція в точці </a:t>
            </a:r>
            <a:r>
              <a:rPr lang="en-US" i="1" dirty="0" smtClean="0">
                <a:latin typeface="Book Antiqua" pitchFamily="18" charset="0"/>
              </a:rPr>
              <a:t>x₂</a:t>
            </a:r>
            <a:r>
              <a:rPr lang="ru-RU" i="1" dirty="0" smtClean="0">
                <a:latin typeface="Book Antiqua" pitchFamily="18" charset="0"/>
              </a:rPr>
              <a:t> </a:t>
            </a:r>
            <a:r>
              <a:rPr lang="uk-UA" i="1" dirty="0" smtClean="0">
                <a:latin typeface="Book Antiqua" pitchFamily="18" charset="0"/>
              </a:rPr>
              <a:t>має найбільше значення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3929066"/>
            <a:ext cx="22860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Book Antiqua" pitchFamily="18" charset="0"/>
              </a:rPr>
              <a:t>На проміжку </a:t>
            </a:r>
            <a:r>
              <a:rPr lang="en-US" dirty="0" smtClean="0">
                <a:latin typeface="Book Antiqua" pitchFamily="18" charset="0"/>
              </a:rPr>
              <a:t>[1; </a:t>
            </a:r>
            <a:r>
              <a:rPr lang="uk-UA" dirty="0" smtClean="0">
                <a:latin typeface="Book Antiqua" pitchFamily="18" charset="0"/>
              </a:rPr>
              <a:t>2</a:t>
            </a:r>
            <a:r>
              <a:rPr lang="en-US" dirty="0" smtClean="0">
                <a:latin typeface="Book Antiqua" pitchFamily="18" charset="0"/>
              </a:rPr>
              <a:t>] </a:t>
            </a:r>
            <a:r>
              <a:rPr lang="uk-UA" dirty="0" smtClean="0">
                <a:latin typeface="Book Antiqua" pitchFamily="18" charset="0"/>
              </a:rPr>
              <a:t> функція в точці </a:t>
            </a:r>
            <a:r>
              <a:rPr lang="en-US" i="1" dirty="0" smtClean="0">
                <a:latin typeface="Book Antiqua" pitchFamily="18" charset="0"/>
              </a:rPr>
              <a:t>x₃</a:t>
            </a:r>
            <a:r>
              <a:rPr lang="ru-RU" i="1" dirty="0" smtClean="0">
                <a:latin typeface="Book Antiqua" pitchFamily="18" charset="0"/>
              </a:rPr>
              <a:t> </a:t>
            </a:r>
            <a:r>
              <a:rPr lang="uk-UA" i="1" dirty="0" smtClean="0">
                <a:latin typeface="Book Antiqua" pitchFamily="18" charset="0"/>
              </a:rPr>
              <a:t>має найменше значення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Содержимое 3" descr="графык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5190242" cy="5510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72198" y="1000108"/>
            <a:ext cx="221457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Book Antiqua" pitchFamily="18" charset="0"/>
              </a:rPr>
              <a:t>f(x₁) ≤ f(x)  [ -1; 0]</a:t>
            </a:r>
            <a:endParaRPr lang="ru-RU" sz="2000" b="1" i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5074" y="2214554"/>
            <a:ext cx="221457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Book Antiqua" pitchFamily="18" charset="0"/>
              </a:rPr>
              <a:t>f( x₂) ≥ f(x)  [0; 1]</a:t>
            </a:r>
            <a:endParaRPr lang="ru-RU" sz="2000" b="1" i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3357562"/>
            <a:ext cx="207170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Book Antiqua" pitchFamily="18" charset="0"/>
              </a:rPr>
              <a:t>f(x₃) ≤ f(x)  [1; 2]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857233"/>
            <a:ext cx="3852890" cy="34290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Book Antiqua" pitchFamily="18" charset="0"/>
              </a:rPr>
              <a:t>Точку </a:t>
            </a:r>
            <a:r>
              <a:rPr lang="uk-UA" i="1" dirty="0" smtClean="0">
                <a:latin typeface="Book Antiqua" pitchFamily="18" charset="0"/>
              </a:rPr>
              <a:t>х₀ </a:t>
            </a:r>
            <a:r>
              <a:rPr lang="uk-UA" dirty="0" smtClean="0">
                <a:latin typeface="Book Antiqua" pitchFamily="18" charset="0"/>
              </a:rPr>
              <a:t>називають </a:t>
            </a:r>
            <a:r>
              <a:rPr lang="uk-UA" b="1" dirty="0" smtClean="0">
                <a:solidFill>
                  <a:srgbClr val="FFC000"/>
                </a:solidFill>
                <a:latin typeface="Book Antiqua" pitchFamily="18" charset="0"/>
              </a:rPr>
              <a:t>точкою максимуму </a:t>
            </a:r>
            <a:r>
              <a:rPr lang="uk-UA" dirty="0" smtClean="0">
                <a:latin typeface="Book Antiqua" pitchFamily="18" charset="0"/>
              </a:rPr>
              <a:t>функції </a:t>
            </a:r>
            <a:r>
              <a:rPr lang="en-US" i="1" dirty="0" smtClean="0">
                <a:latin typeface="Book Antiqua" pitchFamily="18" charset="0"/>
              </a:rPr>
              <a:t>f</a:t>
            </a:r>
            <a:r>
              <a:rPr lang="uk-UA" dirty="0" smtClean="0">
                <a:latin typeface="Book Antiqua" pitchFamily="18" charset="0"/>
              </a:rPr>
              <a:t>, якщо на інтервалі </a:t>
            </a:r>
            <a:r>
              <a:rPr lang="uk-UA" i="1" dirty="0" smtClean="0">
                <a:latin typeface="Book Antiqua" pitchFamily="18" charset="0"/>
              </a:rPr>
              <a:t>( </a:t>
            </a:r>
            <a:r>
              <a:rPr lang="en-US" i="1" dirty="0" smtClean="0">
                <a:latin typeface="Book Antiqua" pitchFamily="18" charset="0"/>
              </a:rPr>
              <a:t>a; b), </a:t>
            </a:r>
            <a:r>
              <a:rPr lang="uk-UA" dirty="0" smtClean="0">
                <a:latin typeface="Book Antiqua" pitchFamily="18" charset="0"/>
              </a:rPr>
              <a:t>який містить точку </a:t>
            </a:r>
            <a:r>
              <a:rPr lang="uk-UA" i="1" dirty="0" smtClean="0">
                <a:latin typeface="Book Antiqua" pitchFamily="18" charset="0"/>
              </a:rPr>
              <a:t>х₀</a:t>
            </a:r>
            <a:r>
              <a:rPr lang="uk-UA" dirty="0" smtClean="0">
                <a:latin typeface="Book Antiqua" pitchFamily="18" charset="0"/>
              </a:rPr>
              <a:t>, виконується нерівність </a:t>
            </a:r>
            <a:r>
              <a:rPr lang="en-US" i="1" dirty="0" smtClean="0">
                <a:latin typeface="Book Antiqua" pitchFamily="18" charset="0"/>
              </a:rPr>
              <a:t>f (x₀)≥ f(x)</a:t>
            </a:r>
            <a:endParaRPr lang="ru-RU" i="1" dirty="0"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3"/>
            <a:ext cx="3852890" cy="34290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Book Antiqua" pitchFamily="18" charset="0"/>
              </a:rPr>
              <a:t>Точку </a:t>
            </a:r>
            <a:r>
              <a:rPr lang="uk-UA" i="1" dirty="0" smtClean="0">
                <a:latin typeface="Book Antiqua" pitchFamily="18" charset="0"/>
              </a:rPr>
              <a:t>х₀ </a:t>
            </a:r>
            <a:r>
              <a:rPr lang="uk-UA" dirty="0" smtClean="0">
                <a:latin typeface="Book Antiqua" pitchFamily="18" charset="0"/>
              </a:rPr>
              <a:t>називають </a:t>
            </a:r>
            <a:r>
              <a:rPr lang="uk-UA" b="1" dirty="0" smtClean="0">
                <a:solidFill>
                  <a:srgbClr val="FFC000"/>
                </a:solidFill>
                <a:latin typeface="Book Antiqua" pitchFamily="18" charset="0"/>
              </a:rPr>
              <a:t>точкою мінімуму </a:t>
            </a:r>
            <a:r>
              <a:rPr lang="uk-UA" dirty="0" smtClean="0">
                <a:latin typeface="Book Antiqua" pitchFamily="18" charset="0"/>
              </a:rPr>
              <a:t>функції </a:t>
            </a:r>
            <a:r>
              <a:rPr lang="en-US" i="1" dirty="0" smtClean="0">
                <a:latin typeface="Book Antiqua" pitchFamily="18" charset="0"/>
              </a:rPr>
              <a:t>f</a:t>
            </a:r>
            <a:r>
              <a:rPr lang="uk-UA" dirty="0" smtClean="0">
                <a:latin typeface="Book Antiqua" pitchFamily="18" charset="0"/>
              </a:rPr>
              <a:t>, якщо на інтервалі </a:t>
            </a:r>
            <a:r>
              <a:rPr lang="uk-UA" i="1" dirty="0" smtClean="0">
                <a:latin typeface="Book Antiqua" pitchFamily="18" charset="0"/>
              </a:rPr>
              <a:t>( </a:t>
            </a:r>
            <a:r>
              <a:rPr lang="en-US" i="1" dirty="0" smtClean="0">
                <a:latin typeface="Book Antiqua" pitchFamily="18" charset="0"/>
              </a:rPr>
              <a:t>a; b), </a:t>
            </a:r>
            <a:r>
              <a:rPr lang="uk-UA" dirty="0" smtClean="0">
                <a:latin typeface="Book Antiqua" pitchFamily="18" charset="0"/>
              </a:rPr>
              <a:t>який містить точку </a:t>
            </a:r>
            <a:r>
              <a:rPr lang="uk-UA" i="1" dirty="0" smtClean="0">
                <a:latin typeface="Book Antiqua" pitchFamily="18" charset="0"/>
              </a:rPr>
              <a:t>х₀</a:t>
            </a:r>
            <a:r>
              <a:rPr lang="uk-UA" dirty="0" smtClean="0">
                <a:latin typeface="Book Antiqua" pitchFamily="18" charset="0"/>
              </a:rPr>
              <a:t>, виконується нерівність </a:t>
            </a:r>
            <a:r>
              <a:rPr lang="en-US" i="1" dirty="0" smtClean="0">
                <a:latin typeface="Book Antiqua" pitchFamily="18" charset="0"/>
              </a:rPr>
              <a:t>f (x₀)</a:t>
            </a:r>
            <a:r>
              <a:rPr lang="en-US" i="1" dirty="0" smtClean="0">
                <a:latin typeface="Calibri"/>
              </a:rPr>
              <a:t>≤</a:t>
            </a:r>
            <a:r>
              <a:rPr lang="en-US" i="1" dirty="0" smtClean="0">
                <a:latin typeface="Book Antiqua" pitchFamily="18" charset="0"/>
              </a:rPr>
              <a:t> f(x)</a:t>
            </a:r>
            <a:endParaRPr lang="ru-RU" i="1" dirty="0" smtClean="0">
              <a:latin typeface="Book Antiqua" pitchFamily="18" charset="0"/>
            </a:endParaRPr>
          </a:p>
          <a:p>
            <a:pPr marL="0" indent="0"/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000100" y="4857760"/>
          <a:ext cx="1214446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3" imgW="279360" imgH="228600" progId="Equation.3">
                  <p:embed/>
                </p:oleObj>
              </mc:Choice>
              <mc:Fallback>
                <p:oleObj name="Формула" r:id="rId3" imgW="279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4857760"/>
                        <a:ext cx="1214446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571736" y="4929198"/>
          <a:ext cx="857257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5" imgW="266400" imgH="215640" progId="Equation.3">
                  <p:embed/>
                </p:oleObj>
              </mc:Choice>
              <mc:Fallback>
                <p:oleObj name="Формула" r:id="rId5" imgW="2664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4929198"/>
                        <a:ext cx="857257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71670" y="507207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Book Antiqua" pitchFamily="18" charset="0"/>
              </a:rPr>
              <a:t>і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5072074"/>
            <a:ext cx="500066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Book Antiqua" pitchFamily="18" charset="0"/>
              </a:rPr>
              <a:t> - точки екстремуму функції</a:t>
            </a:r>
            <a:endParaRPr lang="ru-RU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290"/>
            <a:ext cx="7715304" cy="15255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Book Antiqua" pitchFamily="18" charset="0"/>
              </a:rPr>
              <a:t>Якщо </a:t>
            </a:r>
            <a:r>
              <a:rPr lang="uk-UA" i="1" dirty="0" smtClean="0">
                <a:latin typeface="Book Antiqua" pitchFamily="18" charset="0"/>
              </a:rPr>
              <a:t>х₀</a:t>
            </a:r>
            <a:r>
              <a:rPr lang="uk-UA" dirty="0" smtClean="0">
                <a:latin typeface="Book Antiqua" pitchFamily="18" charset="0"/>
              </a:rPr>
              <a:t> є точкою екстремуму функції </a:t>
            </a:r>
            <a:r>
              <a:rPr lang="en-US" i="1" dirty="0" smtClean="0">
                <a:latin typeface="Book Antiqua" pitchFamily="18" charset="0"/>
              </a:rPr>
              <a:t>f</a:t>
            </a:r>
            <a:r>
              <a:rPr lang="uk-UA" dirty="0" smtClean="0">
                <a:latin typeface="Book Antiqua" pitchFamily="18" charset="0"/>
              </a:rPr>
              <a:t>, то або </a:t>
            </a:r>
            <a:r>
              <a:rPr lang="en-US" i="1" dirty="0" smtClean="0">
                <a:latin typeface="Book Antiqua" pitchFamily="18" charset="0"/>
              </a:rPr>
              <a:t>f</a:t>
            </a:r>
            <a:r>
              <a:rPr lang="uk-UA" i="1" dirty="0" smtClean="0">
                <a:latin typeface="Book Antiqua" pitchFamily="18" charset="0"/>
              </a:rPr>
              <a:t> </a:t>
            </a:r>
            <a:r>
              <a:rPr lang="en-US" i="1" dirty="0" smtClean="0">
                <a:latin typeface="Book Antiqua" pitchFamily="18" charset="0"/>
              </a:rPr>
              <a:t>’(x₀) = 0</a:t>
            </a:r>
            <a:r>
              <a:rPr lang="uk-UA" dirty="0" smtClean="0">
                <a:latin typeface="Book Antiqua" pitchFamily="18" charset="0"/>
              </a:rPr>
              <a:t>, або функція </a:t>
            </a:r>
            <a:r>
              <a:rPr lang="en-US" i="1" dirty="0" smtClean="0">
                <a:latin typeface="Book Antiqua" pitchFamily="18" charset="0"/>
              </a:rPr>
              <a:t>f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>не </a:t>
            </a:r>
            <a:r>
              <a:rPr lang="ru-RU" dirty="0" err="1" smtClean="0">
                <a:latin typeface="Book Antiqua" pitchFamily="18" charset="0"/>
              </a:rPr>
              <a:t>є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err="1" smtClean="0">
                <a:latin typeface="Book Antiqua" pitchFamily="18" charset="0"/>
              </a:rPr>
              <a:t>диференційовною</a:t>
            </a:r>
            <a:r>
              <a:rPr lang="ru-RU" dirty="0" smtClean="0">
                <a:latin typeface="Book Antiqua" pitchFamily="18" charset="0"/>
              </a:rPr>
              <a:t> в </a:t>
            </a:r>
            <a:r>
              <a:rPr lang="ru-RU" dirty="0" err="1" smtClean="0">
                <a:latin typeface="Book Antiqua" pitchFamily="18" charset="0"/>
              </a:rPr>
              <a:t>точці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i="1" dirty="0" err="1" smtClean="0">
                <a:latin typeface="Book Antiqua" pitchFamily="18" charset="0"/>
              </a:rPr>
              <a:t>х</a:t>
            </a:r>
            <a:r>
              <a:rPr lang="ru-RU" i="1" dirty="0" smtClean="0">
                <a:latin typeface="Book Antiqua" pitchFamily="18" charset="0"/>
              </a:rPr>
              <a:t>₀</a:t>
            </a:r>
            <a:endParaRPr lang="ru-RU" i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928802"/>
            <a:ext cx="221457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Book Antiqua" pitchFamily="18" charset="0"/>
              </a:rPr>
              <a:t>Приклад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5" name="Рисунок 4" descr="екстремум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857364"/>
            <a:ext cx="3684019" cy="5000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2714620"/>
            <a:ext cx="414340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Book Antiqua" pitchFamily="18" charset="0"/>
              </a:rPr>
              <a:t>Зображено графік функції, </a:t>
            </a:r>
            <a:r>
              <a:rPr lang="uk-UA" sz="2400" dirty="0" err="1" smtClean="0">
                <a:latin typeface="Book Antiqua" pitchFamily="18" charset="0"/>
              </a:rPr>
              <a:t>недиференційовної</a:t>
            </a:r>
            <a:r>
              <a:rPr lang="uk-UA" sz="2400" dirty="0" smtClean="0">
                <a:latin typeface="Book Antiqua" pitchFamily="18" charset="0"/>
              </a:rPr>
              <a:t> в точці </a:t>
            </a:r>
            <a:r>
              <a:rPr lang="uk-UA" sz="2400" i="1" dirty="0" smtClean="0">
                <a:latin typeface="Book Antiqua" pitchFamily="18" charset="0"/>
              </a:rPr>
              <a:t>х₀</a:t>
            </a:r>
            <a:r>
              <a:rPr lang="uk-UA" sz="2400" dirty="0" smtClean="0">
                <a:latin typeface="Book Antiqua" pitchFamily="18" charset="0"/>
              </a:rPr>
              <a:t>, але точка </a:t>
            </a:r>
            <a:r>
              <a:rPr lang="uk-UA" sz="2400" i="1" dirty="0" smtClean="0">
                <a:latin typeface="Book Antiqua" pitchFamily="18" charset="0"/>
              </a:rPr>
              <a:t>х₀</a:t>
            </a:r>
            <a:r>
              <a:rPr lang="uk-UA" sz="2400" dirty="0" smtClean="0">
                <a:latin typeface="Book Antiqua" pitchFamily="18" charset="0"/>
              </a:rPr>
              <a:t> не є точкою екстремуму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643446"/>
            <a:ext cx="464347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atin typeface="Book Antiqua" pitchFamily="18" charset="0"/>
              </a:rPr>
              <a:t>Що означає </a:t>
            </a:r>
            <a:r>
              <a:rPr lang="uk-UA" sz="2400" dirty="0" err="1" smtClean="0">
                <a:latin typeface="Book Antiqua" pitchFamily="18" charset="0"/>
              </a:rPr>
              <a:t>недиференційовна</a:t>
            </a:r>
            <a:r>
              <a:rPr lang="uk-UA" sz="2400" dirty="0" smtClean="0">
                <a:latin typeface="Book Antiqua" pitchFamily="18" charset="0"/>
              </a:rPr>
              <a:t> в точці х₀?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786454"/>
            <a:ext cx="414340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Book Antiqua" pitchFamily="18" charset="0"/>
              </a:rPr>
              <a:t>До графіка цієї функції в точці х₀ не можна провести дотичну</a:t>
            </a:r>
            <a:endParaRPr lang="ru-RU" sz="2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65403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C000"/>
                </a:solidFill>
                <a:latin typeface="Comic Sans MS" pitchFamily="66" charset="0"/>
              </a:rPr>
              <a:t>Достатня умова екстремуму</a:t>
            </a:r>
            <a:endParaRPr lang="ru-RU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7715304" cy="207170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just">
              <a:buNone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Якщо функція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f(x)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неперервна в точці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х₀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і похідна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f‘(x)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змінює знак при переході через точку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х₀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, то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х₀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- точка екстремуму функції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f(x)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4214818"/>
            <a:ext cx="378621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Book Antiqua" pitchFamily="18" charset="0"/>
              </a:rPr>
              <a:t>У точці х₀ знак </a:t>
            </a:r>
            <a:r>
              <a:rPr lang="en-US" sz="2400" b="1" dirty="0" smtClean="0">
                <a:latin typeface="Book Antiqua" pitchFamily="18" charset="0"/>
              </a:rPr>
              <a:t>f’(x) </a:t>
            </a:r>
            <a:r>
              <a:rPr lang="uk-UA" sz="2400" b="1" dirty="0" smtClean="0">
                <a:latin typeface="Book Antiqua" pitchFamily="18" charset="0"/>
              </a:rPr>
              <a:t>змінюється з “+” на “-”, то х₀ - точка максимуму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4214818"/>
            <a:ext cx="385765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Book Antiqua" pitchFamily="18" charset="0"/>
              </a:rPr>
              <a:t>У точці х₀ знак </a:t>
            </a:r>
            <a:r>
              <a:rPr lang="en-US" sz="2400" b="1" dirty="0" smtClean="0">
                <a:latin typeface="Book Antiqua" pitchFamily="18" charset="0"/>
              </a:rPr>
              <a:t>f’(x) </a:t>
            </a:r>
            <a:r>
              <a:rPr lang="uk-UA" sz="2400" b="1" dirty="0" smtClean="0">
                <a:latin typeface="Book Antiqua" pitchFamily="18" charset="0"/>
              </a:rPr>
              <a:t>змінюється з “-” на “+”, то х₀ - точка мінімуму</a:t>
            </a:r>
            <a:endParaRPr lang="ru-RU" sz="24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85794"/>
            <a:ext cx="5786478" cy="6540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Comic Sans MS" pitchFamily="66" charset="0"/>
              </a:rPr>
              <a:t>Приклад</a:t>
            </a:r>
            <a:endParaRPr lang="ru-RU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85926"/>
            <a:ext cx="7715304" cy="435771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Знайдіть точки екстремуму функції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i="1" dirty="0" smtClean="0">
                <a:latin typeface="Book Antiqua" pitchFamily="18" charset="0"/>
              </a:rPr>
              <a:t>y=2x³ - 3x² - 12x</a:t>
            </a:r>
          </a:p>
          <a:p>
            <a:pPr>
              <a:buNone/>
            </a:pP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язання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1)Знайти похідну </a:t>
            </a:r>
            <a:r>
              <a:rPr lang="en-US" dirty="0" smtClean="0"/>
              <a:t>f’(x)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>
                <a:latin typeface="Book Antiqua" pitchFamily="18" charset="0"/>
              </a:rPr>
              <a:t>y’</a:t>
            </a:r>
            <a:r>
              <a:rPr lang="en-US" dirty="0" smtClean="0"/>
              <a:t>=</a:t>
            </a:r>
          </a:p>
          <a:p>
            <a:pPr>
              <a:buNone/>
            </a:pPr>
            <a:r>
              <a:rPr lang="en-US" dirty="0" smtClean="0"/>
              <a:t>2)</a:t>
            </a:r>
            <a:r>
              <a:rPr lang="en-US" i="1" dirty="0" smtClean="0">
                <a:latin typeface="Book Antiqua" pitchFamily="18" charset="0"/>
              </a:rPr>
              <a:t>f’(x) = 0</a:t>
            </a:r>
            <a:endParaRPr lang="ru-RU" i="1" dirty="0">
              <a:latin typeface="Book Antiqu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785918" y="4071942"/>
          <a:ext cx="6107949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3" imgW="2171520" imgH="203040" progId="Equation.3">
                  <p:embed/>
                </p:oleObj>
              </mc:Choice>
              <mc:Fallback>
                <p:oleObj name="Формула" r:id="rId3" imgW="21715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4071942"/>
                        <a:ext cx="6107949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00100" y="5357826"/>
          <a:ext cx="296467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5" imgW="1054080" imgH="203040" progId="Equation.3">
                  <p:embed/>
                </p:oleObj>
              </mc:Choice>
              <mc:Fallback>
                <p:oleObj name="Формула" r:id="rId5" imgW="10540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5357826"/>
                        <a:ext cx="2964677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58246" cy="6143667"/>
          </a:xfrm>
        </p:spPr>
        <p:txBody>
          <a:bodyPr/>
          <a:lstStyle/>
          <a:p>
            <a:pPr>
              <a:buNone/>
            </a:pP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ru-RU" dirty="0" err="1" smtClean="0"/>
              <a:t>яжемо</a:t>
            </a:r>
            <a:r>
              <a:rPr lang="ru-RU" dirty="0" smtClean="0"/>
              <a:t> </a:t>
            </a:r>
            <a:r>
              <a:rPr lang="ru-RU" dirty="0" err="1" smtClean="0"/>
              <a:t>р</a:t>
            </a:r>
            <a:r>
              <a:rPr lang="uk-UA" dirty="0" err="1" smtClean="0"/>
              <a:t>івняння</a:t>
            </a:r>
            <a:r>
              <a:rPr lang="uk-UA" dirty="0" smtClean="0"/>
              <a:t> і знайдемо корені.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i="1" dirty="0" smtClean="0">
                <a:latin typeface="Book Antiqua" pitchFamily="18" charset="0"/>
              </a:rPr>
              <a:t>х₁ = -1, х₂ = 2</a:t>
            </a:r>
            <a:r>
              <a:rPr lang="uk-UA" dirty="0" smtClean="0">
                <a:latin typeface="Book Antiqua" pitchFamily="18" charset="0"/>
              </a:rPr>
              <a:t>  - критичні точки функції</a:t>
            </a:r>
          </a:p>
          <a:p>
            <a:pPr>
              <a:buNone/>
            </a:pPr>
            <a:endParaRPr lang="uk-UA" dirty="0" smtClean="0">
              <a:latin typeface="Book Antiqua" pitchFamily="18" charset="0"/>
            </a:endParaRPr>
          </a:p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3)Дослідити знак похідної в околах критичних точок</a:t>
            </a:r>
          </a:p>
          <a:p>
            <a:pPr>
              <a:buNone/>
            </a:pPr>
            <a:endParaRPr lang="uk-UA" dirty="0" smtClean="0">
              <a:latin typeface="Book Antiqua" pitchFamily="18" charset="0"/>
            </a:endParaRPr>
          </a:p>
          <a:p>
            <a:pPr>
              <a:buNone/>
            </a:pPr>
            <a:endParaRPr lang="uk-UA" dirty="0" smtClean="0">
              <a:latin typeface="Book Antiqua" pitchFamily="18" charset="0"/>
            </a:endParaRPr>
          </a:p>
          <a:p>
            <a:pPr>
              <a:buNone/>
            </a:pPr>
            <a:endParaRPr lang="uk-UA" dirty="0" smtClean="0">
              <a:latin typeface="Book Antiqua" pitchFamily="18" charset="0"/>
            </a:endParaRPr>
          </a:p>
          <a:p>
            <a:pPr>
              <a:buNone/>
            </a:pPr>
            <a:endParaRPr lang="uk-UA" dirty="0" smtClean="0">
              <a:latin typeface="Book Antiqua" pitchFamily="18" charset="0"/>
            </a:endParaRPr>
          </a:p>
          <a:p>
            <a:pPr>
              <a:buNone/>
            </a:pPr>
            <a:endParaRPr lang="uk-UA" dirty="0" smtClean="0">
              <a:latin typeface="Book Antiqua" pitchFamily="18" charset="0"/>
            </a:endParaRP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00034" y="785794"/>
          <a:ext cx="2946818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3" imgW="838080" imgH="203040" progId="Equation.3">
                  <p:embed/>
                </p:oleObj>
              </mc:Choice>
              <mc:Fallback>
                <p:oleObj name="Формула" r:id="rId3" imgW="8380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785794"/>
                        <a:ext cx="2946818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geogebra-exp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071942"/>
            <a:ext cx="7874292" cy="1643074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 xsi:nil="true"/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 xsi:nil="true"/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1 Microsoft Managed Content</TrustLevel>
    <UALocRecommendation xmlns="9d035d7d-02e5-4a00-8b62-9a556aabc7b5">Localize</UALocRecommendation>
    <TPApplication xmlns="9d035d7d-02e5-4a00-8b62-9a556aabc7b5" xsi:nil="true"/>
    <AssetId xmlns="9d035d7d-02e5-4a00-8b62-9a556aabc7b5">TP101908666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TemplateStatus xmlns="9d035d7d-02e5-4a00-8b62-9a556aabc7b5">Complete</TemplateStatus>
    <APAuthor xmlns="9d035d7d-02e5-4a00-8b62-9a556aabc7b5">
      <UserInfo>
        <DisplayName>FAREAST\v-thjoth</DisplayName>
        <AccountId>39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267179</Value>
      <Value>407249</Value>
    </PublishStatusLookup>
    <SourceTitle xmlns="9d035d7d-02e5-4a00-8b62-9a556aabc7b5" xsi:nil="true"/>
    <AcquiredFrom xmlns="9d035d7d-02e5-4a00-8b62-9a556aabc7b5">Internal MS</AcquiredFrom>
    <CSXSubmissionMarket xmlns="9d035d7d-02e5-4a00-8b62-9a556aabc7b5" xsi:nil="true"/>
    <Markets xmlns="9d035d7d-02e5-4a00-8b62-9a556aabc7b5"/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2010-06-18T10:05:00+00:00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2100-01-01T08:00:00+00:00</AssetExpire>
    <Description0 xmlns="91e8d559-4d54-460d-ba58-5d5027f88b4d" xsi:nil="true"/>
    <MachineTranslated xmlns="9d035d7d-02e5-4a00-8b62-9a556aabc7b5">false</MachineTranslated>
    <OutputCachingOn xmlns="9d035d7d-02e5-4a00-8b62-9a556aabc7b5">true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184656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3.xml><?xml version="1.0" encoding="utf-8"?>
<ds:datastoreItem xmlns:ds="http://schemas.openxmlformats.org/officeDocument/2006/customXml" ds:itemID="{94BCFCE8-E557-45A0-92C6-0E21D0019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535</Words>
  <Application>Microsoft Office PowerPoint</Application>
  <PresentationFormat>Екран (4:3)</PresentationFormat>
  <Paragraphs>79</Paragraphs>
  <Slides>15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Book Antiqua</vt:lpstr>
      <vt:lpstr>Calibri</vt:lpstr>
      <vt:lpstr>Comic Sans MS</vt:lpstr>
      <vt:lpstr>tf01908703</vt:lpstr>
      <vt:lpstr>Формула</vt:lpstr>
      <vt:lpstr>Точки екстремуму функції</vt:lpstr>
      <vt:lpstr>Методичний коментар</vt:lpstr>
      <vt:lpstr>Презентація PowerPoint</vt:lpstr>
      <vt:lpstr>Презентація PowerPoint</vt:lpstr>
      <vt:lpstr>Презентація PowerPoint</vt:lpstr>
      <vt:lpstr>Презентація PowerPoint</vt:lpstr>
      <vt:lpstr>Достатня умова екстремуму</vt:lpstr>
      <vt:lpstr>Приклад</vt:lpstr>
      <vt:lpstr>Презентація PowerPoint</vt:lpstr>
      <vt:lpstr>Презентація PowerPoint</vt:lpstr>
      <vt:lpstr>Приклад</vt:lpstr>
      <vt:lpstr>Презентація PowerPoint</vt:lpstr>
      <vt:lpstr>Виконуємо самостійно</vt:lpstr>
      <vt:lpstr>Відповідь</vt:lpstr>
      <vt:lpstr>Домашнє задання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Точки екстремуму функції</dc:title>
  <dc:subject>Шаблон оформления</dc:subject>
  <dc:creator>админ</dc:creator>
  <cp:keywords>Шаблон оформления</cp:keywords>
  <dc:description>Шаблон оформления
Корпорация Майкрософт</dc:description>
  <cp:lastModifiedBy>RePack by Diakov</cp:lastModifiedBy>
  <cp:revision>3</cp:revision>
  <dcterms:created xsi:type="dcterms:W3CDTF">2020-04-11T12:50:01Z</dcterms:created>
  <dcterms:modified xsi:type="dcterms:W3CDTF">2022-04-01T11:11:59Z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