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66" r:id="rId4"/>
    <p:sldId id="257" r:id="rId5"/>
    <p:sldId id="258" r:id="rId6"/>
    <p:sldId id="261" r:id="rId7"/>
    <p:sldId id="259" r:id="rId8"/>
    <p:sldId id="260" r:id="rId9"/>
    <p:sldId id="262" r:id="rId10"/>
    <p:sldId id="263" r:id="rId11"/>
    <p:sldId id="264" r:id="rId12"/>
    <p:sldId id="265" r:id="rId13"/>
    <p:sldId id="270" r:id="rId1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90" autoAdjust="0"/>
  </p:normalViewPr>
  <p:slideViewPr>
    <p:cSldViewPr>
      <p:cViewPr>
        <p:scale>
          <a:sx n="93" d="100"/>
          <a:sy n="93" d="100"/>
        </p:scale>
        <p:origin x="72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0C74D-6BCB-4D4A-803D-58B1E950A4B8}" type="datetimeFigureOut">
              <a:rPr lang="uk-UA" smtClean="0"/>
              <a:pPr/>
              <a:t>02.02.2022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49AD4-A7C1-4B73-A42E-CAAE9A0408A4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0C74D-6BCB-4D4A-803D-58B1E950A4B8}" type="datetimeFigureOut">
              <a:rPr lang="uk-UA" smtClean="0"/>
              <a:pPr/>
              <a:t>02.02.2022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49AD4-A7C1-4B73-A42E-CAAE9A0408A4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0C74D-6BCB-4D4A-803D-58B1E950A4B8}" type="datetimeFigureOut">
              <a:rPr lang="uk-UA" smtClean="0"/>
              <a:pPr/>
              <a:t>02.02.2022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49AD4-A7C1-4B73-A42E-CAAE9A0408A4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0C74D-6BCB-4D4A-803D-58B1E950A4B8}" type="datetimeFigureOut">
              <a:rPr lang="uk-UA" smtClean="0"/>
              <a:pPr/>
              <a:t>02.02.2022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49AD4-A7C1-4B73-A42E-CAAE9A0408A4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0C74D-6BCB-4D4A-803D-58B1E950A4B8}" type="datetimeFigureOut">
              <a:rPr lang="uk-UA" smtClean="0"/>
              <a:pPr/>
              <a:t>02.02.2022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8649AD4-A7C1-4B73-A42E-CAAE9A0408A4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0C74D-6BCB-4D4A-803D-58B1E950A4B8}" type="datetimeFigureOut">
              <a:rPr lang="uk-UA" smtClean="0"/>
              <a:pPr/>
              <a:t>02.02.2022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49AD4-A7C1-4B73-A42E-CAAE9A0408A4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0C74D-6BCB-4D4A-803D-58B1E950A4B8}" type="datetimeFigureOut">
              <a:rPr lang="uk-UA" smtClean="0"/>
              <a:pPr/>
              <a:t>02.02.2022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49AD4-A7C1-4B73-A42E-CAAE9A0408A4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0C74D-6BCB-4D4A-803D-58B1E950A4B8}" type="datetimeFigureOut">
              <a:rPr lang="uk-UA" smtClean="0"/>
              <a:pPr/>
              <a:t>02.02.2022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49AD4-A7C1-4B73-A42E-CAAE9A0408A4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0C74D-6BCB-4D4A-803D-58B1E950A4B8}" type="datetimeFigureOut">
              <a:rPr lang="uk-UA" smtClean="0"/>
              <a:pPr/>
              <a:t>02.02.2022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49AD4-A7C1-4B73-A42E-CAAE9A0408A4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0C74D-6BCB-4D4A-803D-58B1E950A4B8}" type="datetimeFigureOut">
              <a:rPr lang="uk-UA" smtClean="0"/>
              <a:pPr/>
              <a:t>02.02.2022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49AD4-A7C1-4B73-A42E-CAAE9A0408A4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0C74D-6BCB-4D4A-803D-58B1E950A4B8}" type="datetimeFigureOut">
              <a:rPr lang="uk-UA" smtClean="0"/>
              <a:pPr/>
              <a:t>02.02.2022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49AD4-A7C1-4B73-A42E-CAAE9A0408A4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BF0C74D-6BCB-4D4A-803D-58B1E950A4B8}" type="datetimeFigureOut">
              <a:rPr lang="uk-UA" smtClean="0"/>
              <a:pPr/>
              <a:t>02.02.2022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8649AD4-A7C1-4B73-A42E-CAAE9A0408A4}" type="slidenum">
              <a:rPr lang="uk-UA" smtClean="0"/>
              <a:pPr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39552" y="548680"/>
            <a:ext cx="8229600" cy="2002234"/>
          </a:xfrm>
        </p:spPr>
        <p:txBody>
          <a:bodyPr>
            <a:normAutofit/>
          </a:bodyPr>
          <a:lstStyle/>
          <a:p>
            <a:r>
              <a:rPr lang="uk-UA" b="0" dirty="0" smtClean="0">
                <a:solidFill>
                  <a:srgbClr val="FF0000"/>
                </a:solidFill>
                <a:latin typeface="+mn-lt"/>
              </a:rPr>
              <a:t>Основні способи</a:t>
            </a:r>
            <a:r>
              <a:rPr lang="uk-UA" b="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uk-UA" b="0" dirty="0" err="1" smtClean="0">
                <a:solidFill>
                  <a:srgbClr val="FF0000"/>
                </a:solidFill>
                <a:latin typeface="+mn-lt"/>
              </a:rPr>
              <a:t>розв</a:t>
            </a:r>
            <a:r>
              <a:rPr lang="en-US" b="0" dirty="0" smtClean="0">
                <a:solidFill>
                  <a:srgbClr val="FF0000"/>
                </a:solidFill>
                <a:latin typeface="+mn-lt"/>
              </a:rPr>
              <a:t>’</a:t>
            </a:r>
            <a:r>
              <a:rPr lang="uk-UA" b="0" dirty="0" err="1" smtClean="0">
                <a:solidFill>
                  <a:srgbClr val="FF0000"/>
                </a:solidFill>
                <a:latin typeface="+mn-lt"/>
              </a:rPr>
              <a:t>язування</a:t>
            </a:r>
            <a:r>
              <a:rPr lang="uk-UA" b="0" dirty="0" smtClean="0">
                <a:solidFill>
                  <a:srgbClr val="FF0000"/>
                </a:solidFill>
                <a:latin typeface="+mn-lt"/>
              </a:rPr>
              <a:t> тригонометричних рівнянь</a:t>
            </a:r>
            <a:endParaRPr lang="uk-UA" b="0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6" name="Рисунок 5" descr="http://s4.pikabu.ru/post_img/2014/06/03/1/1401744840_1963924328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636912"/>
            <a:ext cx="360040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0449342">
            <a:off x="3574171" y="4190220"/>
            <a:ext cx="4705350" cy="4191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pic>
      <p:sp>
        <p:nvSpPr>
          <p:cNvPr id="5" name="Подзаголовок 8"/>
          <p:cNvSpPr txBox="1">
            <a:spLocks/>
          </p:cNvSpPr>
          <p:nvPr/>
        </p:nvSpPr>
        <p:spPr>
          <a:xfrm>
            <a:off x="4500562" y="5286388"/>
            <a:ext cx="4384675" cy="1189026"/>
          </a:xfrm>
          <a:prstGeom prst="rect">
            <a:avLst/>
          </a:prstGeom>
        </p:spPr>
        <p:txBody>
          <a:bodyPr/>
          <a:lstStyle/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lang="ru-RU" sz="2000" dirty="0" smtClean="0">
                <a:solidFill>
                  <a:srgbClr val="000000"/>
                </a:solidFill>
              </a:rPr>
              <a:t>Алгебра 10 </a:t>
            </a:r>
            <a:r>
              <a:rPr lang="ru-RU" sz="2000" dirty="0" err="1" smtClean="0">
                <a:solidFill>
                  <a:srgbClr val="000000"/>
                </a:solidFill>
              </a:rPr>
              <a:t>клас</a:t>
            </a:r>
            <a:endParaRPr lang="ru-RU" sz="2000" dirty="0" smtClean="0">
              <a:solidFill>
                <a:srgbClr val="000000"/>
              </a:solidFill>
            </a:endParaRPr>
          </a:p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ru-RU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03.02.2022р.</a:t>
            </a:r>
            <a:r>
              <a:rPr kumimoji="0" lang="uk-UA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uk-UA" sz="200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0" dirty="0" smtClean="0">
                <a:solidFill>
                  <a:srgbClr val="FF0000"/>
                </a:solidFill>
              </a:rPr>
              <a:t>   </a:t>
            </a:r>
            <a:r>
              <a:rPr lang="uk-UA" b="0" dirty="0" err="1" smtClean="0">
                <a:solidFill>
                  <a:srgbClr val="FF0000"/>
                </a:solidFill>
              </a:rPr>
              <a:t>Розв</a:t>
            </a:r>
            <a:r>
              <a:rPr lang="en-US" b="0" dirty="0" smtClean="0">
                <a:solidFill>
                  <a:srgbClr val="FF0000"/>
                </a:solidFill>
              </a:rPr>
              <a:t>’</a:t>
            </a:r>
            <a:r>
              <a:rPr lang="uk-UA" b="0" dirty="0" err="1" smtClean="0">
                <a:solidFill>
                  <a:srgbClr val="FF0000"/>
                </a:solidFill>
              </a:rPr>
              <a:t>язати</a:t>
            </a:r>
            <a:r>
              <a:rPr lang="uk-UA" b="0" dirty="0" smtClean="0">
                <a:solidFill>
                  <a:srgbClr val="FF0000"/>
                </a:solidFill>
              </a:rPr>
              <a:t> рівняння</a:t>
            </a:r>
            <a:endParaRPr lang="uk-UA" dirty="0">
              <a:solidFill>
                <a:srgbClr val="FF0000"/>
              </a:solidFill>
            </a:endParaRPr>
          </a:p>
        </p:txBody>
      </p:sp>
      <p:graphicFrame>
        <p:nvGraphicFramePr>
          <p:cNvPr id="30741" name="Object 21"/>
          <p:cNvGraphicFramePr>
            <a:graphicFrameLocks noGrp="1" noChangeAspect="1"/>
          </p:cNvGraphicFramePr>
          <p:nvPr>
            <p:ph idx="1"/>
          </p:nvPr>
        </p:nvGraphicFramePr>
        <p:xfrm>
          <a:off x="2267744" y="3789040"/>
          <a:ext cx="3125564" cy="22779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Формула" r:id="rId3" imgW="1498320" imgH="1091880" progId="Equation.3">
                  <p:embed/>
                </p:oleObj>
              </mc:Choice>
              <mc:Fallback>
                <p:oleObj name="Формула" r:id="rId3" imgW="1498320" imgH="109188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3789040"/>
                        <a:ext cx="3125564" cy="227795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35696" y="1556792"/>
            <a:ext cx="4968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Пр.  </a:t>
            </a:r>
            <a:r>
              <a:rPr lang="en-US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sinx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+ 2cosx = 0.</a:t>
            </a:r>
            <a:endParaRPr lang="uk-UA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15616" y="2492896"/>
            <a:ext cx="68407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 err="1" smtClean="0">
                <a:solidFill>
                  <a:srgbClr val="000000"/>
                </a:solidFill>
              </a:rPr>
              <a:t>Розв</a:t>
            </a:r>
            <a:r>
              <a:rPr lang="en-US" sz="2400" dirty="0" smtClean="0">
                <a:solidFill>
                  <a:srgbClr val="000000"/>
                </a:solidFill>
              </a:rPr>
              <a:t>’</a:t>
            </a:r>
            <a:r>
              <a:rPr lang="uk-UA" sz="2400" dirty="0" err="1" smtClean="0">
                <a:solidFill>
                  <a:srgbClr val="000000"/>
                </a:solidFill>
              </a:rPr>
              <a:t>язання</a:t>
            </a:r>
            <a:r>
              <a:rPr lang="uk-UA" sz="2400" dirty="0" smtClean="0">
                <a:solidFill>
                  <a:srgbClr val="000000"/>
                </a:solidFill>
              </a:rPr>
              <a:t>: </a:t>
            </a:r>
          </a:p>
          <a:p>
            <a:r>
              <a:rPr lang="uk-UA" sz="2400" dirty="0" smtClean="0">
                <a:solidFill>
                  <a:srgbClr val="000000"/>
                </a:solidFill>
              </a:rPr>
              <a:t>Розділимо обидві частини рівняння на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cosx</a:t>
            </a:r>
            <a:r>
              <a:rPr lang="ru-RU" sz="2400" dirty="0" smtClean="0">
                <a:solidFill>
                  <a:srgbClr val="000000"/>
                </a:solidFill>
                <a:cs typeface="Times New Roman" pitchFamily="18" charset="0"/>
              </a:rPr>
              <a:t> . Одержимо:</a:t>
            </a:r>
            <a:endParaRPr lang="uk-UA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4400" b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Однорідні</a:t>
            </a:r>
            <a:r>
              <a:rPr lang="ru-RU" sz="44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рівняння</a:t>
            </a:r>
            <a:r>
              <a:rPr lang="ru-RU" sz="44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другого </a:t>
            </a:r>
            <a:r>
              <a:rPr lang="ru-RU" sz="4400" b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степеня</a:t>
            </a:r>
            <a:endParaRPr lang="uk-UA" b="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3917032"/>
          </a:xfrm>
        </p:spPr>
        <p:txBody>
          <a:bodyPr/>
          <a:lstStyle/>
          <a:p>
            <a:pPr>
              <a:buNone/>
              <a:defRPr/>
            </a:pPr>
            <a:r>
              <a:rPr lang="ru-RU" sz="2400" dirty="0" err="1" smtClean="0">
                <a:solidFill>
                  <a:srgbClr val="660033"/>
                </a:solidFill>
                <a:cs typeface="Times New Roman" pitchFamily="18" charset="0"/>
              </a:rPr>
              <a:t>Розв</a:t>
            </a:r>
            <a:r>
              <a:rPr lang="en-US" sz="2400" dirty="0" smtClean="0">
                <a:solidFill>
                  <a:srgbClr val="660033"/>
                </a:solidFill>
                <a:cs typeface="Times New Roman" pitchFamily="18" charset="0"/>
              </a:rPr>
              <a:t>’</a:t>
            </a:r>
            <a:r>
              <a:rPr lang="uk-UA" sz="2400" dirty="0" err="1" smtClean="0">
                <a:solidFill>
                  <a:srgbClr val="660033"/>
                </a:solidFill>
                <a:cs typeface="Times New Roman" pitchFamily="18" charset="0"/>
              </a:rPr>
              <a:t>язуються</a:t>
            </a:r>
            <a:r>
              <a:rPr lang="uk-UA" sz="2400" dirty="0" smtClean="0">
                <a:solidFill>
                  <a:srgbClr val="660033"/>
                </a:solidFill>
                <a:cs typeface="Times New Roman" pitchFamily="18" charset="0"/>
              </a:rPr>
              <a:t> діленням </a:t>
            </a:r>
            <a:r>
              <a:rPr lang="ru-RU" sz="2400" dirty="0" smtClean="0">
                <a:solidFill>
                  <a:srgbClr val="660033"/>
                </a:solidFill>
              </a:rPr>
              <a:t>на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cos²x</a:t>
            </a:r>
            <a:r>
              <a:rPr lang="ru-RU" sz="2400" dirty="0" smtClean="0">
                <a:solidFill>
                  <a:srgbClr val="660033"/>
                </a:solidFill>
              </a:rPr>
              <a:t> (</a:t>
            </a:r>
            <a:r>
              <a:rPr lang="ru-RU" sz="2400" dirty="0" err="1" smtClean="0">
                <a:solidFill>
                  <a:srgbClr val="660033"/>
                </a:solidFill>
              </a:rPr>
              <a:t>або</a:t>
            </a:r>
            <a:r>
              <a:rPr lang="ru-RU" sz="2400" dirty="0" smtClean="0">
                <a:solidFill>
                  <a:srgbClr val="660033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sin²x</a:t>
            </a:r>
            <a:r>
              <a:rPr lang="ru-RU" sz="2400" dirty="0" smtClean="0">
                <a:solidFill>
                  <a:srgbClr val="660033"/>
                </a:solidFill>
              </a:rPr>
              <a:t>)</a:t>
            </a:r>
            <a:r>
              <a:rPr lang="ru-RU" sz="2400" dirty="0" smtClean="0"/>
              <a:t> </a:t>
            </a:r>
            <a:r>
              <a:rPr lang="ru-RU" sz="2400" dirty="0" err="1" smtClean="0">
                <a:solidFill>
                  <a:srgbClr val="660033"/>
                </a:solidFill>
                <a:cs typeface="Times New Roman" pitchFamily="18" charset="0"/>
              </a:rPr>
              <a:t>і</a:t>
            </a:r>
            <a:r>
              <a:rPr lang="ru-RU" sz="2400" dirty="0" smtClean="0">
                <a:solidFill>
                  <a:srgbClr val="660033"/>
                </a:solidFill>
                <a:cs typeface="Times New Roman" pitchFamily="18" charset="0"/>
              </a:rPr>
              <a:t> методом </a:t>
            </a:r>
            <a:r>
              <a:rPr lang="ru-RU" sz="2400" dirty="0" err="1" smtClean="0">
                <a:solidFill>
                  <a:srgbClr val="660033"/>
                </a:solidFill>
                <a:cs typeface="Times New Roman" pitchFamily="18" charset="0"/>
              </a:rPr>
              <a:t>введення</a:t>
            </a:r>
            <a:r>
              <a:rPr lang="ru-RU" sz="2400" dirty="0" smtClean="0">
                <a:solidFill>
                  <a:srgbClr val="660033"/>
                </a:solidFill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660033"/>
                </a:solidFill>
                <a:cs typeface="Times New Roman" pitchFamily="18" charset="0"/>
              </a:rPr>
              <a:t>нової</a:t>
            </a:r>
            <a:r>
              <a:rPr lang="ru-RU" sz="2400" dirty="0" smtClean="0">
                <a:solidFill>
                  <a:srgbClr val="660033"/>
                </a:solidFill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660033"/>
                </a:solidFill>
                <a:cs typeface="Times New Roman" pitchFamily="18" charset="0"/>
              </a:rPr>
              <a:t>змінної</a:t>
            </a:r>
            <a:r>
              <a:rPr lang="ru-RU" sz="24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asin²x+bsinx</a:t>
            </a:r>
            <a:r>
              <a:rPr lang="uk-UA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cosx+ccos²x=0</a:t>
            </a:r>
            <a:r>
              <a:rPr lang="uk-UA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: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cos²x</a:t>
            </a:r>
          </a:p>
          <a:p>
            <a:pPr>
              <a:buNone/>
              <a:defRPr/>
            </a:pP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Розділимо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обидві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частини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cos²x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Отримаємо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квадратне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рівняння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  <a:defRPr/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a∙tg²x +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b∙tgx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+ c = 0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uk-UA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6012160" y="2924944"/>
            <a:ext cx="0" cy="648072"/>
          </a:xfrm>
          <a:prstGeom prst="line">
            <a:avLst/>
          </a:prstGeom>
          <a:ln w="381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0" dirty="0" smtClean="0">
                <a:solidFill>
                  <a:srgbClr val="FF0000"/>
                </a:solidFill>
              </a:rPr>
              <a:t>   </a:t>
            </a:r>
            <a:r>
              <a:rPr lang="uk-UA" sz="4000" b="0" dirty="0" err="1" smtClean="0">
                <a:solidFill>
                  <a:srgbClr val="FF0000"/>
                </a:solidFill>
                <a:latin typeface="+mn-lt"/>
              </a:rPr>
              <a:t>Розв</a:t>
            </a:r>
            <a:r>
              <a:rPr lang="en-US" sz="4000" b="0" dirty="0" smtClean="0">
                <a:solidFill>
                  <a:srgbClr val="FF0000"/>
                </a:solidFill>
                <a:latin typeface="+mn-lt"/>
              </a:rPr>
              <a:t>’</a:t>
            </a:r>
            <a:r>
              <a:rPr lang="uk-UA" sz="4000" b="0" dirty="0" err="1" smtClean="0">
                <a:solidFill>
                  <a:srgbClr val="FF0000"/>
                </a:solidFill>
                <a:latin typeface="+mn-lt"/>
              </a:rPr>
              <a:t>язати</a:t>
            </a:r>
            <a:r>
              <a:rPr lang="uk-UA" sz="4000" b="0" dirty="0" smtClean="0">
                <a:solidFill>
                  <a:srgbClr val="FF0000"/>
                </a:solidFill>
                <a:latin typeface="+mn-lt"/>
              </a:rPr>
              <a:t> рівняння</a:t>
            </a:r>
            <a:endParaRPr lang="uk-UA" sz="40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Пр.  3sin</a:t>
            </a:r>
            <a:r>
              <a:rPr lang="ru-RU" sz="3600" baseline="3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6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+4 </a:t>
            </a:r>
            <a:r>
              <a:rPr lang="ru-RU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ru-RU" sz="36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ru-RU" sz="36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+ 5cos</a:t>
            </a:r>
            <a:r>
              <a:rPr lang="ru-RU" sz="3600" baseline="3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6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= 2</a:t>
            </a:r>
          </a:p>
          <a:p>
            <a:pPr algn="ctr"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dirty="0" err="1" smtClean="0">
                <a:solidFill>
                  <a:srgbClr val="000000"/>
                </a:solidFill>
              </a:rPr>
              <a:t>Розв</a:t>
            </a:r>
            <a:r>
              <a:rPr lang="en-US" dirty="0" smtClean="0">
                <a:solidFill>
                  <a:srgbClr val="000000"/>
                </a:solidFill>
              </a:rPr>
              <a:t>’</a:t>
            </a:r>
            <a:r>
              <a:rPr lang="uk-UA" dirty="0" smtClean="0">
                <a:solidFill>
                  <a:srgbClr val="000000"/>
                </a:solidFill>
              </a:rPr>
              <a:t>язання</a:t>
            </a:r>
            <a:endParaRPr lang="ru-RU" dirty="0" smtClean="0">
              <a:solidFill>
                <a:srgbClr val="000000"/>
              </a:solidFill>
            </a:endParaRPr>
          </a:p>
          <a:p>
            <a:pPr algn="just" eaLnBrk="0" hangingPunct="0">
              <a:buNone/>
            </a:pPr>
            <a:r>
              <a:rPr lang="ru-RU" dirty="0" smtClean="0">
                <a:solidFill>
                  <a:srgbClr val="000000"/>
                </a:solidFill>
                <a:cs typeface="Times New Roman" pitchFamily="18" charset="0"/>
              </a:rPr>
              <a:t> 3sin </a:t>
            </a:r>
            <a:r>
              <a:rPr lang="ru-RU" baseline="30000" dirty="0" smtClean="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ru-RU" i="1" dirty="0" smtClean="0">
                <a:solidFill>
                  <a:srgbClr val="000000"/>
                </a:solidFill>
                <a:cs typeface="Times New Roman" pitchFamily="18" charset="0"/>
              </a:rPr>
              <a:t>x</a:t>
            </a:r>
            <a:r>
              <a:rPr lang="ru-RU" dirty="0" smtClean="0">
                <a:solidFill>
                  <a:srgbClr val="000000"/>
                </a:solidFill>
                <a:cs typeface="Times New Roman" pitchFamily="18" charset="0"/>
              </a:rPr>
              <a:t> + 4sin </a:t>
            </a:r>
            <a:r>
              <a:rPr lang="ru-RU" i="1" dirty="0" err="1" smtClean="0">
                <a:solidFill>
                  <a:srgbClr val="000000"/>
                </a:solidFill>
                <a:cs typeface="Times New Roman" pitchFamily="18" charset="0"/>
              </a:rPr>
              <a:t>x</a:t>
            </a:r>
            <a:r>
              <a:rPr lang="ru-RU" dirty="0" smtClean="0">
                <a:solidFill>
                  <a:srgbClr val="000000"/>
                </a:solidFill>
                <a:cs typeface="Times New Roman" pitchFamily="18" charset="0"/>
              </a:rPr>
              <a:t> </a:t>
            </a:r>
            <a:r>
              <a:rPr lang="ru-RU" dirty="0" err="1" smtClean="0">
                <a:solidFill>
                  <a:srgbClr val="000000"/>
                </a:solidFill>
                <a:cs typeface="Times New Roman" pitchFamily="18" charset="0"/>
              </a:rPr>
              <a:t>cos</a:t>
            </a:r>
            <a:r>
              <a:rPr lang="ru-RU" dirty="0" smtClean="0">
                <a:solidFill>
                  <a:srgbClr val="000000"/>
                </a:solidFill>
                <a:cs typeface="Times New Roman" pitchFamily="18" charset="0"/>
              </a:rPr>
              <a:t> </a:t>
            </a:r>
            <a:r>
              <a:rPr lang="ru-RU" i="1" dirty="0" err="1" smtClean="0">
                <a:solidFill>
                  <a:srgbClr val="000000"/>
                </a:solidFill>
                <a:cs typeface="Times New Roman" pitchFamily="18" charset="0"/>
              </a:rPr>
              <a:t>x</a:t>
            </a:r>
            <a:r>
              <a:rPr lang="ru-RU" dirty="0" smtClean="0">
                <a:solidFill>
                  <a:srgbClr val="000000"/>
                </a:solidFill>
                <a:cs typeface="Times New Roman" pitchFamily="18" charset="0"/>
              </a:rPr>
              <a:t> +5cos </a:t>
            </a:r>
            <a:r>
              <a:rPr lang="ru-RU" baseline="30000" dirty="0" smtClean="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ru-RU" dirty="0" smtClean="0">
                <a:solidFill>
                  <a:srgbClr val="000000"/>
                </a:solidFill>
                <a:cs typeface="Times New Roman" pitchFamily="18" charset="0"/>
              </a:rPr>
              <a:t> </a:t>
            </a:r>
            <a:r>
              <a:rPr lang="ru-RU" i="1" dirty="0" smtClean="0">
                <a:solidFill>
                  <a:srgbClr val="000000"/>
                </a:solidFill>
                <a:cs typeface="Times New Roman" pitchFamily="18" charset="0"/>
              </a:rPr>
              <a:t>x</a:t>
            </a:r>
            <a:r>
              <a:rPr lang="ru-RU" dirty="0" smtClean="0">
                <a:solidFill>
                  <a:srgbClr val="000000"/>
                </a:solidFill>
                <a:cs typeface="Times New Roman" pitchFamily="18" charset="0"/>
              </a:rPr>
              <a:t>=2sin </a:t>
            </a:r>
            <a:r>
              <a:rPr lang="ru-RU" baseline="30000" dirty="0" smtClean="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ru-RU" i="1" dirty="0" smtClean="0">
                <a:solidFill>
                  <a:srgbClr val="000000"/>
                </a:solidFill>
                <a:cs typeface="Times New Roman" pitchFamily="18" charset="0"/>
              </a:rPr>
              <a:t>x</a:t>
            </a:r>
            <a:r>
              <a:rPr lang="ru-RU" dirty="0" smtClean="0">
                <a:solidFill>
                  <a:srgbClr val="000000"/>
                </a:solidFill>
                <a:cs typeface="Times New Roman" pitchFamily="18" charset="0"/>
              </a:rPr>
              <a:t>+2cos </a:t>
            </a:r>
            <a:r>
              <a:rPr lang="ru-RU" baseline="30000" dirty="0" smtClean="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ru-RU" i="1" dirty="0" smtClean="0">
                <a:solidFill>
                  <a:srgbClr val="000000"/>
                </a:solidFill>
                <a:cs typeface="Times New Roman" pitchFamily="18" charset="0"/>
              </a:rPr>
              <a:t>x</a:t>
            </a:r>
            <a:r>
              <a:rPr lang="ru-RU" dirty="0" smtClean="0">
                <a:solidFill>
                  <a:srgbClr val="000000"/>
                </a:solidFill>
                <a:cs typeface="Times New Roman" pitchFamily="18" charset="0"/>
              </a:rPr>
              <a:t> ,</a:t>
            </a:r>
            <a:endParaRPr lang="ru-RU" dirty="0" smtClean="0">
              <a:solidFill>
                <a:srgbClr val="000000"/>
              </a:solidFill>
            </a:endParaRPr>
          </a:p>
          <a:p>
            <a:pPr algn="just" eaLnBrk="0" hangingPunct="0">
              <a:buNone/>
            </a:pPr>
            <a:r>
              <a:rPr lang="ru-RU" dirty="0" smtClean="0">
                <a:solidFill>
                  <a:srgbClr val="000000"/>
                </a:solidFill>
                <a:cs typeface="Times New Roman" pitchFamily="18" charset="0"/>
              </a:rPr>
              <a:t> </a:t>
            </a:r>
            <a:r>
              <a:rPr lang="ru-RU" dirty="0" err="1" smtClean="0">
                <a:solidFill>
                  <a:srgbClr val="000000"/>
                </a:solidFill>
                <a:cs typeface="Times New Roman" pitchFamily="18" charset="0"/>
              </a:rPr>
              <a:t>sin</a:t>
            </a:r>
            <a:r>
              <a:rPr lang="ru-RU" dirty="0" smtClean="0">
                <a:solidFill>
                  <a:srgbClr val="000000"/>
                </a:solidFill>
                <a:cs typeface="Times New Roman" pitchFamily="18" charset="0"/>
              </a:rPr>
              <a:t> </a:t>
            </a:r>
            <a:r>
              <a:rPr lang="ru-RU" baseline="30000" dirty="0" smtClean="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ru-RU" i="1" dirty="0" smtClean="0">
                <a:solidFill>
                  <a:srgbClr val="000000"/>
                </a:solidFill>
                <a:cs typeface="Times New Roman" pitchFamily="18" charset="0"/>
              </a:rPr>
              <a:t>x</a:t>
            </a:r>
            <a:r>
              <a:rPr lang="ru-RU" dirty="0" smtClean="0">
                <a:solidFill>
                  <a:srgbClr val="000000"/>
                </a:solidFill>
                <a:cs typeface="Times New Roman" pitchFamily="18" charset="0"/>
              </a:rPr>
              <a:t> + 4sin </a:t>
            </a:r>
            <a:r>
              <a:rPr lang="ru-RU" i="1" dirty="0" err="1" smtClean="0">
                <a:solidFill>
                  <a:srgbClr val="000000"/>
                </a:solidFill>
                <a:cs typeface="Times New Roman" pitchFamily="18" charset="0"/>
              </a:rPr>
              <a:t>x</a:t>
            </a:r>
            <a:r>
              <a:rPr lang="ru-RU" dirty="0" smtClean="0">
                <a:solidFill>
                  <a:srgbClr val="000000"/>
                </a:solidFill>
                <a:cs typeface="Times New Roman" pitchFamily="18" charset="0"/>
              </a:rPr>
              <a:t> </a:t>
            </a:r>
            <a:r>
              <a:rPr lang="ru-RU" dirty="0" err="1" smtClean="0">
                <a:solidFill>
                  <a:srgbClr val="000000"/>
                </a:solidFill>
                <a:cs typeface="Times New Roman" pitchFamily="18" charset="0"/>
              </a:rPr>
              <a:t>cos</a:t>
            </a:r>
            <a:r>
              <a:rPr lang="ru-RU" dirty="0" smtClean="0">
                <a:solidFill>
                  <a:srgbClr val="000000"/>
                </a:solidFill>
                <a:cs typeface="Times New Roman" pitchFamily="18" charset="0"/>
              </a:rPr>
              <a:t> </a:t>
            </a:r>
            <a:r>
              <a:rPr lang="ru-RU" i="1" dirty="0" err="1" smtClean="0">
                <a:solidFill>
                  <a:srgbClr val="000000"/>
                </a:solidFill>
                <a:cs typeface="Times New Roman" pitchFamily="18" charset="0"/>
              </a:rPr>
              <a:t>x</a:t>
            </a:r>
            <a:r>
              <a:rPr lang="ru-RU" dirty="0" smtClean="0">
                <a:solidFill>
                  <a:srgbClr val="000000"/>
                </a:solidFill>
                <a:cs typeface="Times New Roman" pitchFamily="18" charset="0"/>
              </a:rPr>
              <a:t> +3cos </a:t>
            </a:r>
            <a:r>
              <a:rPr lang="ru-RU" baseline="30000" dirty="0" smtClean="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ru-RU" dirty="0" smtClean="0">
                <a:solidFill>
                  <a:srgbClr val="000000"/>
                </a:solidFill>
                <a:cs typeface="Times New Roman" pitchFamily="18" charset="0"/>
              </a:rPr>
              <a:t> </a:t>
            </a:r>
            <a:r>
              <a:rPr lang="ru-RU" i="1" dirty="0" err="1" smtClean="0">
                <a:solidFill>
                  <a:srgbClr val="000000"/>
                </a:solidFill>
                <a:cs typeface="Times New Roman" pitchFamily="18" charset="0"/>
              </a:rPr>
              <a:t>x</a:t>
            </a:r>
            <a:r>
              <a:rPr lang="ru-RU" dirty="0" smtClean="0">
                <a:solidFill>
                  <a:srgbClr val="000000"/>
                </a:solidFill>
                <a:cs typeface="Times New Roman" pitchFamily="18" charset="0"/>
              </a:rPr>
              <a:t> = 0 ,</a:t>
            </a:r>
            <a:endParaRPr lang="ru-RU" dirty="0" smtClean="0">
              <a:solidFill>
                <a:srgbClr val="000000"/>
              </a:solidFill>
            </a:endParaRPr>
          </a:p>
          <a:p>
            <a:pPr algn="just" eaLnBrk="0" hangingPunct="0">
              <a:buNone/>
            </a:pPr>
            <a:r>
              <a:rPr lang="ru-RU" dirty="0" smtClean="0">
                <a:solidFill>
                  <a:srgbClr val="000000"/>
                </a:solidFill>
                <a:cs typeface="Times New Roman" pitchFamily="18" charset="0"/>
              </a:rPr>
              <a:t> </a:t>
            </a:r>
            <a:r>
              <a:rPr lang="ru-RU" dirty="0" err="1" smtClean="0">
                <a:solidFill>
                  <a:srgbClr val="000000"/>
                </a:solidFill>
                <a:cs typeface="Times New Roman" pitchFamily="18" charset="0"/>
              </a:rPr>
              <a:t>сt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g</a:t>
            </a:r>
            <a:r>
              <a:rPr lang="ru-RU" baseline="30000" dirty="0" smtClean="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ru-RU" i="1" dirty="0" smtClean="0">
                <a:solidFill>
                  <a:srgbClr val="000000"/>
                </a:solidFill>
                <a:cs typeface="Times New Roman" pitchFamily="18" charset="0"/>
              </a:rPr>
              <a:t>x</a:t>
            </a:r>
            <a:r>
              <a:rPr lang="ru-RU" dirty="0" smtClean="0">
                <a:solidFill>
                  <a:srgbClr val="000000"/>
                </a:solidFill>
                <a:cs typeface="Times New Roman" pitchFamily="18" charset="0"/>
              </a:rPr>
              <a:t> + 4t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g</a:t>
            </a:r>
            <a:r>
              <a:rPr lang="ru-RU" dirty="0" smtClean="0">
                <a:solidFill>
                  <a:srgbClr val="000000"/>
                </a:solidFill>
                <a:cs typeface="Times New Roman" pitchFamily="18" charset="0"/>
              </a:rPr>
              <a:t> </a:t>
            </a:r>
            <a:r>
              <a:rPr lang="ru-RU" i="1" dirty="0" err="1" smtClean="0">
                <a:solidFill>
                  <a:srgbClr val="000000"/>
                </a:solidFill>
                <a:cs typeface="Times New Roman" pitchFamily="18" charset="0"/>
              </a:rPr>
              <a:t>x</a:t>
            </a:r>
            <a:r>
              <a:rPr lang="ru-RU" dirty="0" smtClean="0">
                <a:solidFill>
                  <a:srgbClr val="000000"/>
                </a:solidFill>
                <a:cs typeface="Times New Roman" pitchFamily="18" charset="0"/>
              </a:rPr>
              <a:t> + 3 = 0 ,  </a:t>
            </a:r>
            <a:r>
              <a:rPr lang="ru-RU" dirty="0" err="1" smtClean="0">
                <a:solidFill>
                  <a:srgbClr val="000000"/>
                </a:solidFill>
                <a:cs typeface="Times New Roman" pitchFamily="18" charset="0"/>
              </a:rPr>
              <a:t>звідси</a:t>
            </a:r>
            <a:r>
              <a:rPr lang="ru-RU" dirty="0" smtClean="0">
                <a:solidFill>
                  <a:srgbClr val="000000"/>
                </a:solidFill>
                <a:cs typeface="Times New Roman" pitchFamily="18" charset="0"/>
              </a:rPr>
              <a:t>  </a:t>
            </a:r>
            <a:r>
              <a:rPr lang="ru-RU" i="1" dirty="0" smtClean="0">
                <a:solidFill>
                  <a:srgbClr val="000000"/>
                </a:solidFill>
                <a:cs typeface="Times New Roman" pitchFamily="18" charset="0"/>
              </a:rPr>
              <a:t>y</a:t>
            </a:r>
            <a:r>
              <a:rPr lang="ru-RU" baseline="30000" dirty="0" smtClean="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ru-RU" dirty="0" smtClean="0">
                <a:solidFill>
                  <a:srgbClr val="000000"/>
                </a:solidFill>
                <a:cs typeface="Times New Roman" pitchFamily="18" charset="0"/>
              </a:rPr>
              <a:t> + 4</a:t>
            </a:r>
            <a:r>
              <a:rPr lang="ru-RU" i="1" dirty="0" smtClean="0">
                <a:solidFill>
                  <a:srgbClr val="000000"/>
                </a:solidFill>
                <a:cs typeface="Times New Roman" pitchFamily="18" charset="0"/>
              </a:rPr>
              <a:t>y</a:t>
            </a:r>
            <a:r>
              <a:rPr lang="ru-RU" dirty="0" smtClean="0">
                <a:solidFill>
                  <a:srgbClr val="000000"/>
                </a:solidFill>
                <a:cs typeface="Times New Roman" pitchFamily="18" charset="0"/>
              </a:rPr>
              <a:t> +3 = 0 ,</a:t>
            </a:r>
            <a:endParaRPr lang="ru-RU" dirty="0" smtClean="0">
              <a:solidFill>
                <a:srgbClr val="000000"/>
              </a:solidFill>
            </a:endParaRPr>
          </a:p>
          <a:p>
            <a:pPr algn="just" eaLnBrk="0" hangingPunct="0">
              <a:buNone/>
            </a:pPr>
            <a:r>
              <a:rPr lang="ru-RU" dirty="0" smtClean="0">
                <a:solidFill>
                  <a:srgbClr val="000000"/>
                </a:solidFill>
                <a:cs typeface="Times New Roman" pitchFamily="18" charset="0"/>
              </a:rPr>
              <a:t>   </a:t>
            </a:r>
            <a:r>
              <a:rPr lang="ru-RU" i="1" dirty="0" smtClean="0">
                <a:solidFill>
                  <a:srgbClr val="000000"/>
                </a:solidFill>
                <a:cs typeface="Times New Roman" pitchFamily="18" charset="0"/>
              </a:rPr>
              <a:t>y</a:t>
            </a:r>
            <a:r>
              <a:rPr lang="ru-RU" baseline="-30000" dirty="0" smtClean="0">
                <a:solidFill>
                  <a:srgbClr val="000000"/>
                </a:solidFill>
                <a:cs typeface="Times New Roman" pitchFamily="18" charset="0"/>
              </a:rPr>
              <a:t>1</a:t>
            </a:r>
            <a:r>
              <a:rPr lang="ru-RU" dirty="0" smtClean="0">
                <a:solidFill>
                  <a:srgbClr val="000000"/>
                </a:solidFill>
                <a:cs typeface="Times New Roman" pitchFamily="18" charset="0"/>
              </a:rPr>
              <a:t> = -1,  </a:t>
            </a:r>
            <a:r>
              <a:rPr lang="ru-RU" i="1" dirty="0" smtClean="0">
                <a:solidFill>
                  <a:srgbClr val="000000"/>
                </a:solidFill>
                <a:cs typeface="Times New Roman" pitchFamily="18" charset="0"/>
              </a:rPr>
              <a:t>y</a:t>
            </a:r>
            <a:r>
              <a:rPr lang="ru-RU" baseline="-30000" dirty="0" smtClean="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ru-RU" dirty="0" smtClean="0">
                <a:solidFill>
                  <a:srgbClr val="000000"/>
                </a:solidFill>
                <a:cs typeface="Times New Roman" pitchFamily="18" charset="0"/>
              </a:rPr>
              <a:t> = -3,  </a:t>
            </a:r>
            <a:endParaRPr lang="ru-RU" dirty="0" smtClean="0">
              <a:solidFill>
                <a:srgbClr val="000000"/>
              </a:solidFill>
            </a:endParaRPr>
          </a:p>
          <a:p>
            <a:pPr algn="just" eaLnBrk="0" hangingPunct="0">
              <a:buNone/>
            </a:pPr>
            <a:r>
              <a:rPr lang="ru-RU" dirty="0" smtClean="0">
                <a:solidFill>
                  <a:srgbClr val="000000"/>
                </a:solidFill>
                <a:cs typeface="Times New Roman" pitchFamily="18" charset="0"/>
              </a:rPr>
              <a:t>       1)   </a:t>
            </a:r>
            <a:r>
              <a:rPr lang="ru-RU" dirty="0" err="1" smtClean="0">
                <a:solidFill>
                  <a:srgbClr val="000000"/>
                </a:solidFill>
                <a:cs typeface="Times New Roman" pitchFamily="18" charset="0"/>
              </a:rPr>
              <a:t>t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g</a:t>
            </a:r>
            <a:r>
              <a:rPr lang="ru-RU" dirty="0" smtClean="0">
                <a:solidFill>
                  <a:srgbClr val="000000"/>
                </a:solidFill>
                <a:cs typeface="Times New Roman" pitchFamily="18" charset="0"/>
              </a:rPr>
              <a:t> </a:t>
            </a:r>
            <a:r>
              <a:rPr lang="ru-RU" i="1" dirty="0" err="1" smtClean="0">
                <a:solidFill>
                  <a:srgbClr val="000000"/>
                </a:solidFill>
                <a:cs typeface="Times New Roman" pitchFamily="18" charset="0"/>
              </a:rPr>
              <a:t>x</a:t>
            </a:r>
            <a:r>
              <a:rPr lang="ru-RU" dirty="0" smtClean="0">
                <a:solidFill>
                  <a:srgbClr val="000000"/>
                </a:solidFill>
                <a:cs typeface="Times New Roman" pitchFamily="18" charset="0"/>
              </a:rPr>
              <a:t> = –1, </a:t>
            </a:r>
            <a:r>
              <a:rPr lang="ru-RU" sz="3200" dirty="0" smtClean="0">
                <a:solidFill>
                  <a:srgbClr val="000000"/>
                </a:solidFill>
                <a:cs typeface="Times New Roman" pitchFamily="18" charset="0"/>
              </a:rPr>
              <a:t>   </a:t>
            </a:r>
            <a:r>
              <a:rPr lang="en-US" sz="3200" dirty="0" smtClean="0">
                <a:solidFill>
                  <a:srgbClr val="000000"/>
                </a:solidFill>
                <a:cs typeface="Times New Roman" pitchFamily="18" charset="0"/>
              </a:rPr>
              <a:t>            </a:t>
            </a:r>
            <a:r>
              <a:rPr lang="ru-RU" sz="3200" dirty="0" smtClean="0">
                <a:solidFill>
                  <a:srgbClr val="000000"/>
                </a:solidFill>
                <a:cs typeface="Times New Roman" pitchFamily="18" charset="0"/>
              </a:rPr>
              <a:t>  </a:t>
            </a:r>
            <a:r>
              <a:rPr lang="ru-RU" dirty="0" smtClean="0">
                <a:solidFill>
                  <a:srgbClr val="000000"/>
                </a:solidFill>
                <a:cs typeface="Times New Roman" pitchFamily="18" charset="0"/>
              </a:rPr>
              <a:t>2)   </a:t>
            </a:r>
            <a:r>
              <a:rPr lang="ru-RU" dirty="0" err="1" smtClean="0">
                <a:solidFill>
                  <a:srgbClr val="000000"/>
                </a:solidFill>
                <a:cs typeface="Times New Roman" pitchFamily="18" charset="0"/>
              </a:rPr>
              <a:t>t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g</a:t>
            </a:r>
            <a:r>
              <a:rPr lang="ru-RU" dirty="0" smtClean="0">
                <a:solidFill>
                  <a:srgbClr val="000000"/>
                </a:solidFill>
                <a:cs typeface="Times New Roman" pitchFamily="18" charset="0"/>
              </a:rPr>
              <a:t> </a:t>
            </a:r>
            <a:r>
              <a:rPr lang="ru-RU" i="1" dirty="0" err="1" smtClean="0">
                <a:solidFill>
                  <a:srgbClr val="000000"/>
                </a:solidFill>
                <a:cs typeface="Times New Roman" pitchFamily="18" charset="0"/>
              </a:rPr>
              <a:t>x</a:t>
            </a:r>
            <a:r>
              <a:rPr lang="ru-RU" dirty="0" smtClean="0">
                <a:solidFill>
                  <a:srgbClr val="000000"/>
                </a:solidFill>
                <a:cs typeface="Times New Roman" pitchFamily="18" charset="0"/>
              </a:rPr>
              <a:t> = –3</a:t>
            </a:r>
          </a:p>
          <a:p>
            <a:pPr algn="just" eaLnBrk="0" hangingPunct="0">
              <a:buNone/>
            </a:pPr>
            <a:r>
              <a:rPr lang="ru-RU" dirty="0" smtClean="0">
                <a:solidFill>
                  <a:srgbClr val="000000"/>
                </a:solidFill>
                <a:cs typeface="Times New Roman" pitchFamily="18" charset="0"/>
              </a:rPr>
              <a:t>        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x= -</a:t>
            </a:r>
            <a:r>
              <a:rPr lang="el-GR" dirty="0" smtClean="0">
                <a:solidFill>
                  <a:srgbClr val="000000"/>
                </a:solidFill>
                <a:cs typeface="Times New Roman" pitchFamily="18" charset="0"/>
              </a:rPr>
              <a:t> π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/4+</a:t>
            </a:r>
            <a:r>
              <a:rPr lang="el-GR" dirty="0" smtClean="0">
                <a:solidFill>
                  <a:srgbClr val="000000"/>
                </a:solidFill>
                <a:cs typeface="Times New Roman" pitchFamily="18" charset="0"/>
              </a:rPr>
              <a:t> π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k, k</a:t>
            </a:r>
            <a:r>
              <a:rPr lang="uk-UA" dirty="0" smtClean="0">
                <a:solidFill>
                  <a:srgbClr val="000000"/>
                </a:solidFill>
                <a:cs typeface="Times New Roman" pitchFamily="18" charset="0"/>
              </a:rPr>
              <a:t>є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Z</a:t>
            </a:r>
            <a:r>
              <a:rPr lang="uk-UA" dirty="0" smtClean="0">
                <a:solidFill>
                  <a:srgbClr val="000000"/>
                </a:solidFill>
                <a:cs typeface="Times New Roman" pitchFamily="18" charset="0"/>
              </a:rPr>
              <a:t>;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          x=-arctg3 +</a:t>
            </a:r>
            <a:r>
              <a:rPr lang="el-GR" dirty="0" smtClean="0">
                <a:solidFill>
                  <a:srgbClr val="000000"/>
                </a:solidFill>
                <a:cs typeface="Times New Roman" pitchFamily="18" charset="0"/>
              </a:rPr>
              <a:t> π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k, k</a:t>
            </a:r>
            <a:r>
              <a:rPr lang="uk-UA" dirty="0" smtClean="0">
                <a:solidFill>
                  <a:srgbClr val="000000"/>
                </a:solidFill>
                <a:cs typeface="Times New Roman" pitchFamily="18" charset="0"/>
              </a:rPr>
              <a:t>є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Z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4">
                    <a:lumMod val="75000"/>
                  </a:schemeClr>
                </a:solidFill>
              </a:rPr>
              <a:t>Домашнє завдання</a:t>
            </a:r>
            <a:endParaRPr lang="uk-UA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Опрацювати параграф 16</a:t>
            </a:r>
          </a:p>
          <a:p>
            <a:r>
              <a:rPr lang="uk-UA" smtClean="0"/>
              <a:t>№16 (20,23)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85625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4">
                    <a:lumMod val="50000"/>
                  </a:schemeClr>
                </a:solidFill>
              </a:rPr>
              <a:t>Завдання</a:t>
            </a:r>
            <a:endParaRPr lang="uk-UA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Матеріал сьогоднішнього уроку розглянуто у задачах 5 та 6 вашого підручника (ст.153-154)</a:t>
            </a:r>
          </a:p>
          <a:p>
            <a:r>
              <a:rPr lang="uk-UA" dirty="0" smtClean="0"/>
              <a:t>Краще та чіткіше , із назвою способу </a:t>
            </a:r>
            <a:r>
              <a:rPr lang="uk-UA" dirty="0" err="1" smtClean="0"/>
              <a:t>розв</a:t>
            </a:r>
            <a:r>
              <a:rPr lang="en-US" dirty="0" smtClean="0"/>
              <a:t>’</a:t>
            </a:r>
            <a:r>
              <a:rPr lang="uk-UA" dirty="0" err="1" smtClean="0"/>
              <a:t>язування</a:t>
            </a:r>
            <a:r>
              <a:rPr lang="uk-UA" dirty="0" smtClean="0"/>
              <a:t> все </a:t>
            </a:r>
            <a:r>
              <a:rPr lang="uk-UA" dirty="0" err="1" smtClean="0"/>
              <a:t>пояснено</a:t>
            </a:r>
            <a:r>
              <a:rPr lang="uk-UA" dirty="0" smtClean="0"/>
              <a:t> у презентації</a:t>
            </a:r>
          </a:p>
          <a:p>
            <a:r>
              <a:rPr lang="uk-UA" dirty="0" smtClean="0"/>
              <a:t>Із розумінням перепишіть  готові рівняння , аналогічно виконайте запропоновані рівняння  самостійно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2559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000" b="0" dirty="0" smtClean="0">
                <a:solidFill>
                  <a:srgbClr val="FF0000"/>
                </a:solidFill>
                <a:latin typeface="+mn-lt"/>
              </a:rPr>
              <a:t>І. За допомогою тригонометричних формул</a:t>
            </a:r>
            <a:endParaRPr lang="uk-UA" sz="40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sz="3600" dirty="0" smtClean="0">
                <a:solidFill>
                  <a:srgbClr val="0070C0"/>
                </a:solidFill>
              </a:rPr>
              <a:t>Пр.  </a:t>
            </a:r>
            <a:r>
              <a:rPr lang="en-US" sz="3600" dirty="0" smtClean="0">
                <a:solidFill>
                  <a:srgbClr val="0070C0"/>
                </a:solidFill>
              </a:rPr>
              <a:t>sin5x cos7x - cos5x sin7x = ½</a:t>
            </a:r>
            <a:endParaRPr lang="uk-UA" sz="3600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uk-UA" sz="2400" dirty="0" err="1" smtClean="0">
                <a:solidFill>
                  <a:srgbClr val="000000"/>
                </a:solidFill>
              </a:rPr>
              <a:t>Розв</a:t>
            </a:r>
            <a:r>
              <a:rPr lang="en-US" sz="2400" dirty="0" smtClean="0">
                <a:solidFill>
                  <a:srgbClr val="000000"/>
                </a:solidFill>
              </a:rPr>
              <a:t>’</a:t>
            </a:r>
            <a:r>
              <a:rPr lang="uk-UA" sz="2400" dirty="0" smtClean="0">
                <a:solidFill>
                  <a:srgbClr val="000000"/>
                </a:solidFill>
              </a:rPr>
              <a:t>язання</a:t>
            </a:r>
            <a:endParaRPr lang="en-US" sz="2400" dirty="0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uk-UA" sz="2400" dirty="0" smtClean="0">
                <a:solidFill>
                  <a:srgbClr val="000000"/>
                </a:solidFill>
              </a:rPr>
              <a:t>Скористаємося формулами додавання</a:t>
            </a:r>
          </a:p>
          <a:p>
            <a:pPr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sin(5x-7x) =1/2</a:t>
            </a:r>
          </a:p>
          <a:p>
            <a:pPr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sin(-2x) = 1/2</a:t>
            </a:r>
          </a:p>
          <a:p>
            <a:pPr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-sin2x =1/2</a:t>
            </a:r>
          </a:p>
          <a:p>
            <a:pPr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2x= (-1)</a:t>
            </a:r>
            <a:r>
              <a:rPr lang="en-US" sz="2400" baseline="30000" dirty="0" err="1" smtClean="0">
                <a:solidFill>
                  <a:srgbClr val="000000"/>
                </a:solidFill>
              </a:rPr>
              <a:t>k</a:t>
            </a:r>
            <a:r>
              <a:rPr lang="en-US" sz="2400" dirty="0" err="1" smtClean="0">
                <a:solidFill>
                  <a:srgbClr val="000000"/>
                </a:solidFill>
              </a:rPr>
              <a:t>arcsin</a:t>
            </a:r>
            <a:r>
              <a:rPr lang="en-US" sz="2400" dirty="0" smtClean="0">
                <a:solidFill>
                  <a:srgbClr val="000000"/>
                </a:solidFill>
              </a:rPr>
              <a:t>(-1/2)+ </a:t>
            </a:r>
            <a:r>
              <a:rPr lang="en-US" sz="2400" dirty="0" err="1" smtClean="0">
                <a:solidFill>
                  <a:srgbClr val="000000"/>
                </a:solidFill>
              </a:rPr>
              <a:t>πk</a:t>
            </a:r>
            <a:r>
              <a:rPr lang="uk-UA" sz="2400" dirty="0" smtClean="0">
                <a:solidFill>
                  <a:srgbClr val="000000"/>
                </a:solidFill>
              </a:rPr>
              <a:t>, </a:t>
            </a:r>
            <a:r>
              <a:rPr lang="en-US" sz="2400" dirty="0" smtClean="0">
                <a:solidFill>
                  <a:srgbClr val="000000"/>
                </a:solidFill>
              </a:rPr>
              <a:t>k</a:t>
            </a:r>
            <a:r>
              <a:rPr lang="uk-UA" sz="2400" dirty="0" smtClean="0">
                <a:solidFill>
                  <a:srgbClr val="000000"/>
                </a:solidFill>
              </a:rPr>
              <a:t>є</a:t>
            </a:r>
            <a:r>
              <a:rPr lang="en-US" sz="2400" dirty="0" smtClean="0">
                <a:solidFill>
                  <a:srgbClr val="000000"/>
                </a:solidFill>
              </a:rPr>
              <a:t>Z </a:t>
            </a:r>
          </a:p>
          <a:p>
            <a:pPr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2x= (-1)</a:t>
            </a:r>
            <a:r>
              <a:rPr lang="en-US" sz="2400" baseline="30000" dirty="0" smtClean="0">
                <a:solidFill>
                  <a:srgbClr val="000000"/>
                </a:solidFill>
              </a:rPr>
              <a:t>k+1</a:t>
            </a:r>
            <a:r>
              <a:rPr lang="el-GR" sz="2400" dirty="0" smtClean="0">
                <a:solidFill>
                  <a:srgbClr val="000000"/>
                </a:solidFill>
              </a:rPr>
              <a:t>π</a:t>
            </a:r>
            <a:r>
              <a:rPr lang="ru-RU" sz="2400" dirty="0" smtClean="0">
                <a:solidFill>
                  <a:srgbClr val="000000"/>
                </a:solidFill>
              </a:rPr>
              <a:t>/</a:t>
            </a:r>
            <a:r>
              <a:rPr lang="en-US" sz="2400" dirty="0" smtClean="0">
                <a:solidFill>
                  <a:srgbClr val="000000"/>
                </a:solidFill>
              </a:rPr>
              <a:t>6+ </a:t>
            </a:r>
            <a:r>
              <a:rPr lang="en-US" sz="2400" dirty="0" err="1" smtClean="0">
                <a:solidFill>
                  <a:srgbClr val="000000"/>
                </a:solidFill>
              </a:rPr>
              <a:t>πk</a:t>
            </a:r>
            <a:r>
              <a:rPr lang="uk-UA" sz="2400" dirty="0" smtClean="0">
                <a:solidFill>
                  <a:srgbClr val="000000"/>
                </a:solidFill>
              </a:rPr>
              <a:t>, </a:t>
            </a:r>
            <a:r>
              <a:rPr lang="en-US" sz="2400" dirty="0" smtClean="0">
                <a:solidFill>
                  <a:srgbClr val="000000"/>
                </a:solidFill>
              </a:rPr>
              <a:t>k</a:t>
            </a:r>
            <a:r>
              <a:rPr lang="uk-UA" sz="2400" dirty="0" smtClean="0">
                <a:solidFill>
                  <a:srgbClr val="000000"/>
                </a:solidFill>
              </a:rPr>
              <a:t>є</a:t>
            </a:r>
            <a:r>
              <a:rPr lang="en-US" sz="2400" dirty="0" smtClean="0">
                <a:solidFill>
                  <a:srgbClr val="000000"/>
                </a:solidFill>
              </a:rPr>
              <a:t>Z </a:t>
            </a:r>
          </a:p>
          <a:p>
            <a:pPr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x = (-1)</a:t>
            </a:r>
            <a:r>
              <a:rPr lang="en-US" sz="2400" baseline="30000" dirty="0" smtClean="0">
                <a:solidFill>
                  <a:srgbClr val="000000"/>
                </a:solidFill>
              </a:rPr>
              <a:t>k+1</a:t>
            </a:r>
            <a:r>
              <a:rPr lang="el-GR" sz="2400" dirty="0" smtClean="0">
                <a:solidFill>
                  <a:srgbClr val="000000"/>
                </a:solidFill>
              </a:rPr>
              <a:t>π</a:t>
            </a:r>
            <a:r>
              <a:rPr lang="ru-RU" sz="2400" dirty="0" smtClean="0">
                <a:solidFill>
                  <a:srgbClr val="000000"/>
                </a:solidFill>
              </a:rPr>
              <a:t>/</a:t>
            </a:r>
            <a:r>
              <a:rPr lang="en-US" sz="2400" dirty="0" smtClean="0">
                <a:solidFill>
                  <a:srgbClr val="000000"/>
                </a:solidFill>
              </a:rPr>
              <a:t>12+ </a:t>
            </a:r>
            <a:r>
              <a:rPr lang="en-US" sz="2400" dirty="0" err="1" smtClean="0">
                <a:solidFill>
                  <a:srgbClr val="000000"/>
                </a:solidFill>
              </a:rPr>
              <a:t>πk</a:t>
            </a:r>
            <a:r>
              <a:rPr lang="en-US" sz="2400" dirty="0" smtClean="0">
                <a:solidFill>
                  <a:srgbClr val="000000"/>
                </a:solidFill>
              </a:rPr>
              <a:t>/2</a:t>
            </a:r>
            <a:r>
              <a:rPr lang="uk-UA" sz="2400" dirty="0" smtClean="0">
                <a:solidFill>
                  <a:srgbClr val="000000"/>
                </a:solidFill>
              </a:rPr>
              <a:t>, </a:t>
            </a:r>
            <a:r>
              <a:rPr lang="en-US" sz="2400" dirty="0" smtClean="0">
                <a:solidFill>
                  <a:srgbClr val="000000"/>
                </a:solidFill>
              </a:rPr>
              <a:t>k</a:t>
            </a:r>
            <a:r>
              <a:rPr lang="uk-UA" sz="2400" dirty="0" smtClean="0">
                <a:solidFill>
                  <a:srgbClr val="000000"/>
                </a:solidFill>
              </a:rPr>
              <a:t>є</a:t>
            </a:r>
            <a:r>
              <a:rPr lang="en-US" sz="2400" dirty="0" smtClean="0">
                <a:solidFill>
                  <a:srgbClr val="000000"/>
                </a:solidFill>
              </a:rPr>
              <a:t>Z </a:t>
            </a:r>
          </a:p>
          <a:p>
            <a:pPr>
              <a:buNone/>
            </a:pPr>
            <a:endParaRPr lang="uk-UA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0" dirty="0" smtClean="0">
                <a:solidFill>
                  <a:srgbClr val="FF0000"/>
                </a:solidFill>
                <a:latin typeface="+mn-lt"/>
              </a:rPr>
              <a:t>І</a:t>
            </a:r>
            <a:r>
              <a:rPr lang="uk-UA" sz="4000" b="0" dirty="0" smtClean="0">
                <a:solidFill>
                  <a:srgbClr val="FF0000"/>
                </a:solidFill>
                <a:latin typeface="+mn-lt"/>
              </a:rPr>
              <a:t>І</a:t>
            </a:r>
            <a:r>
              <a:rPr lang="ru-RU" sz="4000" b="0" dirty="0" smtClean="0">
                <a:solidFill>
                  <a:srgbClr val="FF0000"/>
                </a:solidFill>
                <a:latin typeface="+mn-lt"/>
              </a:rPr>
              <a:t>.</a:t>
            </a:r>
            <a:r>
              <a:rPr lang="ru-RU" sz="4000" b="0" dirty="0" err="1" smtClean="0">
                <a:solidFill>
                  <a:srgbClr val="FF0000"/>
                </a:solidFill>
                <a:latin typeface="+mn-lt"/>
              </a:rPr>
              <a:t>Зведення</a:t>
            </a:r>
            <a:r>
              <a:rPr lang="ru-RU" sz="4000" b="0" dirty="0" smtClean="0">
                <a:solidFill>
                  <a:srgbClr val="FF0000"/>
                </a:solidFill>
                <a:latin typeface="+mn-lt"/>
              </a:rPr>
              <a:t> до квадратного</a:t>
            </a:r>
            <a:endParaRPr lang="uk-UA" sz="40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b="1" dirty="0" smtClean="0">
                <a:solidFill>
                  <a:srgbClr val="00B0F0"/>
                </a:solidFill>
              </a:rPr>
              <a:t>  </a:t>
            </a:r>
            <a:r>
              <a:rPr lang="ru-RU" sz="3600" dirty="0" smtClean="0">
                <a:solidFill>
                  <a:srgbClr val="0070C0"/>
                </a:solidFill>
              </a:rPr>
              <a:t>Пр.      2</a:t>
            </a:r>
            <a:r>
              <a:rPr lang="en-US" sz="3600" dirty="0" smtClean="0">
                <a:solidFill>
                  <a:srgbClr val="0070C0"/>
                </a:solidFill>
              </a:rPr>
              <a:t>sin</a:t>
            </a:r>
            <a:r>
              <a:rPr lang="ru-RU" sz="3600" baseline="30000" dirty="0" smtClean="0">
                <a:solidFill>
                  <a:srgbClr val="0070C0"/>
                </a:solidFill>
              </a:rPr>
              <a:t>2</a:t>
            </a:r>
            <a:r>
              <a:rPr lang="en-US" sz="3600" dirty="0" smtClean="0">
                <a:solidFill>
                  <a:srgbClr val="0070C0"/>
                </a:solidFill>
              </a:rPr>
              <a:t>x</a:t>
            </a:r>
            <a:r>
              <a:rPr lang="ru-RU" sz="3600" dirty="0" smtClean="0">
                <a:solidFill>
                  <a:srgbClr val="0070C0"/>
                </a:solidFill>
              </a:rPr>
              <a:t> + </a:t>
            </a:r>
            <a:r>
              <a:rPr lang="en-US" sz="3600" dirty="0" smtClean="0">
                <a:solidFill>
                  <a:srgbClr val="0070C0"/>
                </a:solidFill>
              </a:rPr>
              <a:t>sin x</a:t>
            </a:r>
            <a:r>
              <a:rPr lang="ru-RU" sz="3600" dirty="0" smtClean="0">
                <a:solidFill>
                  <a:srgbClr val="0070C0"/>
                </a:solidFill>
              </a:rPr>
              <a:t> – 1 = 0</a:t>
            </a:r>
            <a:endParaRPr lang="en-US" sz="3600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uk-UA" sz="2400" dirty="0" err="1" smtClean="0">
                <a:solidFill>
                  <a:srgbClr val="000000"/>
                </a:solidFill>
              </a:rPr>
              <a:t>Розв</a:t>
            </a:r>
            <a:r>
              <a:rPr lang="en-US" sz="2400" dirty="0" smtClean="0">
                <a:solidFill>
                  <a:srgbClr val="000000"/>
                </a:solidFill>
              </a:rPr>
              <a:t>’</a:t>
            </a:r>
            <a:r>
              <a:rPr lang="uk-UA" sz="2400" dirty="0" smtClean="0">
                <a:solidFill>
                  <a:srgbClr val="000000"/>
                </a:solidFill>
              </a:rPr>
              <a:t>язання</a:t>
            </a:r>
            <a:endParaRPr lang="en-US" sz="2400" dirty="0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uk-UA" dirty="0" smtClean="0">
                <a:solidFill>
                  <a:srgbClr val="002060"/>
                </a:solidFill>
              </a:rPr>
              <a:t>Позначимо </a:t>
            </a:r>
            <a:r>
              <a:rPr lang="en-US" dirty="0" smtClean="0">
                <a:solidFill>
                  <a:srgbClr val="002060"/>
                </a:solidFill>
              </a:rPr>
              <a:t>sin x = t</a:t>
            </a:r>
            <a:r>
              <a:rPr lang="ru-RU" dirty="0" smtClean="0">
                <a:solidFill>
                  <a:srgbClr val="002060"/>
                </a:solidFill>
              </a:rPr>
              <a:t> (*),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тоді</a:t>
            </a:r>
            <a:r>
              <a:rPr lang="uk-UA" dirty="0" smtClean="0">
                <a:solidFill>
                  <a:srgbClr val="002060"/>
                </a:solidFill>
              </a:rPr>
              <a:t>   </a:t>
            </a:r>
            <a:r>
              <a:rPr lang="en-US" dirty="0" smtClean="0">
                <a:solidFill>
                  <a:srgbClr val="002060"/>
                </a:solidFill>
              </a:rPr>
              <a:t>2t</a:t>
            </a:r>
            <a:r>
              <a:rPr lang="en-US" baseline="30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 + t – 1 = 0</a:t>
            </a:r>
            <a:r>
              <a:rPr lang="uk-UA" dirty="0" smtClean="0">
                <a:solidFill>
                  <a:srgbClr val="002060"/>
                </a:solidFill>
              </a:rPr>
              <a:t>.</a:t>
            </a:r>
          </a:p>
          <a:p>
            <a:pPr>
              <a:buNone/>
            </a:pPr>
            <a:r>
              <a:rPr lang="uk-UA" dirty="0" smtClean="0">
                <a:solidFill>
                  <a:srgbClr val="002060"/>
                </a:solidFill>
              </a:rPr>
              <a:t>Маємо </a:t>
            </a:r>
            <a:r>
              <a:rPr lang="en-US" dirty="0" smtClean="0">
                <a:solidFill>
                  <a:srgbClr val="002060"/>
                </a:solidFill>
              </a:rPr>
              <a:t>D = 9</a:t>
            </a:r>
            <a:r>
              <a:rPr lang="uk-UA" dirty="0" smtClean="0">
                <a:solidFill>
                  <a:srgbClr val="002060"/>
                </a:solidFill>
              </a:rPr>
              <a:t>,  </a:t>
            </a:r>
            <a:r>
              <a:rPr lang="en-US" dirty="0" smtClean="0">
                <a:solidFill>
                  <a:srgbClr val="002060"/>
                </a:solidFill>
              </a:rPr>
              <a:t>t</a:t>
            </a:r>
            <a:r>
              <a:rPr lang="en-US" baseline="-25000" dirty="0" smtClean="0">
                <a:solidFill>
                  <a:srgbClr val="002060"/>
                </a:solidFill>
              </a:rPr>
              <a:t>1</a:t>
            </a:r>
            <a:r>
              <a:rPr lang="en-US" dirty="0" smtClean="0">
                <a:solidFill>
                  <a:srgbClr val="002060"/>
                </a:solidFill>
              </a:rPr>
              <a:t> = - 1</a:t>
            </a:r>
            <a:r>
              <a:rPr lang="uk-UA" dirty="0" smtClean="0">
                <a:solidFill>
                  <a:srgbClr val="002060"/>
                </a:solidFill>
              </a:rPr>
              <a:t>,</a:t>
            </a:r>
            <a:r>
              <a:rPr lang="en-US" dirty="0" smtClean="0">
                <a:solidFill>
                  <a:srgbClr val="002060"/>
                </a:solidFill>
              </a:rPr>
              <a:t>    t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 = 1/2 </a:t>
            </a:r>
            <a:r>
              <a:rPr lang="uk-UA" dirty="0" smtClean="0">
                <a:solidFill>
                  <a:srgbClr val="002060"/>
                </a:solidFill>
              </a:rPr>
              <a:t>.</a:t>
            </a:r>
          </a:p>
          <a:p>
            <a:pPr>
              <a:buNone/>
            </a:pPr>
            <a:r>
              <a:rPr lang="uk-UA" dirty="0" smtClean="0">
                <a:solidFill>
                  <a:srgbClr val="002060"/>
                </a:solidFill>
              </a:rPr>
              <a:t>Підставимо в (*)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dirty="0" err="1" smtClean="0">
                <a:solidFill>
                  <a:srgbClr val="002060"/>
                </a:solidFill>
              </a:rPr>
              <a:t>sinx</a:t>
            </a:r>
            <a:r>
              <a:rPr lang="en-US" dirty="0" smtClean="0">
                <a:solidFill>
                  <a:srgbClr val="002060"/>
                </a:solidFill>
              </a:rPr>
              <a:t>=-1;                                   </a:t>
            </a:r>
            <a:r>
              <a:rPr lang="en-US" dirty="0" err="1" smtClean="0">
                <a:solidFill>
                  <a:srgbClr val="002060"/>
                </a:solidFill>
              </a:rPr>
              <a:t>sinx</a:t>
            </a:r>
            <a:r>
              <a:rPr lang="en-US" dirty="0" smtClean="0">
                <a:solidFill>
                  <a:srgbClr val="002060"/>
                </a:solidFill>
              </a:rPr>
              <a:t>= 1/2 ;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x=</a:t>
            </a:r>
            <a:r>
              <a:rPr lang="en-US" dirty="0" smtClean="0">
                <a:solidFill>
                  <a:srgbClr val="002060"/>
                </a:solidFill>
                <a:cs typeface="Times New Roman" pitchFamily="18" charset="0"/>
              </a:rPr>
              <a:t>- </a:t>
            </a:r>
            <a:r>
              <a:rPr lang="el-GR" dirty="0" smtClean="0">
                <a:solidFill>
                  <a:srgbClr val="002060"/>
                </a:solidFill>
                <a:cs typeface="Times New Roman" pitchFamily="18" charset="0"/>
              </a:rPr>
              <a:t>π/2+2π</a:t>
            </a:r>
            <a:r>
              <a:rPr lang="en-US" dirty="0" smtClean="0">
                <a:solidFill>
                  <a:srgbClr val="002060"/>
                </a:solidFill>
                <a:cs typeface="Times New Roman" pitchFamily="18" charset="0"/>
              </a:rPr>
              <a:t>k‚ k</a:t>
            </a:r>
            <a:r>
              <a:rPr lang="ru-RU" dirty="0" smtClean="0">
                <a:solidFill>
                  <a:srgbClr val="002060"/>
                </a:solidFill>
                <a:cs typeface="Times New Roman" pitchFamily="18" charset="0"/>
              </a:rPr>
              <a:t>Є</a:t>
            </a:r>
            <a:r>
              <a:rPr lang="en-US" dirty="0" smtClean="0">
                <a:solidFill>
                  <a:srgbClr val="002060"/>
                </a:solidFill>
                <a:cs typeface="Times New Roman" pitchFamily="18" charset="0"/>
              </a:rPr>
              <a:t>Z ;                  </a:t>
            </a:r>
            <a:r>
              <a:rPr lang="ru-RU" dirty="0" err="1" smtClean="0">
                <a:solidFill>
                  <a:srgbClr val="002060"/>
                </a:solidFill>
              </a:rPr>
              <a:t>х=</a:t>
            </a:r>
            <a:r>
              <a:rPr lang="en-US" dirty="0" smtClean="0">
                <a:solidFill>
                  <a:srgbClr val="002060"/>
                </a:solidFill>
              </a:rPr>
              <a:t>(-1)</a:t>
            </a:r>
            <a:r>
              <a:rPr lang="en-US" baseline="30000" dirty="0" smtClean="0">
                <a:solidFill>
                  <a:srgbClr val="002060"/>
                </a:solidFill>
              </a:rPr>
              <a:t>k</a:t>
            </a:r>
            <a:r>
              <a:rPr lang="el-GR" dirty="0" smtClean="0">
                <a:solidFill>
                  <a:srgbClr val="002060"/>
                </a:solidFill>
              </a:rPr>
              <a:t>π</a:t>
            </a:r>
            <a:r>
              <a:rPr lang="ru-RU" dirty="0" smtClean="0">
                <a:solidFill>
                  <a:srgbClr val="002060"/>
                </a:solidFill>
              </a:rPr>
              <a:t>/</a:t>
            </a:r>
            <a:r>
              <a:rPr lang="en-US" dirty="0" smtClean="0">
                <a:solidFill>
                  <a:srgbClr val="002060"/>
                </a:solidFill>
              </a:rPr>
              <a:t>6+ </a:t>
            </a:r>
            <a:r>
              <a:rPr lang="en-US" dirty="0" err="1" smtClean="0">
                <a:solidFill>
                  <a:srgbClr val="002060"/>
                </a:solidFill>
              </a:rPr>
              <a:t>πk</a:t>
            </a:r>
            <a:r>
              <a:rPr lang="uk-UA" dirty="0" smtClean="0">
                <a:solidFill>
                  <a:srgbClr val="002060"/>
                </a:solidFill>
              </a:rPr>
              <a:t>, </a:t>
            </a:r>
            <a:r>
              <a:rPr lang="en-US" dirty="0" smtClean="0">
                <a:solidFill>
                  <a:srgbClr val="002060"/>
                </a:solidFill>
              </a:rPr>
              <a:t>k</a:t>
            </a:r>
            <a:r>
              <a:rPr lang="uk-UA" dirty="0" smtClean="0">
                <a:solidFill>
                  <a:srgbClr val="002060"/>
                </a:solidFill>
              </a:rPr>
              <a:t>є</a:t>
            </a:r>
            <a:r>
              <a:rPr lang="en-US" dirty="0" smtClean="0">
                <a:solidFill>
                  <a:srgbClr val="002060"/>
                </a:solidFill>
              </a:rPr>
              <a:t>Z </a:t>
            </a:r>
            <a:endParaRPr lang="uk-UA" dirty="0" smtClean="0">
              <a:solidFill>
                <a:srgbClr val="002060"/>
              </a:solidFill>
              <a:cs typeface="Times New Roman" pitchFamily="18" charset="0"/>
            </a:endParaRPr>
          </a:p>
          <a:p>
            <a:endParaRPr lang="ru-RU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r>
              <a:rPr lang="uk-UA" sz="4000" b="0" dirty="0" smtClean="0">
                <a:solidFill>
                  <a:srgbClr val="FF0000"/>
                </a:solidFill>
              </a:rPr>
              <a:t>Подумай і </a:t>
            </a:r>
            <a:r>
              <a:rPr lang="uk-UA" sz="4000" b="0" dirty="0" err="1" smtClean="0">
                <a:solidFill>
                  <a:srgbClr val="FF0000"/>
                </a:solidFill>
              </a:rPr>
              <a:t>розв</a:t>
            </a:r>
            <a:r>
              <a:rPr lang="en-US" sz="4000" b="0" dirty="0" smtClean="0">
                <a:solidFill>
                  <a:srgbClr val="FF0000"/>
                </a:solidFill>
              </a:rPr>
              <a:t>’</a:t>
            </a:r>
            <a:r>
              <a:rPr lang="uk-UA" sz="4000" b="0" dirty="0" err="1" smtClean="0">
                <a:solidFill>
                  <a:srgbClr val="FF0000"/>
                </a:solidFill>
              </a:rPr>
              <a:t>яжи</a:t>
            </a:r>
            <a:endParaRPr lang="uk-UA" sz="4000" b="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31840" y="2996952"/>
            <a:ext cx="5760640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600" dirty="0" smtClean="0">
                <a:solidFill>
                  <a:srgbClr val="002060"/>
                </a:solidFill>
              </a:rPr>
              <a:t>Пр.      </a:t>
            </a:r>
            <a:r>
              <a:rPr lang="en-US" sz="3600" dirty="0" smtClean="0">
                <a:solidFill>
                  <a:srgbClr val="002060"/>
                </a:solidFill>
              </a:rPr>
              <a:t>8sin</a:t>
            </a:r>
            <a:r>
              <a:rPr lang="en-US" sz="3600" baseline="30000" dirty="0" smtClean="0">
                <a:solidFill>
                  <a:srgbClr val="002060"/>
                </a:solidFill>
              </a:rPr>
              <a:t>2</a:t>
            </a:r>
            <a:r>
              <a:rPr lang="en-US" sz="3600" dirty="0" smtClean="0">
                <a:solidFill>
                  <a:srgbClr val="002060"/>
                </a:solidFill>
              </a:rPr>
              <a:t>x + </a:t>
            </a:r>
            <a:r>
              <a:rPr lang="en-US" sz="3600" dirty="0" err="1" smtClean="0">
                <a:solidFill>
                  <a:srgbClr val="002060"/>
                </a:solidFill>
              </a:rPr>
              <a:t>cos</a:t>
            </a:r>
            <a:r>
              <a:rPr lang="en-US" sz="3600" dirty="0" smtClean="0">
                <a:solidFill>
                  <a:srgbClr val="002060"/>
                </a:solidFill>
              </a:rPr>
              <a:t> x + 1 = 0</a:t>
            </a:r>
            <a:endParaRPr lang="uk-UA" sz="3600" dirty="0" smtClean="0">
              <a:solidFill>
                <a:srgbClr val="002060"/>
              </a:solidFill>
            </a:endParaRPr>
          </a:p>
          <a:p>
            <a:endParaRPr lang="uk-UA" dirty="0"/>
          </a:p>
        </p:txBody>
      </p:sp>
      <p:pic>
        <p:nvPicPr>
          <p:cNvPr id="8" name="Рисунок 7" descr="http://nagornaia-uchit.ru/wp-content/uploads/2013/09/duma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276872"/>
            <a:ext cx="2699792" cy="244827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uk-UA" sz="4000" b="0" dirty="0" smtClean="0">
                <a:solidFill>
                  <a:srgbClr val="FF0000"/>
                </a:solidFill>
              </a:rPr>
              <a:t>Перевір себе</a:t>
            </a:r>
            <a:endParaRPr lang="uk-UA" sz="4000" b="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55776" y="1196752"/>
            <a:ext cx="6347048" cy="54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3600" dirty="0" smtClean="0">
                <a:solidFill>
                  <a:srgbClr val="0070C0"/>
                </a:solidFill>
              </a:rPr>
              <a:t>Пр.   </a:t>
            </a:r>
            <a:r>
              <a:rPr lang="en-US" sz="3600" dirty="0" smtClean="0">
                <a:solidFill>
                  <a:srgbClr val="0070C0"/>
                </a:solidFill>
              </a:rPr>
              <a:t>8sin</a:t>
            </a:r>
            <a:r>
              <a:rPr lang="en-US" sz="3600" baseline="30000" dirty="0" smtClean="0">
                <a:solidFill>
                  <a:srgbClr val="0070C0"/>
                </a:solidFill>
              </a:rPr>
              <a:t>2</a:t>
            </a:r>
            <a:r>
              <a:rPr lang="en-US" sz="3600" dirty="0" smtClean="0">
                <a:solidFill>
                  <a:srgbClr val="0070C0"/>
                </a:solidFill>
              </a:rPr>
              <a:t>x + </a:t>
            </a:r>
            <a:r>
              <a:rPr lang="en-US" sz="3600" dirty="0" err="1" smtClean="0">
                <a:solidFill>
                  <a:srgbClr val="0070C0"/>
                </a:solidFill>
              </a:rPr>
              <a:t>cos</a:t>
            </a:r>
            <a:r>
              <a:rPr lang="en-US" sz="3600" dirty="0" smtClean="0">
                <a:solidFill>
                  <a:srgbClr val="0070C0"/>
                </a:solidFill>
              </a:rPr>
              <a:t> x + 1 = 0</a:t>
            </a:r>
          </a:p>
          <a:p>
            <a:pPr algn="ctr">
              <a:buNone/>
            </a:pPr>
            <a:r>
              <a:rPr lang="uk-UA" dirty="0" err="1" smtClean="0">
                <a:solidFill>
                  <a:srgbClr val="000000"/>
                </a:solidFill>
              </a:rPr>
              <a:t>Розв</a:t>
            </a:r>
            <a:r>
              <a:rPr lang="en-US" dirty="0" smtClean="0">
                <a:solidFill>
                  <a:srgbClr val="000000"/>
                </a:solidFill>
              </a:rPr>
              <a:t>’</a:t>
            </a:r>
            <a:r>
              <a:rPr lang="uk-UA" dirty="0" smtClean="0">
                <a:solidFill>
                  <a:srgbClr val="000000"/>
                </a:solidFill>
              </a:rPr>
              <a:t>язання</a:t>
            </a:r>
            <a:endParaRPr lang="en-US" dirty="0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uk-UA" dirty="0" smtClean="0">
                <a:solidFill>
                  <a:srgbClr val="002060"/>
                </a:solidFill>
              </a:rPr>
              <a:t>         </a:t>
            </a:r>
            <a:r>
              <a:rPr lang="en-US" dirty="0" smtClean="0">
                <a:solidFill>
                  <a:srgbClr val="002060"/>
                </a:solidFill>
              </a:rPr>
              <a:t>8(1 – cos</a:t>
            </a:r>
            <a:r>
              <a:rPr lang="en-US" baseline="30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x) + </a:t>
            </a:r>
            <a:r>
              <a:rPr lang="en-US" dirty="0" err="1" smtClean="0">
                <a:solidFill>
                  <a:srgbClr val="002060"/>
                </a:solidFill>
              </a:rPr>
              <a:t>cos</a:t>
            </a:r>
            <a:r>
              <a:rPr lang="en-US" dirty="0" smtClean="0">
                <a:solidFill>
                  <a:srgbClr val="002060"/>
                </a:solidFill>
              </a:rPr>
              <a:t> x + 1 = 0</a:t>
            </a:r>
            <a:r>
              <a:rPr lang="uk-UA" dirty="0" smtClean="0">
                <a:solidFill>
                  <a:srgbClr val="002060"/>
                </a:solidFill>
              </a:rPr>
              <a:t>;</a:t>
            </a:r>
          </a:p>
          <a:p>
            <a:pPr>
              <a:buNone/>
            </a:pPr>
            <a:r>
              <a:rPr lang="uk-UA" dirty="0" smtClean="0">
                <a:solidFill>
                  <a:srgbClr val="002060"/>
                </a:solidFill>
              </a:rPr>
              <a:t>             </a:t>
            </a:r>
            <a:r>
              <a:rPr lang="en-US" dirty="0" smtClean="0">
                <a:solidFill>
                  <a:srgbClr val="002060"/>
                </a:solidFill>
              </a:rPr>
              <a:t>- 8cos</a:t>
            </a:r>
            <a:r>
              <a:rPr lang="en-US" baseline="30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x + </a:t>
            </a:r>
            <a:r>
              <a:rPr lang="en-US" dirty="0" err="1" smtClean="0">
                <a:solidFill>
                  <a:srgbClr val="002060"/>
                </a:solidFill>
              </a:rPr>
              <a:t>cos</a:t>
            </a:r>
            <a:r>
              <a:rPr lang="en-US" dirty="0" smtClean="0">
                <a:solidFill>
                  <a:srgbClr val="002060"/>
                </a:solidFill>
              </a:rPr>
              <a:t> x + 9 =0</a:t>
            </a:r>
            <a:r>
              <a:rPr lang="uk-UA" dirty="0" smtClean="0">
                <a:solidFill>
                  <a:srgbClr val="002060"/>
                </a:solidFill>
              </a:rPr>
              <a:t>;</a:t>
            </a:r>
          </a:p>
          <a:p>
            <a:pPr>
              <a:buNone/>
            </a:pPr>
            <a:r>
              <a:rPr lang="uk-UA" dirty="0" smtClean="0">
                <a:solidFill>
                  <a:srgbClr val="002060"/>
                </a:solidFill>
              </a:rPr>
              <a:t>  Позначимо  </a:t>
            </a:r>
            <a:r>
              <a:rPr lang="en-US" dirty="0" err="1" smtClean="0">
                <a:solidFill>
                  <a:srgbClr val="002060"/>
                </a:solidFill>
              </a:rPr>
              <a:t>cosx</a:t>
            </a:r>
            <a:r>
              <a:rPr lang="en-US" dirty="0" smtClean="0">
                <a:solidFill>
                  <a:srgbClr val="002060"/>
                </a:solidFill>
              </a:rPr>
              <a:t> = t</a:t>
            </a:r>
            <a:r>
              <a:rPr lang="uk-UA" dirty="0" smtClean="0">
                <a:solidFill>
                  <a:srgbClr val="002060"/>
                </a:solidFill>
              </a:rPr>
              <a:t> (*), тоді</a:t>
            </a:r>
          </a:p>
          <a:p>
            <a:pPr>
              <a:buNone/>
            </a:pPr>
            <a:r>
              <a:rPr lang="uk-UA" dirty="0" smtClean="0">
                <a:solidFill>
                  <a:srgbClr val="002060"/>
                </a:solidFill>
              </a:rPr>
              <a:t>               </a:t>
            </a:r>
            <a:r>
              <a:rPr lang="en-US" dirty="0" smtClean="0">
                <a:solidFill>
                  <a:srgbClr val="002060"/>
                </a:solidFill>
              </a:rPr>
              <a:t>- 8t</a:t>
            </a:r>
            <a:r>
              <a:rPr lang="en-US" baseline="30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 + t + 9 = 0</a:t>
            </a:r>
            <a:r>
              <a:rPr lang="uk-UA" dirty="0" smtClean="0">
                <a:solidFill>
                  <a:srgbClr val="002060"/>
                </a:solidFill>
              </a:rPr>
              <a:t>;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D = 289</a:t>
            </a:r>
            <a:r>
              <a:rPr lang="uk-UA" dirty="0" smtClean="0">
                <a:solidFill>
                  <a:srgbClr val="002060"/>
                </a:solidFill>
              </a:rPr>
              <a:t>,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t</a:t>
            </a:r>
            <a:r>
              <a:rPr lang="en-US" baseline="-25000" dirty="0" smtClean="0">
                <a:solidFill>
                  <a:srgbClr val="002060"/>
                </a:solidFill>
              </a:rPr>
              <a:t>1 </a:t>
            </a:r>
            <a:r>
              <a:rPr lang="en-US" dirty="0" smtClean="0">
                <a:solidFill>
                  <a:srgbClr val="002060"/>
                </a:solidFill>
              </a:rPr>
              <a:t> = - 1;                             t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 = 9/8</a:t>
            </a:r>
            <a:r>
              <a:rPr lang="uk-UA" dirty="0" smtClean="0">
                <a:solidFill>
                  <a:srgbClr val="002060"/>
                </a:solidFill>
              </a:rPr>
              <a:t>;</a:t>
            </a:r>
          </a:p>
          <a:p>
            <a:pPr>
              <a:buNone/>
            </a:pPr>
            <a:r>
              <a:rPr lang="en-US" dirty="0" err="1" smtClean="0">
                <a:solidFill>
                  <a:srgbClr val="002060"/>
                </a:solidFill>
              </a:rPr>
              <a:t>cosx</a:t>
            </a:r>
            <a:r>
              <a:rPr lang="en-US" dirty="0" smtClean="0">
                <a:solidFill>
                  <a:srgbClr val="002060"/>
                </a:solidFill>
              </a:rPr>
              <a:t> = -1;                          </a:t>
            </a:r>
            <a:r>
              <a:rPr lang="en-US" dirty="0" err="1" smtClean="0">
                <a:solidFill>
                  <a:srgbClr val="002060"/>
                </a:solidFill>
              </a:rPr>
              <a:t>cosx</a:t>
            </a:r>
            <a:r>
              <a:rPr lang="en-US" dirty="0" smtClean="0">
                <a:solidFill>
                  <a:srgbClr val="002060"/>
                </a:solidFill>
              </a:rPr>
              <a:t> = 9/8;</a:t>
            </a:r>
            <a:endParaRPr lang="uk-UA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x</a:t>
            </a:r>
            <a:r>
              <a:rPr lang="ru-RU" dirty="0" smtClean="0">
                <a:solidFill>
                  <a:srgbClr val="002060"/>
                </a:solidFill>
              </a:rPr>
              <a:t> = </a:t>
            </a:r>
            <a:r>
              <a:rPr lang="el-GR" dirty="0" smtClean="0">
                <a:solidFill>
                  <a:srgbClr val="002060"/>
                </a:solidFill>
                <a:cs typeface="Times New Roman" pitchFamily="18" charset="0"/>
              </a:rPr>
              <a:t>π</a:t>
            </a:r>
            <a:r>
              <a:rPr lang="ru-RU" dirty="0" smtClean="0">
                <a:solidFill>
                  <a:srgbClr val="002060"/>
                </a:solidFill>
              </a:rPr>
              <a:t> + 2</a:t>
            </a:r>
            <a:r>
              <a:rPr lang="el-GR" dirty="0" smtClean="0">
                <a:solidFill>
                  <a:srgbClr val="002060"/>
                </a:solidFill>
                <a:cs typeface="Times New Roman" pitchFamily="18" charset="0"/>
              </a:rPr>
              <a:t>π</a:t>
            </a:r>
            <a:r>
              <a:rPr lang="en-US" dirty="0" smtClean="0">
                <a:solidFill>
                  <a:srgbClr val="002060"/>
                </a:solidFill>
              </a:rPr>
              <a:t>k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en-US" dirty="0" smtClean="0">
                <a:solidFill>
                  <a:srgbClr val="002060"/>
                </a:solidFill>
              </a:rPr>
              <a:t>k</a:t>
            </a:r>
            <a:r>
              <a:rPr lang="ru-RU" dirty="0" smtClean="0">
                <a:solidFill>
                  <a:srgbClr val="002060"/>
                </a:solidFill>
              </a:rPr>
              <a:t>Є</a:t>
            </a:r>
            <a:r>
              <a:rPr lang="en-US" dirty="0" smtClean="0">
                <a:solidFill>
                  <a:srgbClr val="002060"/>
                </a:solidFill>
              </a:rPr>
              <a:t>Z;</a:t>
            </a:r>
            <a:r>
              <a:rPr lang="ru-RU" dirty="0" smtClean="0">
                <a:solidFill>
                  <a:srgbClr val="002060"/>
                </a:solidFill>
              </a:rPr>
              <a:t>           </a:t>
            </a:r>
            <a:r>
              <a:rPr lang="uk-UA" dirty="0" err="1" smtClean="0">
                <a:solidFill>
                  <a:srgbClr val="002060"/>
                </a:solidFill>
              </a:rPr>
              <a:t>розв</a:t>
            </a:r>
            <a:r>
              <a:rPr lang="en-US" dirty="0" smtClean="0">
                <a:solidFill>
                  <a:srgbClr val="002060"/>
                </a:solidFill>
              </a:rPr>
              <a:t>‘</a:t>
            </a:r>
            <a:r>
              <a:rPr lang="uk-UA" dirty="0" err="1" smtClean="0">
                <a:solidFill>
                  <a:srgbClr val="002060"/>
                </a:solidFill>
              </a:rPr>
              <a:t>язку</a:t>
            </a:r>
            <a:r>
              <a:rPr lang="uk-UA" dirty="0" smtClean="0">
                <a:solidFill>
                  <a:srgbClr val="002060"/>
                </a:solidFill>
              </a:rPr>
              <a:t> немає</a:t>
            </a:r>
          </a:p>
          <a:p>
            <a:endParaRPr lang="uk-UA" dirty="0"/>
          </a:p>
        </p:txBody>
      </p:sp>
      <p:pic>
        <p:nvPicPr>
          <p:cNvPr id="5" name="Рисунок 4" descr="http://3.bp.blogspot.com/-a02yxcemrvA/VAtmz1oZQXI/AAAAAAAAIPE/apf1mAsxG7g/s1600/5bd900f7b12a480a9d41e1a56954faf0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44824"/>
            <a:ext cx="2673985" cy="2858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0" dirty="0" smtClean="0">
                <a:solidFill>
                  <a:srgbClr val="FF0000"/>
                </a:solidFill>
              </a:rPr>
              <a:t>ІІІ. Метод </a:t>
            </a:r>
            <a:r>
              <a:rPr lang="ru-RU" sz="4000" b="0" dirty="0" err="1" smtClean="0">
                <a:solidFill>
                  <a:srgbClr val="FF0000"/>
                </a:solidFill>
              </a:rPr>
              <a:t>розкладання</a:t>
            </a:r>
            <a:r>
              <a:rPr lang="ru-RU" sz="4000" b="0" dirty="0" smtClean="0">
                <a:solidFill>
                  <a:srgbClr val="FF0000"/>
                </a:solidFill>
              </a:rPr>
              <a:t> на </a:t>
            </a:r>
            <a:r>
              <a:rPr lang="ru-RU" sz="4000" b="0" dirty="0" err="1" smtClean="0">
                <a:solidFill>
                  <a:srgbClr val="FF0000"/>
                </a:solidFill>
              </a:rPr>
              <a:t>множники</a:t>
            </a:r>
            <a:endParaRPr lang="uk-UA" sz="4000" b="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16832"/>
            <a:ext cx="8507288" cy="413305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3600" dirty="0" smtClean="0">
                <a:solidFill>
                  <a:srgbClr val="0070C0"/>
                </a:solidFill>
              </a:rPr>
              <a:t>Пр.     2</a:t>
            </a:r>
            <a:r>
              <a:rPr lang="en-US" sz="3600" dirty="0" smtClean="0">
                <a:solidFill>
                  <a:srgbClr val="0070C0"/>
                </a:solidFill>
              </a:rPr>
              <a:t>sin x </a:t>
            </a:r>
            <a:r>
              <a:rPr lang="en-US" sz="3600" dirty="0" err="1" smtClean="0">
                <a:solidFill>
                  <a:srgbClr val="0070C0"/>
                </a:solidFill>
              </a:rPr>
              <a:t>cos</a:t>
            </a:r>
            <a:r>
              <a:rPr lang="ru-RU" sz="3600" dirty="0" smtClean="0">
                <a:solidFill>
                  <a:srgbClr val="0070C0"/>
                </a:solidFill>
              </a:rPr>
              <a:t>5</a:t>
            </a:r>
            <a:r>
              <a:rPr lang="en-US" sz="3600" dirty="0" smtClean="0">
                <a:solidFill>
                  <a:srgbClr val="0070C0"/>
                </a:solidFill>
              </a:rPr>
              <a:t>x</a:t>
            </a:r>
            <a:r>
              <a:rPr lang="ru-RU" sz="3600" dirty="0" smtClean="0">
                <a:solidFill>
                  <a:srgbClr val="0070C0"/>
                </a:solidFill>
              </a:rPr>
              <a:t> – </a:t>
            </a:r>
            <a:r>
              <a:rPr lang="en-US" sz="3600" dirty="0" err="1" smtClean="0">
                <a:solidFill>
                  <a:srgbClr val="0070C0"/>
                </a:solidFill>
              </a:rPr>
              <a:t>cos</a:t>
            </a:r>
            <a:r>
              <a:rPr lang="ru-RU" sz="3600" dirty="0" smtClean="0">
                <a:solidFill>
                  <a:srgbClr val="0070C0"/>
                </a:solidFill>
              </a:rPr>
              <a:t>5</a:t>
            </a:r>
            <a:r>
              <a:rPr lang="en-US" sz="3600" dirty="0" smtClean="0">
                <a:solidFill>
                  <a:srgbClr val="0070C0"/>
                </a:solidFill>
              </a:rPr>
              <a:t>x</a:t>
            </a:r>
            <a:r>
              <a:rPr lang="ru-RU" sz="3600" dirty="0" smtClean="0">
                <a:solidFill>
                  <a:srgbClr val="0070C0"/>
                </a:solidFill>
              </a:rPr>
              <a:t> = 0</a:t>
            </a:r>
          </a:p>
          <a:p>
            <a:pPr algn="ctr">
              <a:buNone/>
            </a:pPr>
            <a:r>
              <a:rPr lang="uk-UA" dirty="0" err="1" smtClean="0">
                <a:solidFill>
                  <a:srgbClr val="000000"/>
                </a:solidFill>
              </a:rPr>
              <a:t>Розв</a:t>
            </a:r>
            <a:r>
              <a:rPr lang="en-US" dirty="0" smtClean="0">
                <a:solidFill>
                  <a:srgbClr val="000000"/>
                </a:solidFill>
              </a:rPr>
              <a:t>’</a:t>
            </a:r>
            <a:r>
              <a:rPr lang="uk-UA" dirty="0" smtClean="0">
                <a:solidFill>
                  <a:srgbClr val="000000"/>
                </a:solidFill>
              </a:rPr>
              <a:t>язання</a:t>
            </a:r>
            <a:endParaRPr lang="en-US" dirty="0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ru-RU" sz="4000" dirty="0" smtClean="0">
                <a:solidFill>
                  <a:srgbClr val="00B0F0"/>
                </a:solidFill>
              </a:rPr>
              <a:t>                </a:t>
            </a:r>
            <a:r>
              <a:rPr lang="en-US" dirty="0" smtClean="0">
                <a:solidFill>
                  <a:srgbClr val="002060"/>
                </a:solidFill>
              </a:rPr>
              <a:t>cos5x (2sin x – 1) = 0</a:t>
            </a:r>
            <a:r>
              <a:rPr lang="uk-UA" dirty="0" smtClean="0">
                <a:solidFill>
                  <a:srgbClr val="002060"/>
                </a:solidFill>
              </a:rPr>
              <a:t>;</a:t>
            </a:r>
          </a:p>
          <a:p>
            <a:pPr>
              <a:buNone/>
            </a:pPr>
            <a:r>
              <a:rPr lang="uk-UA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cos5x = 0</a:t>
            </a:r>
            <a:r>
              <a:rPr lang="uk-UA" dirty="0" smtClean="0">
                <a:solidFill>
                  <a:srgbClr val="002060"/>
                </a:solidFill>
              </a:rPr>
              <a:t>,                   або    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uk-UA" dirty="0" smtClean="0">
                <a:solidFill>
                  <a:srgbClr val="002060"/>
                </a:solidFill>
              </a:rPr>
              <a:t>   </a:t>
            </a:r>
            <a:r>
              <a:rPr lang="en-US" dirty="0" smtClean="0">
                <a:solidFill>
                  <a:srgbClr val="002060"/>
                </a:solidFill>
              </a:rPr>
              <a:t>2sin x – 1 = 0</a:t>
            </a:r>
            <a:endParaRPr lang="uk-UA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uk-UA" dirty="0" smtClean="0">
                <a:solidFill>
                  <a:srgbClr val="002060"/>
                </a:solidFill>
              </a:rPr>
              <a:t>5</a:t>
            </a:r>
            <a:r>
              <a:rPr lang="en-US" dirty="0" smtClean="0">
                <a:solidFill>
                  <a:srgbClr val="002060"/>
                </a:solidFill>
              </a:rPr>
              <a:t>x=</a:t>
            </a:r>
            <a:r>
              <a:rPr lang="el-GR" dirty="0" smtClean="0">
                <a:solidFill>
                  <a:srgbClr val="002060"/>
                </a:solidFill>
                <a:cs typeface="Times New Roman" pitchFamily="18" charset="0"/>
              </a:rPr>
              <a:t> π</a:t>
            </a:r>
            <a:r>
              <a:rPr lang="en-US" dirty="0" smtClean="0">
                <a:solidFill>
                  <a:srgbClr val="002060"/>
                </a:solidFill>
                <a:cs typeface="Times New Roman" pitchFamily="18" charset="0"/>
              </a:rPr>
              <a:t>/2+</a:t>
            </a:r>
            <a:r>
              <a:rPr lang="el-GR" dirty="0" smtClean="0">
                <a:solidFill>
                  <a:srgbClr val="002060"/>
                </a:solidFill>
                <a:cs typeface="Times New Roman" pitchFamily="18" charset="0"/>
              </a:rPr>
              <a:t> π</a:t>
            </a:r>
            <a:r>
              <a:rPr lang="en-US" dirty="0" smtClean="0">
                <a:solidFill>
                  <a:srgbClr val="002060"/>
                </a:solidFill>
                <a:cs typeface="Times New Roman" pitchFamily="18" charset="0"/>
              </a:rPr>
              <a:t>k, k</a:t>
            </a:r>
            <a:r>
              <a:rPr lang="uk-UA" dirty="0" smtClean="0">
                <a:solidFill>
                  <a:srgbClr val="002060"/>
                </a:solidFill>
                <a:cs typeface="Times New Roman" pitchFamily="18" charset="0"/>
              </a:rPr>
              <a:t>є</a:t>
            </a:r>
            <a:r>
              <a:rPr lang="en-US" dirty="0" smtClean="0">
                <a:solidFill>
                  <a:srgbClr val="002060"/>
                </a:solidFill>
                <a:cs typeface="Times New Roman" pitchFamily="18" charset="0"/>
              </a:rPr>
              <a:t>Z</a:t>
            </a:r>
            <a:r>
              <a:rPr lang="uk-UA" dirty="0" smtClean="0">
                <a:solidFill>
                  <a:srgbClr val="002060"/>
                </a:solidFill>
                <a:cs typeface="Times New Roman" pitchFamily="18" charset="0"/>
              </a:rPr>
              <a:t>;</a:t>
            </a:r>
            <a:r>
              <a:rPr lang="en-US" dirty="0" smtClean="0">
                <a:solidFill>
                  <a:srgbClr val="002060"/>
                </a:solidFill>
              </a:rPr>
              <a:t>              </a:t>
            </a:r>
            <a:r>
              <a:rPr lang="uk-UA" dirty="0" smtClean="0">
                <a:solidFill>
                  <a:srgbClr val="002060"/>
                </a:solidFill>
              </a:rPr>
              <a:t>     </a:t>
            </a:r>
            <a:r>
              <a:rPr lang="en-US" dirty="0" smtClean="0">
                <a:solidFill>
                  <a:srgbClr val="002060"/>
                </a:solidFill>
              </a:rPr>
              <a:t>2sin x = 1</a:t>
            </a:r>
            <a:r>
              <a:rPr lang="uk-UA" dirty="0" smtClean="0">
                <a:solidFill>
                  <a:srgbClr val="002060"/>
                </a:solidFill>
              </a:rPr>
              <a:t>;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uk-UA" dirty="0" smtClean="0">
                <a:solidFill>
                  <a:srgbClr val="002060"/>
                </a:solidFill>
              </a:rPr>
              <a:t> х</a:t>
            </a:r>
            <a:r>
              <a:rPr lang="en-US" dirty="0" smtClean="0">
                <a:solidFill>
                  <a:srgbClr val="002060"/>
                </a:solidFill>
              </a:rPr>
              <a:t>=</a:t>
            </a:r>
            <a:r>
              <a:rPr lang="el-GR" dirty="0" smtClean="0">
                <a:solidFill>
                  <a:srgbClr val="002060"/>
                </a:solidFill>
                <a:cs typeface="Times New Roman" pitchFamily="18" charset="0"/>
              </a:rPr>
              <a:t> π</a:t>
            </a:r>
            <a:r>
              <a:rPr lang="en-US" dirty="0" smtClean="0">
                <a:solidFill>
                  <a:srgbClr val="002060"/>
                </a:solidFill>
                <a:cs typeface="Times New Roman" pitchFamily="18" charset="0"/>
              </a:rPr>
              <a:t>/10+</a:t>
            </a:r>
            <a:r>
              <a:rPr lang="el-GR" dirty="0" smtClean="0">
                <a:solidFill>
                  <a:srgbClr val="002060"/>
                </a:solidFill>
                <a:cs typeface="Times New Roman" pitchFamily="18" charset="0"/>
              </a:rPr>
              <a:t> π</a:t>
            </a:r>
            <a:r>
              <a:rPr lang="en-US" dirty="0" smtClean="0">
                <a:solidFill>
                  <a:srgbClr val="002060"/>
                </a:solidFill>
                <a:cs typeface="Times New Roman" pitchFamily="18" charset="0"/>
              </a:rPr>
              <a:t>k/5 , k</a:t>
            </a:r>
            <a:r>
              <a:rPr lang="uk-UA" dirty="0" smtClean="0">
                <a:solidFill>
                  <a:srgbClr val="002060"/>
                </a:solidFill>
                <a:cs typeface="Times New Roman" pitchFamily="18" charset="0"/>
              </a:rPr>
              <a:t>є</a:t>
            </a:r>
            <a:r>
              <a:rPr lang="en-US" dirty="0" smtClean="0">
                <a:solidFill>
                  <a:srgbClr val="002060"/>
                </a:solidFill>
                <a:cs typeface="Times New Roman" pitchFamily="18" charset="0"/>
              </a:rPr>
              <a:t>Z;          </a:t>
            </a:r>
            <a:r>
              <a:rPr lang="uk-UA" dirty="0" smtClean="0">
                <a:solidFill>
                  <a:srgbClr val="002060"/>
                </a:solidFill>
                <a:cs typeface="Times New Roman" pitchFamily="18" charset="0"/>
              </a:rPr>
              <a:t>    </a:t>
            </a:r>
            <a:r>
              <a:rPr lang="en-US" dirty="0" err="1" smtClean="0">
                <a:solidFill>
                  <a:srgbClr val="002060"/>
                </a:solidFill>
                <a:cs typeface="Times New Roman" pitchFamily="18" charset="0"/>
              </a:rPr>
              <a:t>sinx</a:t>
            </a:r>
            <a:r>
              <a:rPr lang="en-US" dirty="0" smtClean="0">
                <a:solidFill>
                  <a:srgbClr val="002060"/>
                </a:solidFill>
                <a:cs typeface="Times New Roman" pitchFamily="18" charset="0"/>
              </a:rPr>
              <a:t>=1/2</a:t>
            </a:r>
            <a:r>
              <a:rPr lang="uk-UA" dirty="0" smtClean="0">
                <a:solidFill>
                  <a:srgbClr val="002060"/>
                </a:solidFill>
                <a:cs typeface="Times New Roman" pitchFamily="18" charset="0"/>
              </a:rPr>
              <a:t>;</a:t>
            </a:r>
            <a:endParaRPr lang="en-US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  <a:cs typeface="Times New Roman" pitchFamily="18" charset="0"/>
              </a:rPr>
              <a:t>                                                </a:t>
            </a:r>
            <a:r>
              <a:rPr lang="uk-UA" dirty="0" smtClean="0">
                <a:solidFill>
                  <a:srgbClr val="002060"/>
                </a:solidFill>
                <a:cs typeface="Times New Roman" pitchFamily="18" charset="0"/>
              </a:rPr>
              <a:t>    </a:t>
            </a:r>
            <a:r>
              <a:rPr lang="en-US" dirty="0" smtClean="0">
                <a:solidFill>
                  <a:srgbClr val="002060"/>
                </a:solidFill>
                <a:cs typeface="Times New Roman" pitchFamily="18" charset="0"/>
              </a:rPr>
              <a:t>x=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х=</a:t>
            </a:r>
            <a:r>
              <a:rPr lang="en-US" dirty="0" smtClean="0">
                <a:solidFill>
                  <a:srgbClr val="002060"/>
                </a:solidFill>
              </a:rPr>
              <a:t>(-1)</a:t>
            </a:r>
            <a:r>
              <a:rPr lang="en-US" baseline="30000" dirty="0" smtClean="0">
                <a:solidFill>
                  <a:srgbClr val="002060"/>
                </a:solidFill>
              </a:rPr>
              <a:t>k</a:t>
            </a:r>
            <a:r>
              <a:rPr lang="el-GR" dirty="0" smtClean="0">
                <a:solidFill>
                  <a:srgbClr val="002060"/>
                </a:solidFill>
              </a:rPr>
              <a:t>π</a:t>
            </a:r>
            <a:r>
              <a:rPr lang="ru-RU" dirty="0" smtClean="0">
                <a:solidFill>
                  <a:srgbClr val="002060"/>
                </a:solidFill>
              </a:rPr>
              <a:t>/</a:t>
            </a:r>
            <a:r>
              <a:rPr lang="en-US" dirty="0" smtClean="0">
                <a:solidFill>
                  <a:srgbClr val="002060"/>
                </a:solidFill>
              </a:rPr>
              <a:t>6+ </a:t>
            </a:r>
            <a:r>
              <a:rPr lang="en-US" dirty="0" err="1" smtClean="0">
                <a:solidFill>
                  <a:srgbClr val="002060"/>
                </a:solidFill>
              </a:rPr>
              <a:t>πk</a:t>
            </a:r>
            <a:r>
              <a:rPr lang="uk-UA" dirty="0" smtClean="0">
                <a:solidFill>
                  <a:srgbClr val="002060"/>
                </a:solidFill>
              </a:rPr>
              <a:t>, </a:t>
            </a:r>
            <a:r>
              <a:rPr lang="en-US" dirty="0" smtClean="0">
                <a:solidFill>
                  <a:srgbClr val="002060"/>
                </a:solidFill>
              </a:rPr>
              <a:t>k</a:t>
            </a:r>
            <a:r>
              <a:rPr lang="uk-UA" dirty="0" smtClean="0">
                <a:solidFill>
                  <a:srgbClr val="002060"/>
                </a:solidFill>
              </a:rPr>
              <a:t>є</a:t>
            </a:r>
            <a:r>
              <a:rPr lang="en-US" dirty="0" smtClean="0">
                <a:solidFill>
                  <a:srgbClr val="002060"/>
                </a:solidFill>
              </a:rPr>
              <a:t>Z </a:t>
            </a:r>
            <a:endParaRPr lang="uk-UA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               </a:t>
            </a:r>
            <a:endParaRPr lang="uk-UA" dirty="0" smtClean="0">
              <a:solidFill>
                <a:srgbClr val="002060"/>
              </a:solidFill>
            </a:endParaRP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4000" b="0" dirty="0" smtClean="0">
                <a:solidFill>
                  <a:srgbClr val="FF0000"/>
                </a:solidFill>
              </a:rPr>
              <a:t>І</a:t>
            </a:r>
            <a:r>
              <a:rPr lang="en-US" sz="4000" b="0" dirty="0" smtClean="0">
                <a:solidFill>
                  <a:srgbClr val="FF0000"/>
                </a:solidFill>
              </a:rPr>
              <a:t>V</a:t>
            </a:r>
            <a:r>
              <a:rPr lang="uk-UA" sz="4000" b="0" dirty="0" smtClean="0">
                <a:solidFill>
                  <a:srgbClr val="FF0000"/>
                </a:solidFill>
              </a:rPr>
              <a:t>. Однорідні тригонометричні рівняння</a:t>
            </a:r>
            <a:endParaRPr lang="uk-UA" sz="4000" b="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132856"/>
            <a:ext cx="6707088" cy="2620888"/>
          </a:xfr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dirty="0" err="1" smtClean="0">
                <a:solidFill>
                  <a:srgbClr val="002060"/>
                </a:solidFill>
              </a:rPr>
              <a:t>Рівняння</a:t>
            </a:r>
            <a:r>
              <a:rPr lang="ru-RU" dirty="0" smtClean="0">
                <a:solidFill>
                  <a:srgbClr val="002060"/>
                </a:solidFill>
              </a:rPr>
              <a:t> виду:</a:t>
            </a:r>
            <a:endParaRPr lang="uk-UA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a sin x</a:t>
            </a:r>
            <a:r>
              <a:rPr lang="ru-RU" b="1" dirty="0" smtClean="0">
                <a:solidFill>
                  <a:srgbClr val="0070C0"/>
                </a:solidFill>
              </a:rPr>
              <a:t> + </a:t>
            </a:r>
            <a:r>
              <a:rPr lang="en-US" b="1" dirty="0" smtClean="0">
                <a:solidFill>
                  <a:srgbClr val="0070C0"/>
                </a:solidFill>
              </a:rPr>
              <a:t>b </a:t>
            </a:r>
            <a:r>
              <a:rPr lang="en-US" b="1" dirty="0" err="1" smtClean="0">
                <a:solidFill>
                  <a:srgbClr val="0070C0"/>
                </a:solidFill>
              </a:rPr>
              <a:t>cos</a:t>
            </a:r>
            <a:r>
              <a:rPr lang="en-US" b="1" dirty="0" smtClean="0">
                <a:solidFill>
                  <a:srgbClr val="0070C0"/>
                </a:solidFill>
              </a:rPr>
              <a:t> x</a:t>
            </a:r>
            <a:r>
              <a:rPr lang="ru-RU" b="1" dirty="0" smtClean="0">
                <a:solidFill>
                  <a:srgbClr val="0070C0"/>
                </a:solidFill>
              </a:rPr>
              <a:t> = 0 , а≠0, </a:t>
            </a:r>
            <a:r>
              <a:rPr lang="en-US" b="1" dirty="0" smtClean="0">
                <a:solidFill>
                  <a:srgbClr val="0070C0"/>
                </a:solidFill>
              </a:rPr>
              <a:t>b</a:t>
            </a:r>
            <a:r>
              <a:rPr lang="ru-RU" b="1" dirty="0" smtClean="0">
                <a:solidFill>
                  <a:srgbClr val="0070C0"/>
                </a:solidFill>
              </a:rPr>
              <a:t>≠0</a:t>
            </a:r>
            <a:endParaRPr lang="uk-UA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a sin</a:t>
            </a:r>
            <a:r>
              <a:rPr lang="en-US" b="1" baseline="30000" dirty="0" smtClean="0">
                <a:solidFill>
                  <a:srgbClr val="0070C0"/>
                </a:solidFill>
              </a:rPr>
              <a:t>2</a:t>
            </a:r>
            <a:r>
              <a:rPr lang="en-US" b="1" dirty="0" smtClean="0">
                <a:solidFill>
                  <a:srgbClr val="0070C0"/>
                </a:solidFill>
              </a:rPr>
              <a:t>x + b sin x </a:t>
            </a:r>
            <a:r>
              <a:rPr lang="en-US" b="1" dirty="0" err="1" smtClean="0">
                <a:solidFill>
                  <a:srgbClr val="0070C0"/>
                </a:solidFill>
              </a:rPr>
              <a:t>cos</a:t>
            </a:r>
            <a:r>
              <a:rPr lang="en-US" b="1" dirty="0" smtClean="0">
                <a:solidFill>
                  <a:srgbClr val="0070C0"/>
                </a:solidFill>
              </a:rPr>
              <a:t> x + c cos</a:t>
            </a:r>
            <a:r>
              <a:rPr lang="en-US" b="1" baseline="30000" dirty="0" smtClean="0">
                <a:solidFill>
                  <a:srgbClr val="0070C0"/>
                </a:solidFill>
              </a:rPr>
              <a:t>2</a:t>
            </a:r>
            <a:r>
              <a:rPr lang="en-US" b="1" dirty="0" smtClean="0">
                <a:solidFill>
                  <a:srgbClr val="0070C0"/>
                </a:solidFill>
              </a:rPr>
              <a:t>x = 0 </a:t>
            </a:r>
            <a:endParaRPr lang="uk-UA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dirty="0" err="1" smtClean="0">
                <a:solidFill>
                  <a:srgbClr val="002060"/>
                </a:solidFill>
              </a:rPr>
              <a:t>називаються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однорідними</a:t>
            </a:r>
            <a:r>
              <a:rPr lang="ru-RU" dirty="0" smtClean="0">
                <a:solidFill>
                  <a:srgbClr val="002060"/>
                </a:solidFill>
              </a:rPr>
              <a:t>  </a:t>
            </a:r>
            <a:r>
              <a:rPr lang="ru-RU" dirty="0" err="1" smtClean="0">
                <a:solidFill>
                  <a:srgbClr val="002060"/>
                </a:solidFill>
              </a:rPr>
              <a:t>рівняннями</a:t>
            </a:r>
            <a:r>
              <a:rPr lang="ru-RU" dirty="0" smtClean="0">
                <a:solidFill>
                  <a:srgbClr val="002060"/>
                </a:solidFill>
              </a:rPr>
              <a:t>         </a:t>
            </a:r>
            <a:r>
              <a:rPr lang="en-US" dirty="0" smtClean="0">
                <a:solidFill>
                  <a:srgbClr val="002060"/>
                </a:solidFill>
              </a:rPr>
              <a:t>I</a:t>
            </a:r>
            <a:r>
              <a:rPr lang="ru-RU" dirty="0" smtClean="0">
                <a:solidFill>
                  <a:srgbClr val="002060"/>
                </a:solidFill>
              </a:rPr>
              <a:t> и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степеня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endParaRPr lang="uk-UA" dirty="0" smtClean="0">
              <a:solidFill>
                <a:srgbClr val="002060"/>
              </a:solidFill>
            </a:endParaRPr>
          </a:p>
          <a:p>
            <a:endParaRPr lang="uk-UA" dirty="0"/>
          </a:p>
        </p:txBody>
      </p:sp>
      <p:pic>
        <p:nvPicPr>
          <p:cNvPr id="5" name="Рисунок 4" descr="http://optishape.ru/images/rassylka32_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2132856"/>
            <a:ext cx="1790065" cy="25922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b="0" dirty="0" smtClean="0">
                <a:solidFill>
                  <a:srgbClr val="FF0000"/>
                </a:solidFill>
                <a:cs typeface="Times New Roman" pitchFamily="18" charset="0"/>
              </a:rPr>
              <a:t>1) </a:t>
            </a:r>
            <a:r>
              <a:rPr lang="ru-RU" sz="4400" b="0" dirty="0" err="1" smtClean="0">
                <a:solidFill>
                  <a:srgbClr val="FF0000"/>
                </a:solidFill>
                <a:cs typeface="Times New Roman" pitchFamily="18" charset="0"/>
              </a:rPr>
              <a:t>Однорідні</a:t>
            </a:r>
            <a:r>
              <a:rPr lang="ru-RU" sz="4400" b="0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ru-RU" sz="4400" b="0" dirty="0" err="1" smtClean="0">
                <a:solidFill>
                  <a:srgbClr val="FF0000"/>
                </a:solidFill>
                <a:cs typeface="Times New Roman" pitchFamily="18" charset="0"/>
              </a:rPr>
              <a:t>рівняння</a:t>
            </a:r>
            <a:r>
              <a:rPr lang="ru-RU" sz="4400" b="0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ru-RU" sz="4400" b="0" dirty="0" err="1" smtClean="0">
                <a:solidFill>
                  <a:srgbClr val="FF0000"/>
                </a:solidFill>
                <a:cs typeface="Times New Roman" pitchFamily="18" charset="0"/>
              </a:rPr>
              <a:t>першого</a:t>
            </a:r>
            <a:r>
              <a:rPr lang="ru-RU" sz="4400" b="0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ru-RU" sz="4400" b="0" dirty="0" err="1" smtClean="0">
                <a:solidFill>
                  <a:srgbClr val="FF0000"/>
                </a:solidFill>
                <a:cs typeface="Times New Roman" pitchFamily="18" charset="0"/>
              </a:rPr>
              <a:t>степеня</a:t>
            </a:r>
            <a:endParaRPr lang="uk-UA" b="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  <a:defRPr/>
            </a:pPr>
            <a:r>
              <a:rPr lang="ru-RU" sz="2400" dirty="0" smtClean="0">
                <a:solidFill>
                  <a:srgbClr val="660033"/>
                </a:solidFill>
                <a:cs typeface="Times New Roman" pitchFamily="18" charset="0"/>
              </a:rPr>
              <a:t>     </a:t>
            </a:r>
            <a:r>
              <a:rPr lang="ru-RU" sz="2400" dirty="0" err="1" smtClean="0">
                <a:solidFill>
                  <a:srgbClr val="660033"/>
                </a:solidFill>
                <a:cs typeface="Times New Roman" pitchFamily="18" charset="0"/>
              </a:rPr>
              <a:t>Розв</a:t>
            </a:r>
            <a:r>
              <a:rPr lang="en-US" sz="2400" dirty="0" smtClean="0">
                <a:solidFill>
                  <a:srgbClr val="660033"/>
                </a:solidFill>
                <a:cs typeface="Times New Roman" pitchFamily="18" charset="0"/>
              </a:rPr>
              <a:t>’</a:t>
            </a:r>
            <a:r>
              <a:rPr lang="uk-UA" sz="2400" dirty="0" err="1" smtClean="0">
                <a:solidFill>
                  <a:srgbClr val="660033"/>
                </a:solidFill>
                <a:cs typeface="Times New Roman" pitchFamily="18" charset="0"/>
              </a:rPr>
              <a:t>язуються</a:t>
            </a:r>
            <a:r>
              <a:rPr lang="uk-UA" sz="2400" dirty="0" smtClean="0">
                <a:solidFill>
                  <a:srgbClr val="660033"/>
                </a:solidFill>
                <a:cs typeface="Times New Roman" pitchFamily="18" charset="0"/>
              </a:rPr>
              <a:t> діленням </a:t>
            </a:r>
            <a:r>
              <a:rPr lang="ru-RU" sz="2400" dirty="0" smtClean="0">
                <a:solidFill>
                  <a:srgbClr val="660033"/>
                </a:solidFill>
              </a:rPr>
              <a:t>на </a:t>
            </a:r>
            <a:r>
              <a:rPr lang="en-US" sz="2400" dirty="0" err="1" smtClean="0">
                <a:solidFill>
                  <a:srgbClr val="660033"/>
                </a:solidFill>
              </a:rPr>
              <a:t>cos</a:t>
            </a:r>
            <a:r>
              <a:rPr lang="ru-RU" sz="2400" dirty="0" smtClean="0">
                <a:solidFill>
                  <a:srgbClr val="660033"/>
                </a:solidFill>
              </a:rPr>
              <a:t> </a:t>
            </a:r>
            <a:r>
              <a:rPr lang="ru-RU" sz="2400" dirty="0" err="1" smtClean="0">
                <a:solidFill>
                  <a:srgbClr val="660033"/>
                </a:solidFill>
              </a:rPr>
              <a:t>х</a:t>
            </a:r>
            <a:r>
              <a:rPr lang="ru-RU" sz="2400" dirty="0" smtClean="0">
                <a:solidFill>
                  <a:srgbClr val="660033"/>
                </a:solidFill>
              </a:rPr>
              <a:t> (</a:t>
            </a:r>
            <a:r>
              <a:rPr lang="ru-RU" sz="2400" dirty="0" err="1" smtClean="0">
                <a:solidFill>
                  <a:srgbClr val="660033"/>
                </a:solidFill>
              </a:rPr>
              <a:t>або</a:t>
            </a:r>
            <a:r>
              <a:rPr lang="ru-RU" sz="2400" dirty="0" smtClean="0">
                <a:solidFill>
                  <a:srgbClr val="660033"/>
                </a:solidFill>
              </a:rPr>
              <a:t> </a:t>
            </a:r>
            <a:r>
              <a:rPr lang="en-US" sz="2400" dirty="0" err="1" smtClean="0">
                <a:solidFill>
                  <a:srgbClr val="660033"/>
                </a:solidFill>
              </a:rPr>
              <a:t>sinx</a:t>
            </a:r>
            <a:r>
              <a:rPr lang="ru-RU" sz="2400" dirty="0" smtClean="0">
                <a:solidFill>
                  <a:srgbClr val="660033"/>
                </a:solidFill>
              </a:rPr>
              <a:t>)</a:t>
            </a:r>
            <a:r>
              <a:rPr lang="ru-RU" sz="2400" dirty="0" smtClean="0"/>
              <a:t> </a:t>
            </a:r>
            <a:r>
              <a:rPr lang="ru-RU" sz="2400" dirty="0" smtClean="0">
                <a:solidFill>
                  <a:srgbClr val="660033"/>
                </a:solidFill>
                <a:cs typeface="Times New Roman" pitchFamily="18" charset="0"/>
              </a:rPr>
              <a:t>і методом </a:t>
            </a:r>
            <a:r>
              <a:rPr lang="ru-RU" sz="2400" dirty="0" err="1" smtClean="0">
                <a:solidFill>
                  <a:srgbClr val="660033"/>
                </a:solidFill>
                <a:cs typeface="Times New Roman" pitchFamily="18" charset="0"/>
              </a:rPr>
              <a:t>введення</a:t>
            </a:r>
            <a:r>
              <a:rPr lang="ru-RU" sz="2400" dirty="0" smtClean="0">
                <a:solidFill>
                  <a:srgbClr val="660033"/>
                </a:solidFill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660033"/>
                </a:solidFill>
                <a:cs typeface="Times New Roman" pitchFamily="18" charset="0"/>
              </a:rPr>
              <a:t>нової</a:t>
            </a:r>
            <a:r>
              <a:rPr lang="ru-RU" sz="2400" dirty="0" smtClean="0">
                <a:solidFill>
                  <a:srgbClr val="660033"/>
                </a:solidFill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660033"/>
                </a:solidFill>
                <a:cs typeface="Times New Roman" pitchFamily="18" charset="0"/>
              </a:rPr>
              <a:t>змінної</a:t>
            </a:r>
            <a:endParaRPr lang="ru-RU" sz="2400" b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None/>
              <a:defRPr/>
            </a:pPr>
            <a:r>
              <a:rPr lang="uk-UA" sz="3600" dirty="0" smtClean="0">
                <a:solidFill>
                  <a:srgbClr val="000000"/>
                </a:solidFill>
                <a:cs typeface="Times New Roman" pitchFamily="18" charset="0"/>
              </a:rPr>
              <a:t>       </a:t>
            </a:r>
            <a:r>
              <a:rPr lang="en-US" sz="3600" dirty="0" err="1" smtClean="0">
                <a:solidFill>
                  <a:srgbClr val="0070C0"/>
                </a:solidFill>
                <a:cs typeface="Times New Roman" pitchFamily="18" charset="0"/>
              </a:rPr>
              <a:t>a∙sinx</a:t>
            </a:r>
            <a:r>
              <a:rPr lang="en-US" sz="3600" dirty="0" smtClean="0">
                <a:solidFill>
                  <a:srgbClr val="0070C0"/>
                </a:solidFill>
                <a:cs typeface="Times New Roman" pitchFamily="18" charset="0"/>
              </a:rPr>
              <a:t> + </a:t>
            </a:r>
            <a:r>
              <a:rPr lang="en-US" sz="3600" dirty="0" err="1" smtClean="0">
                <a:solidFill>
                  <a:srgbClr val="0070C0"/>
                </a:solidFill>
                <a:cs typeface="Times New Roman" pitchFamily="18" charset="0"/>
              </a:rPr>
              <a:t>b∙cosx</a:t>
            </a:r>
            <a:r>
              <a:rPr lang="en-US" sz="3600" dirty="0" smtClean="0">
                <a:solidFill>
                  <a:srgbClr val="0070C0"/>
                </a:solidFill>
                <a:cs typeface="Times New Roman" pitchFamily="18" charset="0"/>
              </a:rPr>
              <a:t> = 0</a:t>
            </a:r>
            <a:r>
              <a:rPr lang="uk-UA" sz="3600" dirty="0" smtClean="0">
                <a:solidFill>
                  <a:srgbClr val="0070C0"/>
                </a:solidFill>
                <a:cs typeface="Times New Roman" pitchFamily="18" charset="0"/>
              </a:rPr>
              <a:t>  :</a:t>
            </a:r>
            <a:r>
              <a:rPr lang="en-US" sz="3600" dirty="0" smtClean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cs typeface="Times New Roman" pitchFamily="18" charset="0"/>
              </a:rPr>
              <a:t>cosx</a:t>
            </a:r>
            <a:r>
              <a:rPr lang="ru-RU" sz="3600" dirty="0" smtClean="0">
                <a:solidFill>
                  <a:srgbClr val="0070C0"/>
                </a:solidFill>
                <a:cs typeface="Times New Roman" pitchFamily="18" charset="0"/>
              </a:rPr>
              <a:t> </a:t>
            </a:r>
            <a:endParaRPr lang="en-US" sz="3600" dirty="0" smtClean="0">
              <a:solidFill>
                <a:srgbClr val="0070C0"/>
              </a:solidFill>
              <a:cs typeface="Times New Roman" pitchFamily="18" charset="0"/>
            </a:endParaRPr>
          </a:p>
          <a:p>
            <a:pPr>
              <a:buNone/>
              <a:defRPr/>
            </a:pPr>
            <a:r>
              <a:rPr lang="ru-RU" sz="2400" dirty="0" smtClean="0">
                <a:solidFill>
                  <a:srgbClr val="000000"/>
                </a:solidFill>
                <a:cs typeface="Times New Roman" pitchFamily="18" charset="0"/>
              </a:rPr>
              <a:t>     </a:t>
            </a:r>
            <a:r>
              <a:rPr lang="ru-RU" sz="2400" dirty="0" err="1" smtClean="0">
                <a:solidFill>
                  <a:srgbClr val="000000"/>
                </a:solidFill>
                <a:cs typeface="Times New Roman" pitchFamily="18" charset="0"/>
              </a:rPr>
              <a:t>Оскільки</a:t>
            </a:r>
            <a:r>
              <a:rPr lang="ru-RU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sinx</a:t>
            </a:r>
            <a:r>
              <a:rPr lang="ru-RU" sz="2400" dirty="0" smtClean="0">
                <a:solidFill>
                  <a:srgbClr val="000000"/>
                </a:solidFill>
                <a:cs typeface="Times New Roman" pitchFamily="18" charset="0"/>
              </a:rPr>
              <a:t>  </a:t>
            </a:r>
            <a:r>
              <a:rPr lang="ru-RU" sz="2400" dirty="0" err="1" smtClean="0">
                <a:solidFill>
                  <a:srgbClr val="000000"/>
                </a:solidFill>
                <a:cs typeface="Times New Roman" pitchFamily="18" charset="0"/>
              </a:rPr>
              <a:t>і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cosx</a:t>
            </a:r>
            <a:r>
              <a:rPr lang="ru-RU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cs typeface="Times New Roman" pitchFamily="18" charset="0"/>
              </a:rPr>
              <a:t>одночасно</a:t>
            </a:r>
            <a:r>
              <a:rPr lang="ru-RU" sz="2400" dirty="0" smtClean="0">
                <a:solidFill>
                  <a:srgbClr val="000000"/>
                </a:solidFill>
                <a:cs typeface="Times New Roman" pitchFamily="18" charset="0"/>
              </a:rPr>
              <a:t> не </a:t>
            </a:r>
            <a:r>
              <a:rPr lang="ru-RU" sz="2400" dirty="0" err="1" smtClean="0">
                <a:solidFill>
                  <a:srgbClr val="000000"/>
                </a:solidFill>
                <a:cs typeface="Times New Roman" pitchFamily="18" charset="0"/>
              </a:rPr>
              <a:t>дорівнюють</a:t>
            </a:r>
            <a:r>
              <a:rPr lang="ru-RU" sz="2400" dirty="0" smtClean="0">
                <a:solidFill>
                  <a:srgbClr val="000000"/>
                </a:solidFill>
                <a:cs typeface="Times New Roman" pitchFamily="18" charset="0"/>
              </a:rPr>
              <a:t>  нулю, то </a:t>
            </a:r>
            <a:r>
              <a:rPr lang="ru-RU" sz="2400" dirty="0" err="1" smtClean="0">
                <a:solidFill>
                  <a:srgbClr val="000000"/>
                </a:solidFill>
                <a:cs typeface="Times New Roman" pitchFamily="18" charset="0"/>
              </a:rPr>
              <a:t>розділимо</a:t>
            </a:r>
            <a:r>
              <a:rPr lang="ru-RU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cs typeface="Times New Roman" pitchFamily="18" charset="0"/>
              </a:rPr>
              <a:t>обидві</a:t>
            </a:r>
            <a:r>
              <a:rPr lang="ru-RU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cs typeface="Times New Roman" pitchFamily="18" charset="0"/>
              </a:rPr>
              <a:t>частини</a:t>
            </a:r>
            <a:r>
              <a:rPr lang="ru-RU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cs typeface="Times New Roman" pitchFamily="18" charset="0"/>
              </a:rPr>
              <a:t>рівняння</a:t>
            </a:r>
            <a:r>
              <a:rPr lang="ru-RU" sz="2400" dirty="0" smtClean="0">
                <a:solidFill>
                  <a:srgbClr val="000000"/>
                </a:solidFill>
                <a:cs typeface="Times New Roman" pitchFamily="18" charset="0"/>
              </a:rPr>
              <a:t> на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cosx</a:t>
            </a:r>
            <a:r>
              <a:rPr lang="ru-RU" sz="2400" dirty="0" smtClean="0">
                <a:solidFill>
                  <a:srgbClr val="000000"/>
                </a:solidFill>
                <a:cs typeface="Times New Roman" pitchFamily="18" charset="0"/>
              </a:rPr>
              <a:t> (</a:t>
            </a:r>
            <a:r>
              <a:rPr lang="ru-RU" sz="2400" dirty="0" err="1" smtClean="0">
                <a:solidFill>
                  <a:srgbClr val="000000"/>
                </a:solidFill>
                <a:cs typeface="Times New Roman" pitchFamily="18" charset="0"/>
              </a:rPr>
              <a:t>або</a:t>
            </a:r>
            <a:r>
              <a:rPr lang="ru-RU" sz="2400" dirty="0" smtClean="0">
                <a:solidFill>
                  <a:srgbClr val="000000"/>
                </a:solidFill>
                <a:cs typeface="Times New Roman" pitchFamily="18" charset="0"/>
              </a:rPr>
              <a:t> на </a:t>
            </a:r>
            <a:r>
              <a:rPr lang="en-US" sz="2400" dirty="0" err="1" smtClean="0">
                <a:solidFill>
                  <a:srgbClr val="000000"/>
                </a:solidFill>
              </a:rPr>
              <a:t>sinx</a:t>
            </a:r>
            <a:r>
              <a:rPr lang="ru-RU" sz="2400" dirty="0" smtClean="0">
                <a:solidFill>
                  <a:srgbClr val="000000"/>
                </a:solidFill>
                <a:cs typeface="Times New Roman" pitchFamily="18" charset="0"/>
              </a:rPr>
              <a:t>).  </a:t>
            </a:r>
            <a:r>
              <a:rPr lang="ru-RU" sz="2400" dirty="0" err="1" smtClean="0">
                <a:solidFill>
                  <a:srgbClr val="000000"/>
                </a:solidFill>
                <a:cs typeface="Times New Roman" pitchFamily="18" charset="0"/>
              </a:rPr>
              <a:t>Отримаємо</a:t>
            </a:r>
            <a:r>
              <a:rPr lang="ru-RU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cs typeface="Times New Roman" pitchFamily="18" charset="0"/>
              </a:rPr>
              <a:t>просте</a:t>
            </a:r>
            <a:r>
              <a:rPr lang="ru-RU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cs typeface="Times New Roman" pitchFamily="18" charset="0"/>
              </a:rPr>
              <a:t>рівняння</a:t>
            </a:r>
            <a:r>
              <a:rPr lang="ru-RU" sz="2400" dirty="0" smtClean="0">
                <a:solidFill>
                  <a:srgbClr val="000000"/>
                </a:solidFill>
                <a:cs typeface="Times New Roman" pitchFamily="18" charset="0"/>
              </a:rPr>
              <a:t>:</a:t>
            </a:r>
          </a:p>
          <a:p>
            <a:pPr algn="ctr">
              <a:buNone/>
              <a:defRPr/>
            </a:pP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a∙tgx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+ b = 0 </a:t>
            </a:r>
            <a:endParaRPr lang="ru-RU" sz="24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algn="ctr">
              <a:buNone/>
              <a:defRPr/>
            </a:pP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tgx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= </a:t>
            </a:r>
            <a:r>
              <a:rPr lang="uk-UA" sz="2400" dirty="0" smtClean="0">
                <a:solidFill>
                  <a:srgbClr val="000000"/>
                </a:solidFill>
                <a:cs typeface="Times New Roman" pitchFamily="18" charset="0"/>
              </a:rPr>
              <a:t>-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b/a</a:t>
            </a:r>
          </a:p>
          <a:p>
            <a:pPr algn="ctr">
              <a:buNone/>
              <a:defRPr/>
            </a:pP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tgx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= t</a:t>
            </a:r>
            <a:endParaRPr lang="ru-RU" sz="24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endParaRPr lang="uk-UA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5220072" y="2492896"/>
            <a:ext cx="0" cy="576064"/>
          </a:xfrm>
          <a:prstGeom prst="line">
            <a:avLst/>
          </a:prstGeom>
          <a:ln w="381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Другая 6">
      <a:dk1>
        <a:srgbClr val="339966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390</TotalTime>
  <Words>631</Words>
  <Application>Microsoft Office PowerPoint</Application>
  <PresentationFormat>Екран (4:3)</PresentationFormat>
  <Paragraphs>81</Paragraphs>
  <Slides>13</Slides>
  <Notes>0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22" baseType="lpstr">
      <vt:lpstr>Arial</vt:lpstr>
      <vt:lpstr>Book Antiqua</vt:lpstr>
      <vt:lpstr>Lucida Sans</vt:lpstr>
      <vt:lpstr>Times New Roman</vt:lpstr>
      <vt:lpstr>Wingdings</vt:lpstr>
      <vt:lpstr>Wingdings 2</vt:lpstr>
      <vt:lpstr>Wingdings 3</vt:lpstr>
      <vt:lpstr>Апекс</vt:lpstr>
      <vt:lpstr>Формула</vt:lpstr>
      <vt:lpstr>Основні способи розв’язування тригонометричних рівнянь</vt:lpstr>
      <vt:lpstr>Завдання</vt:lpstr>
      <vt:lpstr>І. За допомогою тригонометричних формул</vt:lpstr>
      <vt:lpstr>ІІ.Зведення до квадратного</vt:lpstr>
      <vt:lpstr>Подумай і розв’яжи</vt:lpstr>
      <vt:lpstr>Перевір себе</vt:lpstr>
      <vt:lpstr>ІІІ. Метод розкладання на множники</vt:lpstr>
      <vt:lpstr>ІV. Однорідні тригонометричні рівняння</vt:lpstr>
      <vt:lpstr>1) Однорідні рівняння першого степеня</vt:lpstr>
      <vt:lpstr>   Розв’язати рівняння</vt:lpstr>
      <vt:lpstr>2) Однорідні рівняння другого степеня</vt:lpstr>
      <vt:lpstr>   Розв’язати рівняння</vt:lpstr>
      <vt:lpstr>Домашнє завдання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Розв’язування тригонометричних рівнянь</dc:title>
  <dc:creator>админ</dc:creator>
  <cp:lastModifiedBy>RePack by Diakov</cp:lastModifiedBy>
  <cp:revision>43</cp:revision>
  <dcterms:created xsi:type="dcterms:W3CDTF">2015-07-23T05:40:07Z</dcterms:created>
  <dcterms:modified xsi:type="dcterms:W3CDTF">2022-02-02T10:46:03Z</dcterms:modified>
</cp:coreProperties>
</file>