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2" r:id="rId4"/>
    <p:sldId id="273" r:id="rId5"/>
    <p:sldId id="274" r:id="rId6"/>
    <p:sldId id="275" r:id="rId7"/>
    <p:sldId id="276" r:id="rId8"/>
    <p:sldId id="277" r:id="rId9"/>
    <p:sldId id="262" r:id="rId10"/>
  </p:sldIdLst>
  <p:sldSz cx="9144000" cy="6858000" type="screen4x3"/>
  <p:notesSz cx="6858000" cy="91440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B93A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34" autoAdjust="0"/>
  </p:normalViewPr>
  <p:slideViewPr>
    <p:cSldViewPr snapToGrid="0">
      <p:cViewPr varScale="1">
        <p:scale>
          <a:sx n="36" d="100"/>
          <a:sy n="36" d="100"/>
        </p:scale>
        <p:origin x="6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997296-0AA1-451C-BDB9-6E34124F6E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102079A-D2FC-4254-9D32-F2AA8ADD5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F6194E-A851-4DB0-9D5E-DA890CEA0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90F6-0E10-4032-9AD1-1F6BE4CBB54C}" type="datetimeFigureOut">
              <a:rPr lang="aa-ET" smtClean="0"/>
              <a:t>29/09/2021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CED5FEE-07EB-4D82-938A-121E7A308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EBFD4CF-CF6F-4ED2-A5B0-939AA8BA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BDDA-DF12-4548-BB72-43679EE71744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18269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229191-5C94-4D50-9DBD-8B4951FE3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53C5F25-6B02-4A51-A896-6AEB4D22B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F9CD1E-8CD4-4FB9-ADB3-B1BC02BA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90F6-0E10-4032-9AD1-1F6BE4CBB54C}" type="datetimeFigureOut">
              <a:rPr lang="aa-ET" smtClean="0"/>
              <a:t>29/09/2021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BAEC1A-7212-447D-B888-972154A13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810CC63-C622-4B4C-A63E-F820DF6CC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BDDA-DF12-4548-BB72-43679EE71744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01422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5C64020-DED3-4528-BE58-7F9DA1F30E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70FE068-D850-4F9B-B976-8A783469B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683B2B-FBCE-4412-9145-2A937EE6F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90F6-0E10-4032-9AD1-1F6BE4CBB54C}" type="datetimeFigureOut">
              <a:rPr lang="aa-ET" smtClean="0"/>
              <a:t>29/09/2021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455C11-670C-41B9-9E61-53668620B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861C7B3-770C-45B5-8D87-DF8BE0C93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BDDA-DF12-4548-BB72-43679EE71744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96389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BCF6C-BB34-4249-BEE4-CEF6624C0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377117B-E369-4634-A79C-2E5654745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3252028-28A7-4C14-80C1-7D8B084EA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90F6-0E10-4032-9AD1-1F6BE4CBB54C}" type="datetimeFigureOut">
              <a:rPr lang="aa-ET" smtClean="0"/>
              <a:t>29/09/2021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467F5D0-0869-4403-B189-039A51D22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EF07E05-C13D-4CB9-BE12-B79435F8E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BDDA-DF12-4548-BB72-43679EE71744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876510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DD6652-1AB2-42A9-9390-594D43E08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8C34EB8-BA82-4D2E-9D85-446DB226B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7ED9D3C-FA41-46DD-9BF3-3EE0AAF36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90F6-0E10-4032-9AD1-1F6BE4CBB54C}" type="datetimeFigureOut">
              <a:rPr lang="aa-ET" smtClean="0"/>
              <a:t>29/09/2021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0225A6C-002D-4F4E-8AAA-AF08D5337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CE2E506-5C16-473D-A2FE-057940252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BDDA-DF12-4548-BB72-43679EE71744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36825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8CDF04-4EC9-4510-90DA-5904F18EC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104EC4-1D19-4225-9A6C-95776B7B9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9B78DBE-CE83-4CBB-AC46-995B8F169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24DBEAD-33ED-4095-A670-0D1435AAE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90F6-0E10-4032-9AD1-1F6BE4CBB54C}" type="datetimeFigureOut">
              <a:rPr lang="aa-ET" smtClean="0"/>
              <a:t>29/09/2021</a:t>
            </a:fld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CBDB127-B34D-4920-AAA2-608BC3E5E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D8818E0-F943-4350-BE17-7D71DD72B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BDDA-DF12-4548-BB72-43679EE71744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306195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F7E8B0-9B9A-4519-8157-832B09526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2278B67-D271-4457-856F-7EB4AB4E1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812BE5B-4013-4D81-BE3E-A9CE86A5F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6ECD6EB-1BB5-4565-8A16-5181A2CD47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79A84E4-3F55-4D5F-9D40-FB46C89247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4045F69-DC51-4FDC-A9B5-EEA19AA87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90F6-0E10-4032-9AD1-1F6BE4CBB54C}" type="datetimeFigureOut">
              <a:rPr lang="aa-ET" smtClean="0"/>
              <a:t>29/09/2021</a:t>
            </a:fld>
            <a:endParaRPr lang="aa-ET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3BC51DE-EDBD-4D64-AED0-D10AAB3BA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24BFB89-4A12-449E-B4AE-3F18A6B80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BDDA-DF12-4548-BB72-43679EE71744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68518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22C3D0-B789-406D-A790-29DB4E318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BCA24F5-4042-4231-9865-2005A0215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90F6-0E10-4032-9AD1-1F6BE4CBB54C}" type="datetimeFigureOut">
              <a:rPr lang="aa-ET" smtClean="0"/>
              <a:t>29/09/2021</a:t>
            </a:fld>
            <a:endParaRPr lang="aa-ET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D83C2F8-BD40-42A5-AE25-564BB7BD6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1B78CDE-FC9E-401D-928C-E62543BB9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BDDA-DF12-4548-BB72-43679EE71744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59407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9F37E47-6F01-4FB2-8313-931C932E4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90F6-0E10-4032-9AD1-1F6BE4CBB54C}" type="datetimeFigureOut">
              <a:rPr lang="aa-ET" smtClean="0"/>
              <a:t>29/09/2021</a:t>
            </a:fld>
            <a:endParaRPr lang="aa-ET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18E77FC-C698-475F-9511-E1C8056AB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E7C87D5-5B14-4A7E-9DC0-48A3B19B8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BDDA-DF12-4548-BB72-43679EE71744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44893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E67514-DCA4-484D-AB95-55DA9DC70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5740616-D978-4E27-BBD9-803B2153F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9A5E628-E939-47EF-8E10-06F3FE9DD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EE04BD4-21EB-4D66-86C0-92F3E01BA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90F6-0E10-4032-9AD1-1F6BE4CBB54C}" type="datetimeFigureOut">
              <a:rPr lang="aa-ET" smtClean="0"/>
              <a:t>29/09/2021</a:t>
            </a:fld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6EB9DD7-1E02-4937-AB28-52099AA0E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52B8FA4-CDBA-4F82-94B2-8D028FAE5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BDDA-DF12-4548-BB72-43679EE71744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957131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2B087C-189E-485D-86B3-DB5CE34D2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F7B6A38-A890-49A8-8BB1-5C931E7D6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a-ET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E91983A-5C7A-45B5-B794-34CC91A5A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5E2CB71-4194-4787-865E-8D1E64DBB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90F6-0E10-4032-9AD1-1F6BE4CBB54C}" type="datetimeFigureOut">
              <a:rPr lang="aa-ET" smtClean="0"/>
              <a:t>29/09/2021</a:t>
            </a:fld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3D10D70-957A-4C07-867E-58003C00C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E73D3CF-7040-4C70-9245-EEB44F7D0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CBDDA-DF12-4548-BB72-43679EE71744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72884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E5C99A-7547-4E64-AC81-632959514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0A209DA-F089-4F44-9A2C-6F0CB04F1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8F3063B-CC04-4951-8069-702873A57B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190F6-0E10-4032-9AD1-1F6BE4CBB54C}" type="datetimeFigureOut">
              <a:rPr lang="aa-ET" smtClean="0"/>
              <a:t>29/09/2021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DB0EF12-2A72-4BD6-BD7B-420EB3B9BA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7694C6-9626-4917-B60C-89AD6BBA0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CBDDA-DF12-4548-BB72-43679EE71744}" type="slidenum">
              <a:rPr lang="aa-ET" smtClean="0"/>
              <a:t>‹№›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04557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9F1A050-2645-4931-AB14-E1C4C09416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12" name="Rectangle 16">
            <a:extLst>
              <a:ext uri="{FF2B5EF4-FFF2-40B4-BE49-F238E27FC236}">
                <a16:creationId xmlns:a16="http://schemas.microsoft.com/office/drawing/2014/main" xmlns="" id="{2FFE66E9-B307-4B3C-9732-0D8BDC149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512" y="1162693"/>
            <a:ext cx="42465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i="1" dirty="0">
                <a:solidFill>
                  <a:srgbClr val="FF0000"/>
                </a:solidFill>
              </a:rPr>
              <a:t>Тема уроку:</a:t>
            </a:r>
            <a:endParaRPr lang="ru-RU" altLang="ru-RU" sz="4000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0C95801-9823-46E1-A110-23E1C37DEE7E}"/>
              </a:ext>
            </a:extLst>
          </p:cNvPr>
          <p:cNvSpPr txBox="1"/>
          <p:nvPr/>
        </p:nvSpPr>
        <p:spPr>
          <a:xfrm>
            <a:off x="3635932" y="65913"/>
            <a:ext cx="2091274" cy="9848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40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АЛГЕБРА</a:t>
            </a:r>
            <a:endParaRPr lang="aa-ET" sz="40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  <a:p>
            <a:pPr>
              <a:defRPr/>
            </a:pPr>
            <a:endParaRPr lang="aa-ET" dirty="0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9DC17FF6-63D2-49B4-94CD-B1B99331CAC7}"/>
              </a:ext>
            </a:extLst>
          </p:cNvPr>
          <p:cNvSpPr txBox="1">
            <a:spLocks noChangeArrowheads="1"/>
          </p:cNvSpPr>
          <p:nvPr/>
        </p:nvSpPr>
        <p:spPr>
          <a:xfrm>
            <a:off x="2907879" y="2279759"/>
            <a:ext cx="5376776" cy="2173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altLang="aa-ET" sz="48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Корінь </a:t>
            </a:r>
            <a:r>
              <a:rPr lang="en-US" altLang="aa-ET" sz="4800" b="1" i="1" dirty="0">
                <a:solidFill>
                  <a:srgbClr val="002060"/>
                </a:solidFill>
                <a:latin typeface="Georgia" panose="02040502050405020303" pitchFamily="18" charset="0"/>
              </a:rPr>
              <a:t>n-</a:t>
            </a:r>
            <a:r>
              <a:rPr lang="uk-UA" altLang="aa-ET" sz="48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го степеня. Арифметичний корінь </a:t>
            </a:r>
            <a:r>
              <a:rPr lang="en-US" altLang="aa-ET" sz="4800" b="1" i="1" dirty="0">
                <a:solidFill>
                  <a:srgbClr val="002060"/>
                </a:solidFill>
                <a:latin typeface="Georgia" panose="02040502050405020303" pitchFamily="18" charset="0"/>
              </a:rPr>
              <a:t>n-</a:t>
            </a:r>
            <a:r>
              <a:rPr lang="uk-UA" altLang="aa-ET" sz="48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го степеня</a:t>
            </a:r>
            <a:r>
              <a:rPr lang="uk-UA" altLang="ru-RU" sz="4800" b="1" i="1" dirty="0">
                <a:solidFill>
                  <a:srgbClr val="002060"/>
                </a:solidFill>
                <a:latin typeface="Georgia" panose="02040502050405020303" pitchFamily="18" charset="0"/>
              </a:rPr>
              <a:t>. </a:t>
            </a:r>
            <a:r>
              <a:rPr lang="uk-UA" altLang="ru-RU" b="1" i="1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uk-UA" altLang="ru-RU" b="1" i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ru-RU" altLang="ru-RU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A369330-CB8A-428C-81A9-996C5E86E3E4}"/>
              </a:ext>
            </a:extLst>
          </p:cNvPr>
          <p:cNvSpPr txBox="1"/>
          <p:nvPr/>
        </p:nvSpPr>
        <p:spPr>
          <a:xfrm>
            <a:off x="3050889" y="4679217"/>
            <a:ext cx="32545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10 </a:t>
            </a:r>
            <a:r>
              <a:rPr lang="ru-RU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клас</a:t>
            </a:r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 30.09.2021</a:t>
            </a:r>
            <a:endParaRPr lang="aa-ET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  <a:p>
            <a:pPr>
              <a:defRPr/>
            </a:pP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74850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99B5A82-E01C-4602-B538-1841C861FC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C3F4F807-11A6-4D73-8776-0B2160EBC0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5030" y="281473"/>
            <a:ext cx="8420280" cy="790786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uk-UA" altLang="aa-ET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Корінь </a:t>
            </a:r>
            <a:r>
              <a:rPr lang="en-US" altLang="aa-ET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uk-UA" altLang="aa-ET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 степеня</a:t>
            </a:r>
            <a:endParaRPr lang="ru-RU" alt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E832A03-C0E3-456C-A52E-73C80E0E6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30" y="1258216"/>
            <a:ext cx="81590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</a:t>
            </a:r>
            <a:r>
              <a:rPr lang="uk-UA" altLang="aa-ET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Корінь </a:t>
            </a:r>
            <a:r>
              <a:rPr lang="en-US" altLang="aa-ET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uk-UA" altLang="aa-ET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 степеня числа а</a:t>
            </a:r>
            <a:r>
              <a:rPr lang="uk-UA" altLang="ru-RU" sz="36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?</a:t>
            </a:r>
            <a:endParaRPr lang="ru-RU" altLang="ru-RU" sz="3600" dirty="0">
              <a:solidFill>
                <a:srgbClr val="FF0066"/>
              </a:solidFill>
            </a:endParaRPr>
          </a:p>
        </p:txBody>
      </p:sp>
      <p:sp>
        <p:nvSpPr>
          <p:cNvPr id="12" name="Содержимое 4">
            <a:extLst>
              <a:ext uri="{FF2B5EF4-FFF2-40B4-BE49-F238E27FC236}">
                <a16:creationId xmlns:a16="http://schemas.microsoft.com/office/drawing/2014/main" xmlns="" id="{1FA23ACC-FE45-485A-B645-601ECBE2230D}"/>
              </a:ext>
            </a:extLst>
          </p:cNvPr>
          <p:cNvSpPr txBox="1">
            <a:spLocks/>
          </p:cNvSpPr>
          <p:nvPr/>
        </p:nvSpPr>
        <p:spPr>
          <a:xfrm>
            <a:off x="157050" y="1778008"/>
            <a:ext cx="8856984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5600">
              <a:buFont typeface="Arial" panose="020B0604020202020204" pitchFamily="34" charset="0"/>
              <a:buNone/>
            </a:pPr>
            <a:r>
              <a:rPr lang="uk-UA" b="1" dirty="0"/>
              <a:t>Квадратним</a:t>
            </a:r>
            <a:r>
              <a:rPr lang="en-US" b="1" dirty="0"/>
              <a:t> </a:t>
            </a:r>
            <a:r>
              <a:rPr lang="uk-UA" b="1" dirty="0"/>
              <a:t> коренем </a:t>
            </a:r>
            <a:r>
              <a:rPr lang="uk-UA" dirty="0"/>
              <a:t>(коренем другого степеня) з числа </a:t>
            </a:r>
            <a:r>
              <a:rPr lang="uk-UA" b="1" i="1" dirty="0"/>
              <a:t>a</a:t>
            </a:r>
            <a:r>
              <a:rPr lang="uk-UA" i="1" dirty="0"/>
              <a:t> називають таке число, квадрат якого дорівнює </a:t>
            </a:r>
            <a:r>
              <a:rPr lang="uk-UA" b="1" i="1" dirty="0"/>
              <a:t>a</a:t>
            </a:r>
            <a:r>
              <a:rPr lang="uk-UA" i="1" dirty="0"/>
              <a:t>. </a:t>
            </a:r>
            <a:endParaRPr lang="en-US" i="1" dirty="0"/>
          </a:p>
          <a:p>
            <a:pPr marL="0" indent="355600">
              <a:buFont typeface="Arial" panose="020B0604020202020204" pitchFamily="34" charset="0"/>
              <a:buNone/>
            </a:pPr>
            <a:r>
              <a:rPr lang="uk-UA" i="1" dirty="0"/>
              <a:t>Аналогічно дають означення </a:t>
            </a:r>
            <a:r>
              <a:rPr lang="uk-UA" b="1" i="1" dirty="0"/>
              <a:t>кореня n-го степеня з числа a</a:t>
            </a:r>
            <a:r>
              <a:rPr lang="uk-UA" i="1" dirty="0"/>
              <a:t>, де </a:t>
            </a:r>
            <a:r>
              <a:rPr lang="uk-UA" b="1" i="1" dirty="0"/>
              <a:t>n</a:t>
            </a:r>
            <a:r>
              <a:rPr lang="uk-UA" i="1" dirty="0"/>
              <a:t> ∈ </a:t>
            </a:r>
            <a:r>
              <a:rPr lang="en-US" i="1" dirty="0"/>
              <a:t>N</a:t>
            </a:r>
            <a:r>
              <a:rPr lang="uk-UA" i="1" dirty="0"/>
              <a:t>, </a:t>
            </a:r>
          </a:p>
          <a:p>
            <a:pPr marL="0" indent="355600">
              <a:buFont typeface="Arial" panose="020B0604020202020204" pitchFamily="34" charset="0"/>
              <a:buNone/>
            </a:pPr>
            <a:r>
              <a:rPr lang="uk-UA" b="1" i="1" dirty="0"/>
              <a:t>n</a:t>
            </a:r>
            <a:r>
              <a:rPr lang="uk-UA" i="1" dirty="0"/>
              <a:t> &gt; 1. </a:t>
            </a:r>
            <a:endParaRPr lang="en-US" i="1" dirty="0"/>
          </a:p>
          <a:p>
            <a:pPr marL="0" indent="355600">
              <a:buFont typeface="Arial" panose="020B0604020202020204" pitchFamily="34" charset="0"/>
              <a:buNone/>
            </a:pPr>
            <a:r>
              <a:rPr lang="uk-UA" b="1" i="1" dirty="0">
                <a:solidFill>
                  <a:srgbClr val="00B050"/>
                </a:solidFill>
              </a:rPr>
              <a:t>Означення. Коренем n-го степеня з числа a, де n ∈ </a:t>
            </a:r>
            <a:r>
              <a:rPr lang="en-US" b="1" i="1" dirty="0">
                <a:solidFill>
                  <a:srgbClr val="00B050"/>
                </a:solidFill>
              </a:rPr>
              <a:t>N</a:t>
            </a:r>
            <a:r>
              <a:rPr lang="uk-UA" b="1" i="1" dirty="0">
                <a:solidFill>
                  <a:srgbClr val="00B050"/>
                </a:solidFill>
              </a:rPr>
              <a:t>, n &gt; 1, називають таке число, n-й степінь якого дорівнює a. </a:t>
            </a:r>
            <a:endParaRPr lang="en-US" b="1" i="1" dirty="0">
              <a:solidFill>
                <a:srgbClr val="00B050"/>
              </a:solidFill>
            </a:endParaRPr>
          </a:p>
          <a:p>
            <a:pPr marL="0" indent="355600">
              <a:buFont typeface="Arial" panose="020B0604020202020204" pitchFamily="34" charset="0"/>
              <a:buNone/>
            </a:pPr>
            <a:r>
              <a:rPr lang="uk-UA" dirty="0"/>
              <a:t>Наприклад</a:t>
            </a:r>
            <a:r>
              <a:rPr lang="en-US" dirty="0"/>
              <a:t>:</a:t>
            </a:r>
          </a:p>
          <a:p>
            <a:pPr marL="269875" indent="-269875">
              <a:buFont typeface="Wingdings" pitchFamily="2" charset="2"/>
              <a:buChar char="Ø"/>
            </a:pPr>
            <a:r>
              <a:rPr lang="uk-UA" dirty="0"/>
              <a:t>коренем п’ятого степеня з числа 32 є число 2, оскільки 2</a:t>
            </a:r>
            <a:r>
              <a:rPr lang="uk-UA" baseline="30000" dirty="0"/>
              <a:t>5</a:t>
            </a:r>
            <a:r>
              <a:rPr lang="uk-UA" dirty="0"/>
              <a:t> = 32; </a:t>
            </a:r>
            <a:endParaRPr lang="en-US" dirty="0"/>
          </a:p>
          <a:p>
            <a:pPr marL="269875" indent="-269875">
              <a:buFont typeface="Wingdings" pitchFamily="2" charset="2"/>
              <a:buChar char="Ø"/>
            </a:pPr>
            <a:r>
              <a:rPr lang="uk-UA" dirty="0"/>
              <a:t>коренем третього степеня з числа –64 є число –4, оскільки (–4)</a:t>
            </a:r>
            <a:r>
              <a:rPr lang="uk-UA" baseline="30000" dirty="0"/>
              <a:t>3</a:t>
            </a:r>
            <a:r>
              <a:rPr lang="uk-UA" dirty="0"/>
              <a:t> = –64; </a:t>
            </a:r>
            <a:endParaRPr lang="en-US" dirty="0"/>
          </a:p>
          <a:p>
            <a:pPr marL="269875" indent="-269875">
              <a:buFont typeface="Wingdings" pitchFamily="2" charset="2"/>
              <a:buChar char="Ø"/>
            </a:pPr>
            <a:r>
              <a:rPr lang="uk-UA" dirty="0"/>
              <a:t>коренями четвертого степеня з числа 81 є числа 3 і –3, оскільки 3</a:t>
            </a:r>
            <a:r>
              <a:rPr lang="uk-UA" baseline="30000" dirty="0"/>
              <a:t>4</a:t>
            </a:r>
            <a:r>
              <a:rPr lang="uk-UA" dirty="0"/>
              <a:t> = 81 і (–3)</a:t>
            </a:r>
            <a:r>
              <a:rPr lang="uk-UA" baseline="30000" dirty="0"/>
              <a:t>4</a:t>
            </a:r>
            <a:r>
              <a:rPr lang="uk-UA" dirty="0"/>
              <a:t> = 81. 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uk-UA" dirty="0"/>
              <a:t>З означення випливає, що </a:t>
            </a:r>
            <a:r>
              <a:rPr lang="uk-UA" dirty="0">
                <a:solidFill>
                  <a:srgbClr val="00B050"/>
                </a:solidFill>
              </a:rPr>
              <a:t>будь-який корінь рівняння </a:t>
            </a:r>
            <a:r>
              <a:rPr lang="uk-UA" b="1" dirty="0" err="1">
                <a:solidFill>
                  <a:srgbClr val="C00000"/>
                </a:solidFill>
              </a:rPr>
              <a:t>x</a:t>
            </a:r>
            <a:r>
              <a:rPr lang="uk-UA" b="1" baseline="30000" dirty="0" err="1">
                <a:solidFill>
                  <a:srgbClr val="C00000"/>
                </a:solidFill>
              </a:rPr>
              <a:t>n</a:t>
            </a:r>
            <a:r>
              <a:rPr lang="uk-UA" b="1" dirty="0">
                <a:solidFill>
                  <a:srgbClr val="C00000"/>
                </a:solidFill>
              </a:rPr>
              <a:t> = a</a:t>
            </a:r>
            <a:r>
              <a:rPr lang="uk-UA" dirty="0">
                <a:solidFill>
                  <a:srgbClr val="00B050"/>
                </a:solidFill>
              </a:rPr>
              <a:t>, де </a:t>
            </a:r>
            <a:r>
              <a:rPr lang="uk-UA" b="1" dirty="0">
                <a:solidFill>
                  <a:srgbClr val="00B050"/>
                </a:solidFill>
              </a:rPr>
              <a:t>n</a:t>
            </a:r>
            <a:r>
              <a:rPr lang="uk-UA" dirty="0">
                <a:solidFill>
                  <a:srgbClr val="00B050"/>
                </a:solidFill>
              </a:rPr>
              <a:t> ∈ </a:t>
            </a:r>
            <a:r>
              <a:rPr lang="en-US" dirty="0">
                <a:solidFill>
                  <a:srgbClr val="00B050"/>
                </a:solidFill>
              </a:rPr>
              <a:t>N</a:t>
            </a:r>
            <a:r>
              <a:rPr lang="uk-UA" dirty="0">
                <a:solidFill>
                  <a:srgbClr val="00B050"/>
                </a:solidFill>
              </a:rPr>
              <a:t>, n &gt; 1, є </a:t>
            </a:r>
            <a:r>
              <a:rPr lang="uk-UA" b="1" dirty="0">
                <a:solidFill>
                  <a:srgbClr val="00B050"/>
                </a:solidFill>
              </a:rPr>
              <a:t>коренем n-го степеня з числа a</a:t>
            </a:r>
            <a:r>
              <a:rPr lang="uk-UA" dirty="0"/>
              <a:t>, і навпаки, </a:t>
            </a:r>
            <a:r>
              <a:rPr lang="uk-UA" b="1" dirty="0">
                <a:solidFill>
                  <a:srgbClr val="00B050"/>
                </a:solidFill>
              </a:rPr>
              <a:t>корінь n-го степеня з числа a </a:t>
            </a:r>
            <a:r>
              <a:rPr lang="uk-UA" dirty="0">
                <a:solidFill>
                  <a:srgbClr val="00B050"/>
                </a:solidFill>
              </a:rPr>
              <a:t>є коренем розглядуваного рівняння</a:t>
            </a:r>
            <a:r>
              <a:rPr lang="uk-UA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5958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99B5A82-E01C-4602-B538-1841C861FC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C3F4F807-11A6-4D73-8776-0B2160EBC0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1602" y="357821"/>
            <a:ext cx="8420280" cy="759278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uk-UA" altLang="aa-ET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Корінь </a:t>
            </a:r>
            <a:r>
              <a:rPr lang="en-US" altLang="aa-ET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uk-UA" altLang="aa-ET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 степеня,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– </a:t>
            </a:r>
            <a:r>
              <a:rPr lang="uk-UA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непарне.</a:t>
            </a:r>
            <a:endParaRPr lang="ru-RU" alt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одержимое 2">
                <a:extLst>
                  <a:ext uri="{FF2B5EF4-FFF2-40B4-BE49-F238E27FC236}">
                    <a16:creationId xmlns:a16="http://schemas.microsoft.com/office/drawing/2014/main" xmlns="" id="{D6ACBAEB-0C23-4DAE-984F-F05597DE37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12" y="1435292"/>
                <a:ext cx="6336704" cy="47133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355600">
                  <a:lnSpc>
                    <a:spcPct val="17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:r>
                  <a:rPr lang="ru-RU" sz="1400" dirty="0"/>
                  <a:t>Якщо </a:t>
                </a:r>
                <a:r>
                  <a:rPr lang="en-US" sz="1400" b="1" dirty="0"/>
                  <a:t>n</a:t>
                </a:r>
                <a:r>
                  <a:rPr lang="en-US" sz="1400" dirty="0"/>
                  <a:t> — </a:t>
                </a:r>
                <a:r>
                  <a:rPr lang="ru-RU" sz="1400" dirty="0" err="1"/>
                  <a:t>непарне</a:t>
                </a:r>
                <a:r>
                  <a:rPr lang="ru-RU" sz="1400" dirty="0"/>
                  <a:t> </a:t>
                </a:r>
                <a:r>
                  <a:rPr lang="ru-RU" sz="1400" dirty="0" err="1"/>
                  <a:t>натуральне</a:t>
                </a:r>
                <a:r>
                  <a:rPr lang="ru-RU" sz="1400" dirty="0"/>
                  <a:t> число, то </a:t>
                </a:r>
                <a:r>
                  <a:rPr lang="ru-RU" sz="1400" dirty="0" err="1"/>
                  <a:t>графіки</a:t>
                </a:r>
                <a:r>
                  <a:rPr lang="ru-RU" sz="1400" dirty="0"/>
                  <a:t> </a:t>
                </a:r>
                <a:r>
                  <a:rPr lang="ru-RU" sz="1400" dirty="0" err="1"/>
                  <a:t>функцій</a:t>
                </a:r>
                <a:r>
                  <a:rPr lang="ru-RU" sz="1400" dirty="0"/>
                  <a:t> </a:t>
                </a:r>
                <a:r>
                  <a:rPr lang="en-US" sz="1400" dirty="0"/>
                  <a:t>y = </a:t>
                </a:r>
                <a:r>
                  <a:rPr lang="en-US" sz="1400" dirty="0" err="1"/>
                  <a:t>x</a:t>
                </a:r>
                <a:r>
                  <a:rPr lang="en-US" sz="1400" baseline="30000" dirty="0" err="1"/>
                  <a:t>n</a:t>
                </a:r>
                <a:r>
                  <a:rPr lang="en-US" sz="1400" dirty="0"/>
                  <a:t> </a:t>
                </a:r>
                <a:r>
                  <a:rPr lang="ru-RU" sz="1400" dirty="0"/>
                  <a:t>і </a:t>
                </a:r>
                <a:r>
                  <a:rPr lang="en-US" sz="1400" dirty="0"/>
                  <a:t>y = a </a:t>
                </a:r>
                <a:r>
                  <a:rPr lang="ru-RU" sz="1400" dirty="0"/>
                  <a:t>при будь-</a:t>
                </a:r>
                <a:r>
                  <a:rPr lang="ru-RU" sz="1400" dirty="0" err="1"/>
                  <a:t>якому</a:t>
                </a:r>
                <a:r>
                  <a:rPr lang="ru-RU" sz="1400" dirty="0"/>
                  <a:t> </a:t>
                </a:r>
                <a:r>
                  <a:rPr lang="en-US" sz="1400" dirty="0"/>
                  <a:t>a </a:t>
                </a:r>
                <a:r>
                  <a:rPr lang="ru-RU" sz="1400" dirty="0" err="1"/>
                  <a:t>перетинаються</a:t>
                </a:r>
                <a:r>
                  <a:rPr lang="ru-RU" sz="1400" dirty="0"/>
                  <a:t> в </a:t>
                </a:r>
                <a:r>
                  <a:rPr lang="ru-RU" sz="1400" dirty="0" err="1"/>
                  <a:t>одній</a:t>
                </a:r>
                <a:r>
                  <a:rPr lang="ru-RU" sz="1400" dirty="0"/>
                  <a:t> </a:t>
                </a:r>
                <a:r>
                  <a:rPr lang="ru-RU" sz="1400" dirty="0" err="1"/>
                  <a:t>точці</a:t>
                </a:r>
                <a:r>
                  <a:rPr lang="ru-RU" sz="1400" dirty="0"/>
                  <a:t> (рис. 1). </a:t>
                </a:r>
                <a:endParaRPr lang="en-US" sz="1400" dirty="0"/>
              </a:p>
              <a:p>
                <a:pPr marL="0" indent="355600">
                  <a:lnSpc>
                    <a:spcPct val="17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:r>
                  <a:rPr lang="ru-RU" sz="1400" dirty="0" err="1"/>
                  <a:t>Це</a:t>
                </a:r>
                <a:r>
                  <a:rPr lang="ru-RU" sz="1400" dirty="0"/>
                  <a:t> </a:t>
                </a:r>
                <a:r>
                  <a:rPr lang="ru-RU" sz="1400" dirty="0" err="1"/>
                  <a:t>означає</a:t>
                </a:r>
                <a:r>
                  <a:rPr lang="ru-RU" sz="1400" dirty="0"/>
                  <a:t>, </a:t>
                </a:r>
                <a:r>
                  <a:rPr lang="ru-RU" sz="1400" dirty="0" err="1"/>
                  <a:t>що</a:t>
                </a:r>
                <a:r>
                  <a:rPr lang="ru-RU" sz="1400" dirty="0"/>
                  <a:t> </a:t>
                </a:r>
                <a:r>
                  <a:rPr lang="ru-RU" sz="1400" dirty="0" err="1"/>
                  <a:t>рівняння</a:t>
                </a:r>
                <a:r>
                  <a:rPr lang="ru-RU" sz="1400" dirty="0"/>
                  <a:t> </a:t>
                </a:r>
                <a:r>
                  <a:rPr lang="en-US" sz="1400" b="1" dirty="0" err="1"/>
                  <a:t>x</a:t>
                </a:r>
                <a:r>
                  <a:rPr lang="en-US" sz="1400" b="1" baseline="30000" dirty="0" err="1"/>
                  <a:t>n</a:t>
                </a:r>
                <a:r>
                  <a:rPr lang="en-US" sz="1400" b="1" dirty="0"/>
                  <a:t> = a </a:t>
                </a:r>
                <a:r>
                  <a:rPr lang="ru-RU" sz="1400" dirty="0" err="1"/>
                  <a:t>має</a:t>
                </a:r>
                <a:r>
                  <a:rPr lang="ru-RU" sz="1400" dirty="0"/>
                  <a:t> </a:t>
                </a:r>
                <a:r>
                  <a:rPr lang="ru-RU" sz="1400" b="1" dirty="0" err="1"/>
                  <a:t>єдиний</a:t>
                </a:r>
                <a:r>
                  <a:rPr lang="ru-RU" sz="1400" dirty="0"/>
                  <a:t> </a:t>
                </a:r>
                <a:r>
                  <a:rPr lang="ru-RU" sz="1400" dirty="0" err="1"/>
                  <a:t>корінь</a:t>
                </a:r>
                <a:r>
                  <a:rPr lang="ru-RU" sz="1400" dirty="0"/>
                  <a:t> при будь-</a:t>
                </a:r>
                <a:r>
                  <a:rPr lang="ru-RU" sz="1400" dirty="0" err="1"/>
                  <a:t>якому</a:t>
                </a:r>
                <a:r>
                  <a:rPr lang="ru-RU" sz="1400" dirty="0"/>
                  <a:t> </a:t>
                </a:r>
                <a:r>
                  <a:rPr lang="en-US" sz="1400" dirty="0"/>
                  <a:t>a. </a:t>
                </a:r>
              </a:p>
              <a:p>
                <a:pPr marL="0" indent="355600">
                  <a:lnSpc>
                    <a:spcPct val="17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:r>
                  <a:rPr lang="ru-RU" sz="1400" dirty="0" err="1"/>
                  <a:t>Висновок</a:t>
                </a:r>
                <a:r>
                  <a:rPr lang="ru-RU" sz="1400" dirty="0"/>
                  <a:t>: </a:t>
                </a:r>
                <a:r>
                  <a:rPr lang="ru-RU" sz="1400" b="1" dirty="0" err="1">
                    <a:solidFill>
                      <a:srgbClr val="00B050"/>
                    </a:solidFill>
                  </a:rPr>
                  <a:t>якщо</a:t>
                </a:r>
                <a:r>
                  <a:rPr lang="ru-RU" sz="1400" b="1" dirty="0">
                    <a:solidFill>
                      <a:srgbClr val="00B050"/>
                    </a:solidFill>
                  </a:rPr>
                  <a:t> </a:t>
                </a:r>
                <a:r>
                  <a:rPr lang="en-US" sz="1400" b="1" dirty="0">
                    <a:solidFill>
                      <a:srgbClr val="00B050"/>
                    </a:solidFill>
                  </a:rPr>
                  <a:t>n — </a:t>
                </a:r>
                <a:r>
                  <a:rPr lang="ru-RU" sz="1400" b="1" dirty="0" err="1">
                    <a:solidFill>
                      <a:srgbClr val="00B050"/>
                    </a:solidFill>
                  </a:rPr>
                  <a:t>непарне</a:t>
                </a:r>
                <a:r>
                  <a:rPr lang="ru-RU" sz="1400" b="1" dirty="0">
                    <a:solidFill>
                      <a:srgbClr val="00B050"/>
                    </a:solidFill>
                  </a:rPr>
                  <a:t> </a:t>
                </a:r>
                <a:r>
                  <a:rPr lang="ru-RU" sz="1400" b="1" dirty="0" err="1">
                    <a:solidFill>
                      <a:srgbClr val="00B050"/>
                    </a:solidFill>
                  </a:rPr>
                  <a:t>натуральне</a:t>
                </a:r>
                <a:r>
                  <a:rPr lang="ru-RU" sz="1400" b="1" dirty="0">
                    <a:solidFill>
                      <a:srgbClr val="00B050"/>
                    </a:solidFill>
                  </a:rPr>
                  <a:t> число, </a:t>
                </a:r>
                <a:r>
                  <a:rPr lang="ru-RU" sz="1400" b="1" dirty="0" err="1">
                    <a:solidFill>
                      <a:srgbClr val="00B050"/>
                    </a:solidFill>
                  </a:rPr>
                  <a:t>більше</a:t>
                </a:r>
                <a:r>
                  <a:rPr lang="ru-RU" sz="1400" b="1" dirty="0">
                    <a:solidFill>
                      <a:srgbClr val="00B050"/>
                    </a:solidFill>
                  </a:rPr>
                  <a:t> за 1, то </a:t>
                </a:r>
                <a:r>
                  <a:rPr lang="ru-RU" sz="1400" b="1" dirty="0" err="1">
                    <a:solidFill>
                      <a:srgbClr val="00B050"/>
                    </a:solidFill>
                  </a:rPr>
                  <a:t>корінь</a:t>
                </a:r>
                <a:r>
                  <a:rPr lang="ru-RU" sz="1400" b="1" dirty="0">
                    <a:solidFill>
                      <a:srgbClr val="00B050"/>
                    </a:solidFill>
                  </a:rPr>
                  <a:t> </a:t>
                </a:r>
                <a:r>
                  <a:rPr lang="en-US" sz="1400" b="1" dirty="0">
                    <a:solidFill>
                      <a:srgbClr val="00B050"/>
                    </a:solidFill>
                  </a:rPr>
                  <a:t>n-</a:t>
                </a:r>
                <a:r>
                  <a:rPr lang="ru-RU" sz="1400" b="1" dirty="0">
                    <a:solidFill>
                      <a:srgbClr val="00B050"/>
                    </a:solidFill>
                  </a:rPr>
                  <a:t>го степеня з будь-</a:t>
                </a:r>
                <a:r>
                  <a:rPr lang="ru-RU" sz="1400" b="1" dirty="0" err="1">
                    <a:solidFill>
                      <a:srgbClr val="00B050"/>
                    </a:solidFill>
                  </a:rPr>
                  <a:t>якого</a:t>
                </a:r>
                <a:r>
                  <a:rPr lang="ru-RU" sz="1400" b="1" dirty="0">
                    <a:solidFill>
                      <a:srgbClr val="00B050"/>
                    </a:solidFill>
                  </a:rPr>
                  <a:t> числа </a:t>
                </a:r>
                <a:r>
                  <a:rPr lang="ru-RU" sz="1400" b="1" dirty="0" err="1">
                    <a:solidFill>
                      <a:srgbClr val="00B050"/>
                    </a:solidFill>
                  </a:rPr>
                  <a:t>існує</a:t>
                </a:r>
                <a:r>
                  <a:rPr lang="ru-RU" sz="1400" b="1" dirty="0">
                    <a:solidFill>
                      <a:srgbClr val="00B050"/>
                    </a:solidFill>
                  </a:rPr>
                  <a:t>, </a:t>
                </a:r>
                <a:r>
                  <a:rPr lang="ru-RU" sz="1400" b="1" dirty="0" err="1">
                    <a:solidFill>
                      <a:srgbClr val="00B050"/>
                    </a:solidFill>
                  </a:rPr>
                  <a:t>причому</a:t>
                </a:r>
                <a:r>
                  <a:rPr lang="ru-RU" sz="1400" b="1" dirty="0">
                    <a:solidFill>
                      <a:srgbClr val="00B050"/>
                    </a:solidFill>
                  </a:rPr>
                  <a:t> </a:t>
                </a:r>
                <a:r>
                  <a:rPr lang="ru-RU" sz="1400" b="1" dirty="0" err="1">
                    <a:solidFill>
                      <a:srgbClr val="00B050"/>
                    </a:solidFill>
                  </a:rPr>
                  <a:t>тільки</a:t>
                </a:r>
                <a:r>
                  <a:rPr lang="ru-RU" sz="1400" b="1" dirty="0">
                    <a:solidFill>
                      <a:srgbClr val="00B050"/>
                    </a:solidFill>
                  </a:rPr>
                  <a:t> один</a:t>
                </a:r>
                <a:r>
                  <a:rPr lang="en-US" sz="1400" b="1" dirty="0">
                    <a:solidFill>
                      <a:srgbClr val="00B050"/>
                    </a:solidFill>
                  </a:rPr>
                  <a:t>.</a:t>
                </a:r>
              </a:p>
              <a:p>
                <a:pPr marL="0" indent="355600">
                  <a:lnSpc>
                    <a:spcPct val="17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:r>
                  <a:rPr lang="ru-RU" sz="1400" dirty="0" err="1"/>
                  <a:t>Корінь</a:t>
                </a:r>
                <a:r>
                  <a:rPr lang="ru-RU" sz="1400" dirty="0"/>
                  <a:t> непарного степеня </a:t>
                </a:r>
                <a:r>
                  <a:rPr lang="en-US" sz="1400" dirty="0"/>
                  <a:t>n, n &gt; 1, </a:t>
                </a:r>
                <a:r>
                  <a:rPr lang="ru-RU" sz="1400" dirty="0"/>
                  <a:t>з числа </a:t>
                </a:r>
                <a:r>
                  <a:rPr lang="en-US" sz="1400" dirty="0"/>
                  <a:t>a </a:t>
                </a:r>
                <a:r>
                  <a:rPr lang="ru-RU" sz="1400" dirty="0" err="1"/>
                  <a:t>позначають</a:t>
                </a:r>
                <a:r>
                  <a:rPr lang="ru-RU" sz="1400" dirty="0"/>
                  <a:t> так: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aa-ET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aa-E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aa-E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sz="1400" dirty="0"/>
                  <a:t>     (</a:t>
                </a:r>
                <a:r>
                  <a:rPr lang="ru-RU" sz="1400" dirty="0" err="1"/>
                  <a:t>читають</a:t>
                </a:r>
                <a:r>
                  <a:rPr lang="ru-RU" sz="1400" dirty="0"/>
                  <a:t>: «</a:t>
                </a:r>
                <a:r>
                  <a:rPr lang="ru-RU" sz="1400" dirty="0" err="1"/>
                  <a:t>корінь</a:t>
                </a:r>
                <a:r>
                  <a:rPr lang="ru-RU" sz="1400" dirty="0"/>
                  <a:t> </a:t>
                </a:r>
                <a:r>
                  <a:rPr lang="en-US" sz="1400" dirty="0"/>
                  <a:t>n-</a:t>
                </a:r>
                <a:r>
                  <a:rPr lang="ru-RU" sz="1400" dirty="0"/>
                  <a:t>го степеня з </a:t>
                </a:r>
                <a:r>
                  <a:rPr lang="en-US" sz="1400" dirty="0"/>
                  <a:t>a»). </a:t>
                </a:r>
              </a:p>
              <a:p>
                <a:pPr marL="0" indent="355600">
                  <a:lnSpc>
                    <a:spcPct val="17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:r>
                  <a:rPr lang="ru-RU" sz="1400" dirty="0"/>
                  <a:t>Знак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aa-ET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aa-E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uk-UA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..</m:t>
                        </m:r>
                      </m:e>
                    </m:rad>
                  </m:oMath>
                </a14:m>
                <a:r>
                  <a:rPr lang="en-US" sz="1400" dirty="0"/>
                  <a:t>  </a:t>
                </a:r>
                <a:r>
                  <a:rPr lang="ru-RU" sz="1400" dirty="0"/>
                  <a:t> </a:t>
                </a:r>
                <a:r>
                  <a:rPr lang="en-US" sz="1400" dirty="0"/>
                  <a:t> </a:t>
                </a:r>
                <a:r>
                  <a:rPr lang="ru-RU" sz="1400" dirty="0" err="1"/>
                  <a:t>називають</a:t>
                </a:r>
                <a:r>
                  <a:rPr lang="ru-RU" sz="1400" dirty="0"/>
                  <a:t> </a:t>
                </a:r>
                <a:r>
                  <a:rPr lang="ru-RU" sz="1400" dirty="0">
                    <a:solidFill>
                      <a:srgbClr val="00B0F0"/>
                    </a:solidFill>
                  </a:rPr>
                  <a:t>знаком </a:t>
                </a:r>
                <a:r>
                  <a:rPr lang="ru-RU" sz="1400" dirty="0" err="1">
                    <a:solidFill>
                      <a:srgbClr val="00B0F0"/>
                    </a:solidFill>
                  </a:rPr>
                  <a:t>кореня</a:t>
                </a:r>
                <a:r>
                  <a:rPr lang="ru-RU" sz="1400" dirty="0">
                    <a:solidFill>
                      <a:srgbClr val="00B0F0"/>
                    </a:solidFill>
                  </a:rPr>
                  <a:t> </a:t>
                </a:r>
                <a:r>
                  <a:rPr lang="en-US" sz="1400" dirty="0">
                    <a:solidFill>
                      <a:srgbClr val="00B0F0"/>
                    </a:solidFill>
                  </a:rPr>
                  <a:t>n-</a:t>
                </a:r>
                <a:r>
                  <a:rPr lang="ru-RU" sz="1400" dirty="0">
                    <a:solidFill>
                      <a:srgbClr val="00B0F0"/>
                    </a:solidFill>
                  </a:rPr>
                  <a:t>го степеня </a:t>
                </a:r>
                <a:r>
                  <a:rPr lang="ru-RU" sz="1400" dirty="0" err="1"/>
                  <a:t>або</a:t>
                </a:r>
                <a:r>
                  <a:rPr lang="ru-RU" sz="1400" dirty="0"/>
                  <a:t> радикалом. </a:t>
                </a:r>
                <a:endParaRPr lang="en-US" sz="1400" dirty="0"/>
              </a:p>
              <a:p>
                <a:pPr marL="0" indent="355600">
                  <a:lnSpc>
                    <a:spcPct val="17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:r>
                  <a:rPr lang="ru-RU" sz="1400" dirty="0" err="1"/>
                  <a:t>Вираз</a:t>
                </a:r>
                <a:r>
                  <a:rPr lang="ru-RU" sz="1400" dirty="0"/>
                  <a:t>, </a:t>
                </a:r>
                <a:r>
                  <a:rPr lang="ru-RU" sz="1400" dirty="0" err="1"/>
                  <a:t>який</a:t>
                </a:r>
                <a:r>
                  <a:rPr lang="ru-RU" sz="1400" dirty="0"/>
                  <a:t> </a:t>
                </a:r>
                <a:r>
                  <a:rPr lang="ru-RU" sz="1400" dirty="0" err="1"/>
                  <a:t>стоїть</a:t>
                </a:r>
                <a:r>
                  <a:rPr lang="ru-RU" sz="1400" dirty="0"/>
                  <a:t> </a:t>
                </a:r>
                <a:r>
                  <a:rPr lang="ru-RU" sz="1400" dirty="0" err="1"/>
                  <a:t>під</a:t>
                </a:r>
                <a:r>
                  <a:rPr lang="ru-RU" sz="1400" dirty="0"/>
                  <a:t> радикалом, </a:t>
                </a:r>
                <a:r>
                  <a:rPr lang="ru-RU" sz="1400" dirty="0" err="1"/>
                  <a:t>називають</a:t>
                </a:r>
                <a:r>
                  <a:rPr lang="ru-RU" sz="1400" dirty="0"/>
                  <a:t> </a:t>
                </a:r>
                <a:r>
                  <a:rPr lang="ru-RU" sz="1400" dirty="0" err="1">
                    <a:solidFill>
                      <a:srgbClr val="00B0F0"/>
                    </a:solidFill>
                  </a:rPr>
                  <a:t>підкореневим</a:t>
                </a:r>
                <a:r>
                  <a:rPr lang="ru-RU" sz="1400" dirty="0">
                    <a:solidFill>
                      <a:srgbClr val="00B0F0"/>
                    </a:solidFill>
                  </a:rPr>
                  <a:t> </a:t>
                </a:r>
                <a:r>
                  <a:rPr lang="ru-RU" sz="1400" dirty="0" err="1">
                    <a:solidFill>
                      <a:srgbClr val="00B0F0"/>
                    </a:solidFill>
                  </a:rPr>
                  <a:t>виразом</a:t>
                </a:r>
                <a:r>
                  <a:rPr lang="ru-RU" sz="1400" dirty="0"/>
                  <a:t>. </a:t>
                </a:r>
                <a:endParaRPr lang="en-US" sz="1400" dirty="0"/>
              </a:p>
              <a:p>
                <a:pPr marL="0" indent="355600">
                  <a:lnSpc>
                    <a:spcPct val="17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:r>
                  <a:rPr lang="ru-RU" sz="1400" dirty="0" err="1"/>
                  <a:t>Наприклад</a:t>
                </a:r>
                <a:r>
                  <a:rPr lang="ru-RU" sz="1400" dirty="0"/>
                  <a:t>, </a:t>
                </a:r>
                <a:endParaRPr lang="en-US" sz="1400" dirty="0"/>
              </a:p>
              <a:p>
                <a:pPr marL="0" indent="355600">
                  <a:lnSpc>
                    <a:spcPct val="17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:r>
                  <a:rPr lang="ru-RU" sz="1400" dirty="0" err="1"/>
                  <a:t>Корінь</a:t>
                </a:r>
                <a:r>
                  <a:rPr lang="ru-RU" sz="1400" dirty="0"/>
                  <a:t> </a:t>
                </a:r>
                <a:r>
                  <a:rPr lang="ru-RU" sz="1400" dirty="0" err="1"/>
                  <a:t>третього</a:t>
                </a:r>
                <a:r>
                  <a:rPr lang="ru-RU" sz="1400" dirty="0"/>
                  <a:t> степеня </a:t>
                </a:r>
                <a:r>
                  <a:rPr lang="ru-RU" sz="1400" dirty="0" err="1"/>
                  <a:t>також</a:t>
                </a:r>
                <a:r>
                  <a:rPr lang="ru-RU" sz="1400" dirty="0"/>
                  <a:t> </a:t>
                </a:r>
                <a:r>
                  <a:rPr lang="ru-RU" sz="1400" dirty="0" err="1"/>
                  <a:t>прийнято</a:t>
                </a:r>
                <a:r>
                  <a:rPr lang="ru-RU" sz="1400" dirty="0"/>
                  <a:t> </a:t>
                </a:r>
                <a:r>
                  <a:rPr lang="ru-RU" sz="1400" dirty="0" err="1"/>
                  <a:t>називати</a:t>
                </a:r>
                <a:r>
                  <a:rPr lang="ru-RU" sz="1400" dirty="0"/>
                  <a:t> </a:t>
                </a:r>
                <a:r>
                  <a:rPr lang="ru-RU" sz="1400" dirty="0" err="1"/>
                  <a:t>кубічним</a:t>
                </a:r>
                <a:r>
                  <a:rPr lang="ru-RU" sz="1400" dirty="0"/>
                  <a:t> </a:t>
                </a:r>
                <a:r>
                  <a:rPr lang="ru-RU" sz="1400" dirty="0" err="1"/>
                  <a:t>коренем</a:t>
                </a:r>
                <a:r>
                  <a:rPr lang="ru-RU" sz="1400" dirty="0"/>
                  <a:t>. </a:t>
                </a:r>
              </a:p>
              <a:p>
                <a:pPr marL="0" indent="355600">
                  <a:lnSpc>
                    <a:spcPct val="17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:r>
                  <a:rPr lang="ru-RU" sz="1400" dirty="0" err="1"/>
                  <a:t>Наприклад</a:t>
                </a:r>
                <a:r>
                  <a:rPr lang="ru-RU" sz="1400" dirty="0"/>
                  <a:t>, </a:t>
                </a:r>
                <a:r>
                  <a:rPr lang="ru-RU" sz="1400" dirty="0" err="1"/>
                  <a:t>запис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aa-ET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uk-UA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uk-UA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sz="1400" dirty="0"/>
                  <a:t> </a:t>
                </a:r>
                <a:r>
                  <a:rPr lang="en-US" sz="1400" dirty="0"/>
                  <a:t>   </a:t>
                </a:r>
                <a:r>
                  <a:rPr lang="ru-RU" sz="1400" dirty="0"/>
                  <a:t>читають: «</a:t>
                </a:r>
                <a:r>
                  <a:rPr lang="ru-RU" sz="1400" dirty="0" err="1"/>
                  <a:t>корінь</a:t>
                </a:r>
                <a:r>
                  <a:rPr lang="ru-RU" sz="1400" dirty="0"/>
                  <a:t> </a:t>
                </a:r>
                <a:r>
                  <a:rPr lang="ru-RU" sz="1400" dirty="0" err="1"/>
                  <a:t>кубічний</a:t>
                </a:r>
                <a:r>
                  <a:rPr lang="ru-RU" sz="1400" dirty="0"/>
                  <a:t> з числа 2». </a:t>
                </a:r>
              </a:p>
            </p:txBody>
          </p:sp>
        </mc:Choice>
        <mc:Fallback xmlns="">
          <p:sp>
            <p:nvSpPr>
              <p:cNvPr id="9" name="Содержимое 2">
                <a:extLst>
                  <a:ext uri="{FF2B5EF4-FFF2-40B4-BE49-F238E27FC236}">
                    <a16:creationId xmlns:a16="http://schemas.microsoft.com/office/drawing/2014/main" id="{D6ACBAEB-0C23-4DAE-984F-F05597DE3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435292"/>
                <a:ext cx="6336704" cy="4713387"/>
              </a:xfrm>
              <a:prstGeom prst="rect">
                <a:avLst/>
              </a:prstGeom>
              <a:blipFill>
                <a:blip r:embed="rId3"/>
                <a:stretch>
                  <a:fillRect l="-288" r="-192" b="-9044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5">
            <a:extLst>
              <a:ext uri="{FF2B5EF4-FFF2-40B4-BE49-F238E27FC236}">
                <a16:creationId xmlns:a16="http://schemas.microsoft.com/office/drawing/2014/main" xmlns="" id="{05DB1A8A-C9BF-478D-B3CB-080ABC22D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8995" y="5314696"/>
            <a:ext cx="2421743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56ADD65-37AE-4C43-A252-201DA52B8F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892" y="2338394"/>
            <a:ext cx="3120328" cy="374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1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99B5A82-E01C-4602-B538-1841C861FC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C3F4F807-11A6-4D73-8776-0B2160EBC0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6021" y="214313"/>
            <a:ext cx="8420280" cy="62865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uk-UA" alt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уваги</a:t>
            </a:r>
            <a:endParaRPr lang="ru-RU" alt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721DF8D9-2056-4163-BFBD-93DF8DFEF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564" y="1694342"/>
            <a:ext cx="8852068" cy="247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5D661F8-137C-464B-8602-2B10BF2F8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5401" y="3147704"/>
            <a:ext cx="3581400" cy="308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99B5A82-E01C-4602-B538-1841C861FC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C3F4F807-11A6-4D73-8776-0B2160EBC0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1860" y="307781"/>
            <a:ext cx="8420280" cy="73997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uk-UA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Арифметичний корінь n-го степеня</a:t>
            </a:r>
            <a:endParaRPr lang="ru-RU" alt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Содержимое 2">
                <a:extLst>
                  <a:ext uri="{FF2B5EF4-FFF2-40B4-BE49-F238E27FC236}">
                    <a16:creationId xmlns:a16="http://schemas.microsoft.com/office/drawing/2014/main" xmlns="" id="{28BF8A71-C651-4117-A56E-3FCC089C9E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12" y="1937428"/>
                <a:ext cx="8784976" cy="20154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uk-UA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Означення. Арифметичним коренем n-го степеня з невід’ємного числа a, де n ∈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, n &gt; 1, називають таке невід’ємне число, n-й степінь якого дорівнює a.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uk-UA" sz="2400" dirty="0">
                    <a:latin typeface="Times New Roman" pitchFamily="18" charset="0"/>
                    <a:cs typeface="Times New Roman" pitchFamily="18" charset="0"/>
                  </a:rPr>
                  <a:t>Арифметичний корінь n-го степеня з невід’ємного числа a позначають так:</a:t>
                </a:r>
                <a:r>
                  <a:rPr lang="aa-ET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aa-E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aa-E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r>
                          <a:rPr lang="aa-E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sz="2000" dirty="0"/>
                  <a:t> </a:t>
                </a:r>
                <a:endParaRPr lang="uk-UA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Содержимое 2">
                <a:extLst>
                  <a:ext uri="{FF2B5EF4-FFF2-40B4-BE49-F238E27FC236}">
                    <a16:creationId xmlns:a16="http://schemas.microsoft.com/office/drawing/2014/main" id="{28BF8A71-C651-4117-A56E-3FCC089C9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937428"/>
                <a:ext cx="8784976" cy="2015447"/>
              </a:xfrm>
              <a:prstGeom prst="rect">
                <a:avLst/>
              </a:prstGeom>
              <a:blipFill>
                <a:blip r:embed="rId3"/>
                <a:stretch>
                  <a:fillRect l="-1040" t="-4242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0EA65011-BACA-4BD8-9253-F734A683D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801" y="4082798"/>
            <a:ext cx="865691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093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99B5A82-E01C-4602-B538-1841C861FC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C3F4F807-11A6-4D73-8776-0B2160EBC0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2683" y="298255"/>
            <a:ext cx="8420280" cy="620907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uk-UA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baseline="30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endParaRPr lang="ru-RU" alt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48C819C-DF87-4ACB-BA5C-1352D833C2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38" y="2011238"/>
            <a:ext cx="2674432" cy="3212484"/>
          </a:xfrm>
          <a:prstGeom prst="rect">
            <a:avLst/>
          </a:prstGeom>
        </p:spPr>
      </p:pic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xmlns="" id="{EAF1F422-A948-4E51-BA11-A83616D683EA}"/>
              </a:ext>
            </a:extLst>
          </p:cNvPr>
          <p:cNvSpPr txBox="1">
            <a:spLocks/>
          </p:cNvSpPr>
          <p:nvPr/>
        </p:nvSpPr>
        <p:spPr>
          <a:xfrm>
            <a:off x="107504" y="1404602"/>
            <a:ext cx="6192688" cy="53724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5600">
              <a:buFont typeface="Arial" panose="020B0604020202020204" pitchFamily="34" charset="0"/>
              <a:buNone/>
            </a:pPr>
            <a:r>
              <a:rPr lang="uk-UA" dirty="0"/>
              <a:t>Розглянемо рівняння </a:t>
            </a:r>
            <a:r>
              <a:rPr lang="en-US" dirty="0" err="1"/>
              <a:t>x</a:t>
            </a:r>
            <a:r>
              <a:rPr lang="en-US" baseline="30000" dirty="0" err="1"/>
              <a:t>n</a:t>
            </a:r>
            <a:r>
              <a:rPr lang="uk-UA" i="1" dirty="0"/>
              <a:t> = a, де n — парне натуральне число. </a:t>
            </a:r>
          </a:p>
          <a:p>
            <a:pPr marL="0" indent="355600">
              <a:buFont typeface="+mj-lt"/>
              <a:buAutoNum type="arabicParenR"/>
            </a:pPr>
            <a:r>
              <a:rPr lang="uk-UA" b="1" i="1" dirty="0">
                <a:solidFill>
                  <a:srgbClr val="00B0F0"/>
                </a:solidFill>
              </a:rPr>
              <a:t>Якщо a &lt; 0, то графіки функцій y = </a:t>
            </a:r>
            <a:r>
              <a:rPr lang="en-US" b="1" dirty="0" err="1">
                <a:solidFill>
                  <a:srgbClr val="00B0F0"/>
                </a:solidFill>
              </a:rPr>
              <a:t>x</a:t>
            </a:r>
            <a:r>
              <a:rPr lang="en-US" b="1" baseline="30000" dirty="0" err="1">
                <a:solidFill>
                  <a:srgbClr val="00B0F0"/>
                </a:solidFill>
              </a:rPr>
              <a:t>n</a:t>
            </a:r>
            <a:r>
              <a:rPr lang="uk-UA" b="1" i="1" dirty="0">
                <a:solidFill>
                  <a:srgbClr val="00B0F0"/>
                </a:solidFill>
              </a:rPr>
              <a:t> і y = a не мають спільних точок; </a:t>
            </a:r>
          </a:p>
          <a:p>
            <a:pPr marL="0" indent="355600">
              <a:buFont typeface="+mj-lt"/>
              <a:buAutoNum type="arabicParenR"/>
            </a:pPr>
            <a:r>
              <a:rPr lang="uk-UA" b="1" i="1" dirty="0">
                <a:solidFill>
                  <a:srgbClr val="00B0F0"/>
                </a:solidFill>
              </a:rPr>
              <a:t>Якщо  a = 0, то розглядувані графіки мають одну спільну точку; </a:t>
            </a:r>
          </a:p>
          <a:p>
            <a:pPr marL="0" indent="355600">
              <a:buFont typeface="+mj-lt"/>
              <a:buAutoNum type="arabicParenR"/>
            </a:pPr>
            <a:r>
              <a:rPr lang="uk-UA" b="1" i="1" dirty="0">
                <a:solidFill>
                  <a:srgbClr val="00B0F0"/>
                </a:solidFill>
              </a:rPr>
              <a:t>Якщо a &gt; 0, то спільних точок дві, причому їх абсциси — протилежні числа</a:t>
            </a:r>
            <a:r>
              <a:rPr lang="uk-UA" i="1" dirty="0"/>
              <a:t> (рис. 2). </a:t>
            </a:r>
          </a:p>
          <a:p>
            <a:pPr marL="0" indent="355600">
              <a:buFont typeface="Arial" panose="020B0604020202020204" pitchFamily="34" charset="0"/>
              <a:buNone/>
            </a:pPr>
            <a:r>
              <a:rPr lang="uk-UA" i="1" dirty="0"/>
              <a:t>Тоді можна зробити такий висновок: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b="1" i="1" dirty="0">
                <a:solidFill>
                  <a:srgbClr val="00B050"/>
                </a:solidFill>
              </a:rPr>
              <a:t>якщо n — парне натуральне число, то: </a:t>
            </a:r>
          </a:p>
          <a:p>
            <a:pPr marL="0" indent="355600">
              <a:buFont typeface="Wingdings" pitchFamily="2" charset="2"/>
              <a:buChar char="Ø"/>
            </a:pPr>
            <a:r>
              <a:rPr lang="uk-UA" b="1" i="1" dirty="0">
                <a:solidFill>
                  <a:srgbClr val="00B050"/>
                </a:solidFill>
              </a:rPr>
              <a:t>при a &lt; 0 корінь n-го степеня з числа a не існує; </a:t>
            </a:r>
          </a:p>
          <a:p>
            <a:pPr marL="0" indent="355600">
              <a:buFont typeface="Wingdings" pitchFamily="2" charset="2"/>
              <a:buChar char="Ø"/>
            </a:pPr>
            <a:r>
              <a:rPr lang="uk-UA" b="1" i="1" dirty="0">
                <a:solidFill>
                  <a:srgbClr val="00B050"/>
                </a:solidFill>
              </a:rPr>
              <a:t>при a = 0 корінь n-го степеня з числа a дорівнює 0; </a:t>
            </a:r>
          </a:p>
          <a:p>
            <a:pPr marL="0" indent="355600">
              <a:buFont typeface="Wingdings" pitchFamily="2" charset="2"/>
              <a:buChar char="Ø"/>
            </a:pPr>
            <a:r>
              <a:rPr lang="uk-UA" b="1" i="1" dirty="0">
                <a:solidFill>
                  <a:srgbClr val="00B050"/>
                </a:solidFill>
              </a:rPr>
              <a:t>при a &gt; 0 існують два протилежні числа, які є коренями n-го степеня з числа a.</a:t>
            </a:r>
          </a:p>
          <a:p>
            <a:pPr marL="0" indent="355600">
              <a:buFont typeface="Arial" panose="020B0604020202020204" pitchFamily="34" charset="0"/>
              <a:buNone/>
            </a:pPr>
            <a:r>
              <a:rPr lang="ru-RU" dirty="0"/>
              <a:t>З </a:t>
            </a:r>
            <a:r>
              <a:rPr lang="ru-RU" dirty="0" err="1"/>
              <a:t>рисунків</a:t>
            </a:r>
            <a:r>
              <a:rPr lang="ru-RU" dirty="0"/>
              <a:t> 1 і 2 видно,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рівняння</a:t>
            </a:r>
            <a:r>
              <a:rPr lang="ru-RU" dirty="0"/>
              <a:t> </a:t>
            </a:r>
            <a:r>
              <a:rPr lang="en-US" dirty="0" err="1"/>
              <a:t>x</a:t>
            </a:r>
            <a:r>
              <a:rPr lang="en-US" baseline="30000" dirty="0" err="1"/>
              <a:t>n</a:t>
            </a:r>
            <a:r>
              <a:rPr lang="en-US" i="1" dirty="0"/>
              <a:t> = a </a:t>
            </a:r>
            <a:r>
              <a:rPr lang="ru-RU" i="1" dirty="0"/>
              <a:t>при </a:t>
            </a:r>
            <a:r>
              <a:rPr lang="en-US" i="1" dirty="0"/>
              <a:t>a </a:t>
            </a:r>
            <a:r>
              <a:rPr lang="en-US" i="1" dirty="0">
                <a:latin typeface="Sylfaen"/>
              </a:rPr>
              <a:t>≥</a:t>
            </a:r>
            <a:r>
              <a:rPr lang="en-US" i="1" dirty="0"/>
              <a:t> 0 </a:t>
            </a:r>
            <a:r>
              <a:rPr lang="ru-RU" i="1" dirty="0" err="1"/>
              <a:t>обов’язково</a:t>
            </a:r>
            <a:r>
              <a:rPr lang="ru-RU" i="1" dirty="0"/>
              <a:t> </a:t>
            </a:r>
            <a:r>
              <a:rPr lang="ru-RU" i="1" dirty="0" err="1"/>
              <a:t>має</a:t>
            </a:r>
            <a:r>
              <a:rPr lang="ru-RU" i="1" dirty="0"/>
              <a:t> один </a:t>
            </a:r>
            <a:r>
              <a:rPr lang="ru-RU" i="1" dirty="0" err="1"/>
              <a:t>невід’ємний</a:t>
            </a:r>
            <a:r>
              <a:rPr lang="ru-RU" i="1" dirty="0"/>
              <a:t> </a:t>
            </a:r>
            <a:r>
              <a:rPr lang="ru-RU" i="1" dirty="0" err="1"/>
              <a:t>корінь</a:t>
            </a:r>
            <a:r>
              <a:rPr lang="ru-RU" i="1" dirty="0"/>
              <a:t>. </a:t>
            </a:r>
          </a:p>
          <a:p>
            <a:pPr marL="0" indent="355600">
              <a:buFont typeface="Arial" panose="020B0604020202020204" pitchFamily="34" charset="0"/>
              <a:buNone/>
            </a:pPr>
            <a:r>
              <a:rPr lang="ru-RU" i="1" dirty="0" err="1"/>
              <a:t>Його</a:t>
            </a:r>
            <a:r>
              <a:rPr lang="ru-RU" i="1" dirty="0"/>
              <a:t> </a:t>
            </a:r>
            <a:r>
              <a:rPr lang="ru-RU" i="1" dirty="0" err="1"/>
              <a:t>називають</a:t>
            </a:r>
            <a:r>
              <a:rPr lang="ru-RU" i="1" dirty="0"/>
              <a:t> </a:t>
            </a:r>
            <a:r>
              <a:rPr lang="ru-RU" b="1" i="1" dirty="0" err="1"/>
              <a:t>арифметичним</a:t>
            </a:r>
            <a:r>
              <a:rPr lang="ru-RU" b="1" i="1" dirty="0"/>
              <a:t> </a:t>
            </a:r>
            <a:r>
              <a:rPr lang="ru-RU" b="1" i="1" dirty="0" err="1"/>
              <a:t>коренем</a:t>
            </a:r>
            <a:r>
              <a:rPr lang="ru-RU" b="1" i="1" dirty="0"/>
              <a:t> </a:t>
            </a:r>
            <a:r>
              <a:rPr lang="en-US" b="1" i="1" dirty="0"/>
              <a:t>n-</a:t>
            </a:r>
            <a:r>
              <a:rPr lang="ru-RU" b="1" i="1" dirty="0"/>
              <a:t>го степеня з числа </a:t>
            </a:r>
            <a:r>
              <a:rPr lang="en-US" b="1" i="1" dirty="0"/>
              <a:t>a.</a:t>
            </a:r>
            <a:endParaRPr lang="uk-UA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92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99B5A82-E01C-4602-B538-1841C861FC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C3F4F807-11A6-4D73-8776-0B2160EBC0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6021" y="150618"/>
            <a:ext cx="8420280" cy="1106141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uk-UA" alt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Систематизуємо дані про розв’язки рівняння у вигляді схеми: </a:t>
            </a:r>
            <a:endParaRPr lang="ru-RU" alt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057085B-B08E-4D70-B2E7-6B35B8994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92" y="1875851"/>
            <a:ext cx="8488009" cy="401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6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99B5A82-E01C-4602-B538-1841C861FC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C3F4F807-11A6-4D73-8776-0B2160EBC0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5636" y="364012"/>
            <a:ext cx="8420280" cy="670363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uk-UA" alt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Розв'язати рівняння:</a:t>
            </a:r>
            <a:endParaRPr lang="ru-RU" alt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7C35E51-9BDB-4C60-B9DA-B86B4D104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21" y="3729042"/>
            <a:ext cx="8050470" cy="18811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BDC31E2-6741-4F24-A49E-A579781C5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28" y="2068751"/>
            <a:ext cx="8335496" cy="15644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53F2E23-A572-4C01-A309-838D797C0B0E}"/>
              </a:ext>
            </a:extLst>
          </p:cNvPr>
          <p:cNvSpPr txBox="1"/>
          <p:nvPr/>
        </p:nvSpPr>
        <p:spPr>
          <a:xfrm>
            <a:off x="328028" y="5087010"/>
            <a:ext cx="2452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</a:t>
            </a:r>
            <a:endParaRPr lang="aa-E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98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D57A172-5915-4EF8-A8F8-0D6ED10ABF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62" y="10862"/>
            <a:ext cx="9139938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855CD33-9573-43FB-A774-0F22F27A6712}"/>
              </a:ext>
            </a:extLst>
          </p:cNvPr>
          <p:cNvSpPr txBox="1">
            <a:spLocks noChangeArrowheads="1"/>
          </p:cNvSpPr>
          <p:nvPr/>
        </p:nvSpPr>
        <p:spPr>
          <a:xfrm>
            <a:off x="1313374" y="347662"/>
            <a:ext cx="6929226" cy="1147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Тренувальні</a:t>
            </a:r>
            <a:r>
              <a:rPr lang="ru-RU" altLang="ru-RU" b="1" i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altLang="ru-RU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вправи</a:t>
            </a:r>
            <a:r>
              <a:rPr lang="ru-RU" altLang="ru-RU" b="1" i="1" dirty="0">
                <a:solidFill>
                  <a:srgbClr val="FF0000"/>
                </a:solidFill>
                <a:latin typeface="Georgia" panose="02040502050405020303" pitchFamily="18" charset="0"/>
              </a:rPr>
              <a:t> по </a:t>
            </a:r>
            <a:r>
              <a:rPr lang="ru-RU" altLang="ru-RU" b="1" i="1" dirty="0" err="1">
                <a:solidFill>
                  <a:srgbClr val="FF0000"/>
                </a:solidFill>
                <a:latin typeface="Georgia" panose="02040502050405020303" pitchFamily="18" charset="0"/>
              </a:rPr>
              <a:t>підручнику</a:t>
            </a:r>
            <a:r>
              <a:rPr lang="ru-RU" altLang="ru-RU" b="1" i="1" dirty="0">
                <a:solidFill>
                  <a:srgbClr val="FF0000"/>
                </a:solidFill>
                <a:latin typeface="Georgia" panose="02040502050405020303" pitchFamily="18" charset="0"/>
              </a:rPr>
              <a:t>:</a:t>
            </a:r>
          </a:p>
        </p:txBody>
      </p:sp>
      <p:sp>
        <p:nvSpPr>
          <p:cNvPr id="4" name="WordArt 5">
            <a:extLst>
              <a:ext uri="{FF2B5EF4-FFF2-40B4-BE49-F238E27FC236}">
                <a16:creationId xmlns:a16="http://schemas.microsoft.com/office/drawing/2014/main" xmlns="" id="{26675BB7-1363-4232-BFEB-E375DBCF4E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5656158"/>
            <a:ext cx="69850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Georgia" panose="02040502050405020303" pitchFamily="18" charset="0"/>
              </a:rPr>
              <a:t>Дякую</a:t>
            </a:r>
            <a:r>
              <a:rPr lang="ru-RU" sz="36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Georgia" panose="02040502050405020303" pitchFamily="18" charset="0"/>
              </a:rPr>
              <a:t>  за  урок!</a:t>
            </a:r>
            <a:endParaRPr lang="aa-ET" sz="36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6" name="Рисунок 3">
            <a:extLst>
              <a:ext uri="{FF2B5EF4-FFF2-40B4-BE49-F238E27FC236}">
                <a16:creationId xmlns:a16="http://schemas.microsoft.com/office/drawing/2014/main" xmlns="" id="{4092C925-DD73-4C2C-8346-847EF3C81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" y="2974608"/>
            <a:ext cx="2990549" cy="241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6607EE0-F736-418B-AC11-D1CD1227E91E}"/>
              </a:ext>
            </a:extLst>
          </p:cNvPr>
          <p:cNvSpPr txBox="1"/>
          <p:nvPr/>
        </p:nvSpPr>
        <p:spPr>
          <a:xfrm>
            <a:off x="1775013" y="1607172"/>
            <a:ext cx="7368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3600" dirty="0"/>
              <a:t>§</a:t>
            </a:r>
            <a:r>
              <a:rPr lang="uk-UA" sz="3600" dirty="0"/>
              <a:t> </a:t>
            </a:r>
            <a:r>
              <a:rPr lang="uk-UA" sz="3600" dirty="0" smtClean="0"/>
              <a:t>3 №3(6,9,11,19,28)-хоча б по два, три приклади</a:t>
            </a:r>
          </a:p>
          <a:p>
            <a:endParaRPr lang="uk-UA" sz="3600" dirty="0"/>
          </a:p>
          <a:p>
            <a:r>
              <a:rPr lang="uk-UA" sz="3600" dirty="0" smtClean="0"/>
              <a:t>Домашнє завдання: № 3(7,10,12,20)</a:t>
            </a:r>
            <a:endParaRPr lang="aa-ET" sz="3600" dirty="0"/>
          </a:p>
        </p:txBody>
      </p:sp>
    </p:spTree>
    <p:extLst>
      <p:ext uri="{BB962C8B-B14F-4D97-AF65-F5344CB8AC3E}">
        <p14:creationId xmlns:p14="http://schemas.microsoft.com/office/powerpoint/2010/main" val="310766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9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546</Words>
  <Application>Microsoft Office PowerPoint</Application>
  <PresentationFormat>Екран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Georgia</vt:lpstr>
      <vt:lpstr>Impact</vt:lpstr>
      <vt:lpstr>Sylfaen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Алгебра 10 клас Урок 2</dc:title>
  <dc:creator>Назарова Світлана</dc:creator>
  <cp:lastModifiedBy>RePack by Diakov</cp:lastModifiedBy>
  <cp:revision>28</cp:revision>
  <dcterms:created xsi:type="dcterms:W3CDTF">2020-10-18T16:48:53Z</dcterms:created>
  <dcterms:modified xsi:type="dcterms:W3CDTF">2021-09-29T10:16:33Z</dcterms:modified>
</cp:coreProperties>
</file>