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60" r:id="rId4"/>
    <p:sldId id="265" r:id="rId5"/>
    <p:sldId id="266" r:id="rId6"/>
    <p:sldId id="267" r:id="rId7"/>
    <p:sldId id="269" r:id="rId8"/>
    <p:sldId id="259" r:id="rId9"/>
    <p:sldId id="27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36" d="100"/>
          <a:sy n="36" d="100"/>
        </p:scale>
        <p:origin x="69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oleObject" Target="../embeddings/oleObject6.bin"/><Relationship Id="rId3" Type="http://schemas.openxmlformats.org/officeDocument/2006/relationships/image" Target="../media/image7.png"/><Relationship Id="rId7" Type="http://schemas.openxmlformats.org/officeDocument/2006/relationships/image" Target="../media/image5.wmf"/><Relationship Id="rId12" Type="http://schemas.openxmlformats.org/officeDocument/2006/relationships/image" Target="../media/image9.png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png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4.wmf"/><Relationship Id="rId15" Type="http://schemas.openxmlformats.org/officeDocument/2006/relationships/oleObject" Target="../embeddings/oleObject7.bin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5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2.wmf"/><Relationship Id="rId11" Type="http://schemas.openxmlformats.org/officeDocument/2006/relationships/image" Target="../media/image24.wmf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21.wmf"/><Relationship Id="rId9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548680"/>
            <a:ext cx="6984776" cy="2060848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 </a:t>
            </a:r>
            <a:r>
              <a:rPr lang="uk-UA" sz="3600" b="1" dirty="0">
                <a:solidFill>
                  <a:srgbClr val="FF0000"/>
                </a:solidFill>
              </a:rPr>
              <a:t>Арифметичний корінь </a:t>
            </a:r>
            <a:r>
              <a:rPr lang="uk-UA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800" b="1" dirty="0">
                <a:solidFill>
                  <a:srgbClr val="FF0000"/>
                </a:solidFill>
              </a:rPr>
              <a:t>-го</a:t>
            </a:r>
            <a:r>
              <a:rPr lang="uk-UA" sz="3600" b="1" dirty="0">
                <a:solidFill>
                  <a:srgbClr val="FF0000"/>
                </a:solidFill>
              </a:rPr>
              <a:t> сте­пеня і його властивості</a:t>
            </a:r>
            <a:r>
              <a:rPr lang="uk-UA" sz="3600" b="1" dirty="0" smtClean="0">
                <a:solidFill>
                  <a:srgbClr val="FF0000"/>
                </a:solidFill>
              </a:rPr>
              <a:t>.</a:t>
            </a:r>
            <a:br>
              <a:rPr lang="uk-UA" sz="3600" b="1" dirty="0" smtClean="0">
                <a:solidFill>
                  <a:srgbClr val="FF0000"/>
                </a:solidFill>
              </a:rPr>
            </a:br>
            <a:r>
              <a:rPr lang="uk-UA" sz="3600" b="1" dirty="0" smtClean="0">
                <a:solidFill>
                  <a:srgbClr val="FF0000"/>
                </a:solidFill>
              </a:rPr>
              <a:t>Алгебра 10 клас </a:t>
            </a:r>
            <a:br>
              <a:rPr lang="uk-UA" sz="3600" b="1" dirty="0" smtClean="0">
                <a:solidFill>
                  <a:srgbClr val="FF0000"/>
                </a:solidFill>
              </a:rPr>
            </a:br>
            <a:r>
              <a:rPr lang="uk-UA" sz="3600" b="1" dirty="0" smtClean="0">
                <a:solidFill>
                  <a:srgbClr val="FF0000"/>
                </a:solidFill>
              </a:rPr>
              <a:t>04.10.2021</a:t>
            </a:r>
            <a:r>
              <a:rPr lang="ru-RU" sz="3600" b="1" dirty="0">
                <a:solidFill>
                  <a:srgbClr val="FF0000"/>
                </a:solidFill>
              </a:rPr>
              <a:t/>
            </a:r>
            <a:br>
              <a:rPr lang="ru-RU" sz="3600" b="1" dirty="0">
                <a:solidFill>
                  <a:srgbClr val="FF0000"/>
                </a:solidFill>
              </a:rPr>
            </a:br>
            <a:endParaRPr lang="uk-UA" sz="36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39" y="3212976"/>
            <a:ext cx="3207859" cy="320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80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урок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Перегляньте презентацію, властивості кореня запишіть</a:t>
            </a:r>
          </a:p>
          <a:p>
            <a:r>
              <a:rPr lang="uk-UA" dirty="0" smtClean="0"/>
              <a:t>Спробуйте самостійно виконати кілька прикладів</a:t>
            </a:r>
          </a:p>
          <a:p>
            <a:r>
              <a:rPr lang="uk-UA" dirty="0" smtClean="0"/>
              <a:t>Разом опрацюємо матеріал підручника </a:t>
            </a:r>
          </a:p>
          <a:p>
            <a:r>
              <a:rPr lang="uk-UA" dirty="0" smtClean="0"/>
              <a:t>Виконаємо №4.1 та інші </a:t>
            </a: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0466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7355160" cy="504056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100" b="1" dirty="0" smtClean="0">
                <a:solidFill>
                  <a:srgbClr val="FF0000"/>
                </a:solidFill>
              </a:rPr>
              <a:t>Арифметичний корінь </a:t>
            </a:r>
            <a:r>
              <a:rPr lang="uk-UA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3600" b="1" dirty="0">
                <a:solidFill>
                  <a:srgbClr val="FF0000"/>
                </a:solidFill>
              </a:rPr>
              <a:t>-го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sz="3100" b="1" dirty="0" err="1" smtClean="0">
                <a:solidFill>
                  <a:srgbClr val="FF0000"/>
                </a:solidFill>
              </a:rPr>
              <a:t>степеня</a:t>
            </a:r>
            <a:r>
              <a:rPr lang="uk-UA" sz="3100" b="1" dirty="0" smtClean="0">
                <a:solidFill>
                  <a:srgbClr val="FF0000"/>
                </a:solidFill>
              </a:rPr>
              <a:t/>
            </a:r>
            <a:br>
              <a:rPr lang="uk-UA" sz="3100" b="1" dirty="0" smtClean="0">
                <a:solidFill>
                  <a:srgbClr val="FF0000"/>
                </a:solidFill>
              </a:rPr>
            </a:br>
            <a:r>
              <a:rPr lang="uk-UA" sz="3100" b="1" dirty="0" smtClean="0">
                <a:solidFill>
                  <a:srgbClr val="FF0000"/>
                </a:solidFill>
              </a:rPr>
              <a:t>(повторимо)</a:t>
            </a:r>
            <a:endParaRPr lang="uk-UA" sz="3100" b="1" dirty="0">
              <a:solidFill>
                <a:srgbClr val="C00000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691680" y="1052736"/>
            <a:ext cx="66247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/>
              <a:t>Невід'ємний корінь </a:t>
            </a:r>
            <a:r>
              <a:rPr lang="uk-UA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/>
              <a:t>-го </a:t>
            </a:r>
            <a:r>
              <a:rPr lang="uk-UA" sz="2400" dirty="0" smtClean="0"/>
              <a:t>рівняння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400" b="1" i="1" dirty="0"/>
              <a:t> = </a:t>
            </a:r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uk-UA" sz="2400" dirty="0" smtClean="0"/>
              <a:t>називають </a:t>
            </a:r>
            <a:r>
              <a:rPr lang="uk-UA" sz="2400" b="1" dirty="0"/>
              <a:t>арифметичним коренем </a:t>
            </a:r>
            <a:r>
              <a:rPr lang="en-US" sz="2400" b="1" i="1" dirty="0"/>
              <a:t>n</a:t>
            </a:r>
            <a:r>
              <a:rPr lang="uk-UA" sz="2400" b="1" dirty="0"/>
              <a:t>-го степеня із числа </a:t>
            </a:r>
            <a:r>
              <a:rPr lang="uk-UA" sz="2400" b="1" i="1" dirty="0"/>
              <a:t>а</a:t>
            </a:r>
            <a:r>
              <a:rPr lang="uk-UA" sz="2400" i="1" dirty="0"/>
              <a:t>.</a:t>
            </a:r>
            <a:endParaRPr lang="ru-RU" sz="2400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1763688" y="2492896"/>
            <a:ext cx="6768752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400" b="1" dirty="0"/>
              <a:t>Арифметичним коренем </a:t>
            </a:r>
            <a:r>
              <a:rPr lang="en-US" sz="2400" b="1" i="1" dirty="0"/>
              <a:t>n</a:t>
            </a:r>
            <a:r>
              <a:rPr lang="uk-UA" sz="2400" b="1" dirty="0"/>
              <a:t>-го степеня</a:t>
            </a:r>
            <a:r>
              <a:rPr lang="uk-UA" sz="2400" dirty="0"/>
              <a:t> із невід'ємного числа </a:t>
            </a:r>
            <a:r>
              <a:rPr lang="uk-UA" sz="2400" i="1" dirty="0"/>
              <a:t>а </a:t>
            </a:r>
            <a:r>
              <a:rPr lang="uk-UA" sz="2400" dirty="0"/>
              <a:t>називається таке невід'ємне число, </a:t>
            </a:r>
            <a:r>
              <a:rPr lang="en-US" sz="2400" i="1" dirty="0"/>
              <a:t>n</a:t>
            </a:r>
            <a:r>
              <a:rPr lang="uk-UA" sz="2400" dirty="0"/>
              <a:t>-й степінь якого дорівнює </a:t>
            </a:r>
            <a:r>
              <a:rPr lang="uk-UA" sz="2400" dirty="0" smtClean="0"/>
              <a:t> </a:t>
            </a:r>
            <a:r>
              <a:rPr lang="uk-UA" sz="2400" i="1" dirty="0" smtClean="0"/>
              <a:t>а.</a:t>
            </a:r>
            <a:endParaRPr lang="uk-UA" sz="2400" dirty="0"/>
          </a:p>
        </p:txBody>
      </p:sp>
      <p:sp>
        <p:nvSpPr>
          <p:cNvPr id="78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79" name="Объект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945223"/>
              </p:ext>
            </p:extLst>
          </p:nvPr>
        </p:nvGraphicFramePr>
        <p:xfrm>
          <a:off x="3644900" y="4378325"/>
          <a:ext cx="3005138" cy="181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5" name="Формула" r:id="rId3" imgW="2869920" imgH="1726920" progId="Equation.3">
                  <p:embed/>
                </p:oleObj>
              </mc:Choice>
              <mc:Fallback>
                <p:oleObj name="Формула" r:id="rId3" imgW="2869920" imgH="1726920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4900" y="4378325"/>
                        <a:ext cx="3005138" cy="1812925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380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5" grpId="0"/>
      <p:bldP spid="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14" y="918689"/>
            <a:ext cx="2488314" cy="504056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l"/>
            <a:r>
              <a:rPr lang="uk-UA" sz="2000" b="1" dirty="0" smtClean="0"/>
              <a:t>Властивість </a:t>
            </a:r>
            <a:r>
              <a:rPr lang="uk-UA" sz="2000" b="1" dirty="0"/>
              <a:t>1</a:t>
            </a:r>
            <a:endParaRPr lang="ru-RU" sz="2000" b="1" dirty="0"/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1435614" y="323645"/>
            <a:ext cx="735516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400" b="1" dirty="0">
                <a:solidFill>
                  <a:srgbClr val="FF0000"/>
                </a:solidFill>
              </a:rPr>
              <a:t>Вла­стивості  кореня </a:t>
            </a:r>
            <a:r>
              <a:rPr lang="en-US" sz="2400" b="1" dirty="0">
                <a:solidFill>
                  <a:srgbClr val="FF0000"/>
                </a:solidFill>
              </a:rPr>
              <a:t>n</a:t>
            </a:r>
            <a:r>
              <a:rPr lang="uk-UA" sz="2400" b="1" dirty="0">
                <a:solidFill>
                  <a:srgbClr val="FF0000"/>
                </a:solidFill>
              </a:rPr>
              <a:t>-го </a:t>
            </a:r>
            <a:r>
              <a:rPr lang="uk-UA" sz="2400" b="1" dirty="0" smtClean="0">
                <a:solidFill>
                  <a:srgbClr val="FF0000"/>
                </a:solidFill>
              </a:rPr>
              <a:t>степеня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151969"/>
            <a:ext cx="2125370" cy="522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171740"/>
              </p:ext>
            </p:extLst>
          </p:nvPr>
        </p:nvGraphicFramePr>
        <p:xfrm>
          <a:off x="5940152" y="1151969"/>
          <a:ext cx="7556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" name="Формула" r:id="rId4" imgW="355138" imgH="177569" progId="Equation.3">
                  <p:embed/>
                </p:oleObj>
              </mc:Choice>
              <mc:Fallback>
                <p:oleObj name="Формула" r:id="rId4" imgW="355138" imgH="177569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1151969"/>
                        <a:ext cx="7556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503188"/>
              </p:ext>
            </p:extLst>
          </p:nvPr>
        </p:nvGraphicFramePr>
        <p:xfrm>
          <a:off x="6732240" y="1151969"/>
          <a:ext cx="728662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5" name="Формула" r:id="rId6" imgW="342720" imgH="177480" progId="Equation.3">
                  <p:embed/>
                </p:oleObj>
              </mc:Choice>
              <mc:Fallback>
                <p:oleObj name="Формула" r:id="rId6" imgW="342720" imgH="17748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1151969"/>
                        <a:ext cx="728662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>
          <a:xfrm>
            <a:off x="1435614" y="2132856"/>
            <a:ext cx="248831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2000" b="1" dirty="0" smtClean="0"/>
              <a:t>Властивість 2</a:t>
            </a:r>
            <a:endParaRPr lang="ru-RU" sz="2000" b="1" dirty="0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245" y="2135714"/>
            <a:ext cx="1499322" cy="1069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547811"/>
              </p:ext>
            </p:extLst>
          </p:nvPr>
        </p:nvGraphicFramePr>
        <p:xfrm>
          <a:off x="5508104" y="2476580"/>
          <a:ext cx="7556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6" name="Формула" r:id="rId9" imgW="355138" imgH="177569" progId="Equation.3">
                  <p:embed/>
                </p:oleObj>
              </mc:Choice>
              <mc:Fallback>
                <p:oleObj name="Формула" r:id="rId9" imgW="355138" imgH="177569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2476580"/>
                        <a:ext cx="7556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0919111"/>
              </p:ext>
            </p:extLst>
          </p:nvPr>
        </p:nvGraphicFramePr>
        <p:xfrm>
          <a:off x="6444208" y="2476580"/>
          <a:ext cx="728662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7" name="Формула" r:id="rId10" imgW="342720" imgH="177480" progId="Equation.3">
                  <p:embed/>
                </p:oleObj>
              </mc:Choice>
              <mc:Fallback>
                <p:oleObj name="Формула" r:id="rId10" imgW="342720" imgH="17748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2476580"/>
                        <a:ext cx="728662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Заголовок 1"/>
          <p:cNvSpPr txBox="1">
            <a:spLocks/>
          </p:cNvSpPr>
          <p:nvPr/>
        </p:nvSpPr>
        <p:spPr>
          <a:xfrm>
            <a:off x="1435614" y="3745976"/>
            <a:ext cx="248831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2000" b="1" dirty="0" smtClean="0"/>
              <a:t>Властивість 3</a:t>
            </a:r>
            <a:endParaRPr lang="ru-RU" sz="2000" b="1" dirty="0"/>
          </a:p>
        </p:txBody>
      </p:sp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619" y="3645024"/>
            <a:ext cx="1878966" cy="634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611607"/>
              </p:ext>
            </p:extLst>
          </p:nvPr>
        </p:nvGraphicFramePr>
        <p:xfrm>
          <a:off x="5618228" y="3768352"/>
          <a:ext cx="7556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8" name="Формула" r:id="rId13" imgW="355138" imgH="177569" progId="Equation.3">
                  <p:embed/>
                </p:oleObj>
              </mc:Choice>
              <mc:Fallback>
                <p:oleObj name="Формула" r:id="rId13" imgW="355138" imgH="177569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8228" y="3768352"/>
                        <a:ext cx="7556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Заголовок 1"/>
          <p:cNvSpPr txBox="1">
            <a:spLocks/>
          </p:cNvSpPr>
          <p:nvPr/>
        </p:nvSpPr>
        <p:spPr>
          <a:xfrm>
            <a:off x="2316462" y="4689140"/>
            <a:ext cx="248831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2000" b="1" dirty="0" smtClean="0"/>
              <a:t>Властивість 4</a:t>
            </a:r>
            <a:endParaRPr lang="ru-RU" sz="2000" b="1" dirty="0"/>
          </a:p>
        </p:txBody>
      </p:sp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564222"/>
            <a:ext cx="2592288" cy="59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85793"/>
              </p:ext>
            </p:extLst>
          </p:nvPr>
        </p:nvGraphicFramePr>
        <p:xfrm>
          <a:off x="7380312" y="4747493"/>
          <a:ext cx="7556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9" name="Формула" r:id="rId15" imgW="355138" imgH="177569" progId="Equation.3">
                  <p:embed/>
                </p:oleObj>
              </mc:Choice>
              <mc:Fallback>
                <p:oleObj name="Формула" r:id="rId15" imgW="355138" imgH="177569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4747493"/>
                        <a:ext cx="7556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Заголовок 1"/>
          <p:cNvSpPr txBox="1">
            <a:spLocks/>
          </p:cNvSpPr>
          <p:nvPr/>
        </p:nvSpPr>
        <p:spPr>
          <a:xfrm>
            <a:off x="2343088" y="5589240"/>
            <a:ext cx="248831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2000" b="1" dirty="0" smtClean="0"/>
              <a:t>Властивість 5</a:t>
            </a:r>
            <a:endParaRPr lang="ru-RU" sz="2000" b="1" dirty="0"/>
          </a:p>
        </p:txBody>
      </p:sp>
      <p:pic>
        <p:nvPicPr>
          <p:cNvPr id="9232" name="Picture 1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776" y="5549876"/>
            <a:ext cx="1927464" cy="590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3596714"/>
              </p:ext>
            </p:extLst>
          </p:nvPr>
        </p:nvGraphicFramePr>
        <p:xfrm>
          <a:off x="7236296" y="5699985"/>
          <a:ext cx="7556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0" name="Формула" r:id="rId17" imgW="355138" imgH="177569" progId="Equation.3">
                  <p:embed/>
                </p:oleObj>
              </mc:Choice>
              <mc:Fallback>
                <p:oleObj name="Формула" r:id="rId17" imgW="355138" imgH="177569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5699985"/>
                        <a:ext cx="7556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308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10" grpId="0"/>
      <p:bldP spid="14" grpId="0"/>
      <p:bldP spid="17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980" y="899941"/>
            <a:ext cx="4432530" cy="504056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l"/>
            <a:r>
              <a:rPr lang="uk-UA" sz="2000" dirty="0"/>
              <a:t>1. Знайдіть значення </a:t>
            </a:r>
            <a:r>
              <a:rPr lang="uk-UA" sz="2000" dirty="0" smtClean="0"/>
              <a:t>виразів:</a:t>
            </a:r>
            <a:endParaRPr lang="ru-RU" sz="2000" b="1" dirty="0"/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1435614" y="323645"/>
            <a:ext cx="735516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700" b="1" dirty="0">
                <a:solidFill>
                  <a:srgbClr val="FF0000"/>
                </a:solidFill>
              </a:rPr>
              <a:t>Виконання вправ</a:t>
            </a:r>
            <a:endParaRPr lang="ru-RU" sz="2700" b="1" dirty="0">
              <a:solidFill>
                <a:srgbClr val="FF0000"/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435614" y="2132856"/>
            <a:ext cx="248831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2000" dirty="0" smtClean="0"/>
              <a:t>2. Обчисліть</a:t>
            </a:r>
            <a:endParaRPr lang="ru-RU" sz="2000" b="1" dirty="0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546081" y="3429000"/>
            <a:ext cx="529662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2000" dirty="0" smtClean="0"/>
              <a:t>3. Знайдіть </a:t>
            </a:r>
            <a:r>
              <a:rPr lang="uk-UA" sz="2000" dirty="0"/>
              <a:t>корінь із степеня</a:t>
            </a:r>
            <a:endParaRPr lang="ru-RU" sz="2000" b="1" dirty="0"/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2343088" y="5085184"/>
            <a:ext cx="441577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2000" dirty="0" smtClean="0"/>
              <a:t>4. </a:t>
            </a:r>
            <a:r>
              <a:rPr lang="uk-UA" sz="2000" dirty="0"/>
              <a:t>Спростіть </a:t>
            </a:r>
            <a:r>
              <a:rPr lang="uk-UA" sz="2000" dirty="0" smtClean="0"/>
              <a:t>вирази</a:t>
            </a:r>
            <a:endParaRPr lang="ru-RU" sz="2000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081" y="1310445"/>
            <a:ext cx="7134225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329" y="2636912"/>
            <a:ext cx="54673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088" y="4003073"/>
            <a:ext cx="58007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8" y="5733256"/>
            <a:ext cx="51720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887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10" grpId="0"/>
      <p:bldP spid="14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1"/>
          <p:cNvSpPr txBox="1">
            <a:spLocks/>
          </p:cNvSpPr>
          <p:nvPr/>
        </p:nvSpPr>
        <p:spPr>
          <a:xfrm>
            <a:off x="1435614" y="323645"/>
            <a:ext cx="735516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700" b="1" dirty="0" smtClean="0">
                <a:solidFill>
                  <a:srgbClr val="FF0000"/>
                </a:solidFill>
              </a:rPr>
              <a:t>Розв'яжіть рівняння</a:t>
            </a:r>
            <a:endParaRPr lang="ru-RU" sz="2700" b="1" dirty="0">
              <a:solidFill>
                <a:srgbClr val="FF0000"/>
              </a:solidFill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4979113" y="2798669"/>
            <a:ext cx="7167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2000" dirty="0" smtClean="0"/>
              <a:t>№2. </a:t>
            </a:r>
            <a:endParaRPr lang="ru-RU" sz="2000" b="1" dirty="0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979113" y="1038119"/>
            <a:ext cx="7167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2000" dirty="0" smtClean="0"/>
              <a:t>№1. </a:t>
            </a:r>
            <a:endParaRPr lang="ru-RU" sz="2000" b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850" y="1520361"/>
            <a:ext cx="6423006" cy="972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834" y="3375272"/>
            <a:ext cx="6480720" cy="626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917" y="4794299"/>
            <a:ext cx="63055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Заголовок 1"/>
          <p:cNvSpPr txBox="1">
            <a:spLocks/>
          </p:cNvSpPr>
          <p:nvPr/>
        </p:nvSpPr>
        <p:spPr>
          <a:xfrm>
            <a:off x="4276335" y="4100454"/>
            <a:ext cx="2122299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000" b="1" dirty="0" smtClean="0"/>
              <a:t>Додатково </a:t>
            </a:r>
            <a:endParaRPr lang="ru-RU" sz="2000" b="1" dirty="0"/>
          </a:p>
        </p:txBody>
      </p:sp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1" y="5589240"/>
            <a:ext cx="1288511" cy="564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2258385" y="5686888"/>
            <a:ext cx="23936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/>
              <a:t>Розв'яжіть рівняння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6676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7" grpId="0"/>
      <p:bldP spid="15" grpId="0"/>
      <p:bldP spid="18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562074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b="1">
                <a:solidFill>
                  <a:srgbClr val="C00000"/>
                </a:solidFill>
              </a:rPr>
              <a:t>Т</a:t>
            </a:r>
            <a:r>
              <a:rPr lang="uk-UA" b="1" smtClean="0">
                <a:solidFill>
                  <a:srgbClr val="C00000"/>
                </a:solidFill>
              </a:rPr>
              <a:t>ест</a:t>
            </a:r>
            <a:endParaRPr lang="uk-UA" b="1" dirty="0">
              <a:solidFill>
                <a:srgbClr val="C00000"/>
              </a:solidFill>
            </a:endParaRPr>
          </a:p>
        </p:txBody>
      </p:sp>
      <p:pic>
        <p:nvPicPr>
          <p:cNvPr id="12310" name="Picture 2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0" r="5964"/>
          <a:stretch/>
        </p:blipFill>
        <p:spPr bwMode="auto">
          <a:xfrm>
            <a:off x="1534810" y="980728"/>
            <a:ext cx="7017457" cy="3600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161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3231" y="260648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rgbClr val="FF0000"/>
                </a:solidFill>
              </a:rPr>
              <a:t>Порівняння коренів </a:t>
            </a:r>
            <a:r>
              <a:rPr lang="uk-UA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3200" b="1" dirty="0">
                <a:solidFill>
                  <a:srgbClr val="FF0000"/>
                </a:solidFill>
              </a:rPr>
              <a:t>-го</a:t>
            </a:r>
            <a:r>
              <a:rPr lang="uk-UA" sz="3600" b="1" dirty="0">
                <a:solidFill>
                  <a:srgbClr val="FF0000"/>
                </a:solidFill>
              </a:rPr>
              <a:t> степеня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1412776"/>
            <a:ext cx="70567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b="1" dirty="0"/>
              <a:t> Для будь-яких чисел а і b, таких що </a:t>
            </a:r>
            <a:r>
              <a:rPr lang="uk-UA" sz="2000" b="1" dirty="0">
                <a:solidFill>
                  <a:srgbClr val="FF0000"/>
                </a:solidFill>
              </a:rPr>
              <a:t>0≤ а&lt; b</a:t>
            </a:r>
            <a:r>
              <a:rPr lang="uk-UA" sz="2000" b="1" dirty="0"/>
              <a:t>, виконується нерівність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196999"/>
              </p:ext>
            </p:extLst>
          </p:nvPr>
        </p:nvGraphicFramePr>
        <p:xfrm>
          <a:off x="4644008" y="1958533"/>
          <a:ext cx="1057096" cy="410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4" name="Формула" r:id="rId3" imgW="583947" imgH="228501" progId="Equation.3">
                  <p:embed/>
                </p:oleObj>
              </mc:Choice>
              <mc:Fallback>
                <p:oleObj name="Формула" r:id="rId3" imgW="583947" imgH="228501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1958533"/>
                        <a:ext cx="1057096" cy="410402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514711" y="2708920"/>
            <a:ext cx="15135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solidFill>
                  <a:srgbClr val="0070C0"/>
                </a:solidFill>
              </a:rPr>
              <a:t>Приклад 1</a:t>
            </a: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326756"/>
              </p:ext>
            </p:extLst>
          </p:nvPr>
        </p:nvGraphicFramePr>
        <p:xfrm>
          <a:off x="3800528" y="3006244"/>
          <a:ext cx="547887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5" name="Формула" r:id="rId5" imgW="241091" imgH="215713" progId="Equation.3">
                  <p:embed/>
                </p:oleObj>
              </mc:Choice>
              <mc:Fallback>
                <p:oleObj name="Формула" r:id="rId5" imgW="241091" imgH="2157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528" y="3006244"/>
                        <a:ext cx="547887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5867587"/>
              </p:ext>
            </p:extLst>
          </p:nvPr>
        </p:nvGraphicFramePr>
        <p:xfrm>
          <a:off x="4748876" y="3048000"/>
          <a:ext cx="510344" cy="510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6" name="Формула" r:id="rId7" imgW="228600" imgH="228600" progId="Equation.3">
                  <p:embed/>
                </p:oleObj>
              </mc:Choice>
              <mc:Fallback>
                <p:oleObj name="Формула" r:id="rId7" imgW="2286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8876" y="3048000"/>
                        <a:ext cx="510344" cy="5103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481796" y="3140968"/>
            <a:ext cx="219483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Порівняти числа</a:t>
            </a:r>
            <a:r>
              <a:rPr kumimoji="0" lang="uk-UA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uk-UA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355976" y="3131676"/>
            <a:ext cx="240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altLang="ru-RU" b="1" dirty="0"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і</a:t>
            </a:r>
            <a:endParaRPr lang="uk-UA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331640" y="3861048"/>
            <a:ext cx="76683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Запишемо числа у вигляді коренів з одним і тим же показником:</a:t>
            </a:r>
          </a:p>
        </p:txBody>
      </p:sp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129" y="4365104"/>
            <a:ext cx="18954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976450"/>
              </p:ext>
            </p:extLst>
          </p:nvPr>
        </p:nvGraphicFramePr>
        <p:xfrm>
          <a:off x="6660232" y="5310128"/>
          <a:ext cx="1441400" cy="432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7" name="Формула" r:id="rId10" imgW="761669" imgH="228501" progId="Equation.3">
                  <p:embed/>
                </p:oleObj>
              </mc:Choice>
              <mc:Fallback>
                <p:oleObj name="Формула" r:id="rId10" imgW="761669" imgH="228501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5310128"/>
                        <a:ext cx="1441400" cy="4324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alt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579212" y="5373216"/>
            <a:ext cx="4172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 З нерівності 32 &gt; 27 випливає, що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737859" y="6021288"/>
            <a:ext cx="865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О</a:t>
            </a:r>
            <a:r>
              <a:rPr lang="uk-UA" dirty="0" smtClean="0"/>
              <a:t>тже </a:t>
            </a:r>
            <a:endParaRPr lang="uk-UA" dirty="0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0411973"/>
              </p:ext>
            </p:extLst>
          </p:nvPr>
        </p:nvGraphicFramePr>
        <p:xfrm>
          <a:off x="3549650" y="5862638"/>
          <a:ext cx="1296988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8" name="Формула" r:id="rId12" imgW="571320" imgH="228600" progId="Equation.3">
                  <p:embed/>
                </p:oleObj>
              </mc:Choice>
              <mc:Fallback>
                <p:oleObj name="Формула" r:id="rId12" imgW="571320" imgH="22860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50" y="5862638"/>
                        <a:ext cx="1296988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9084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2" grpId="0"/>
      <p:bldP spid="14" grpId="0"/>
      <p:bldP spid="15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Параграф 4 (пункт 1-3)-вивчити</a:t>
            </a:r>
          </a:p>
          <a:p>
            <a:r>
              <a:rPr lang="uk-UA" dirty="0" smtClean="0"/>
              <a:t>№4(4,6,8,10,12)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1208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185</Words>
  <Application>Microsoft Office PowerPoint</Application>
  <PresentationFormat>Екран (4:3)</PresentationFormat>
  <Paragraphs>39</Paragraphs>
  <Slides>9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Тема Office</vt:lpstr>
      <vt:lpstr>Формула</vt:lpstr>
      <vt:lpstr> Арифметичний корінь п-го сте­пеня і його властивості. Алгебра 10 клас  04.10.2021 </vt:lpstr>
      <vt:lpstr>Завдання на урок</vt:lpstr>
      <vt:lpstr>Арифметичний корінь п-го степеня (повторимо)</vt:lpstr>
      <vt:lpstr>Властивість 1</vt:lpstr>
      <vt:lpstr>1. Знайдіть значення виразів:</vt:lpstr>
      <vt:lpstr>Презентація PowerPoint</vt:lpstr>
      <vt:lpstr>Тест</vt:lpstr>
      <vt:lpstr>Порівняння коренів п-го степеня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russoua</dc:creator>
  <cp:lastModifiedBy>RePack by Diakov</cp:lastModifiedBy>
  <cp:revision>51</cp:revision>
  <dcterms:created xsi:type="dcterms:W3CDTF">2016-10-13T09:09:15Z</dcterms:created>
  <dcterms:modified xsi:type="dcterms:W3CDTF">2021-10-03T21:04:49Z</dcterms:modified>
</cp:coreProperties>
</file>