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7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B106E36-FD25-4E2D-B0AA-010F637433A0}" type="datetimeFigureOut">
              <a:rPr lang="ru-RU" smtClean="0"/>
              <a:pPr/>
              <a:t>21.11.2021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980728"/>
            <a:ext cx="7128792" cy="223224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err="1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50" endPos="85000" dir="5400000" sy="-100000" algn="bl" rotWithShape="0"/>
                </a:effectLst>
              </a:rPr>
              <a:t>Властивості</a:t>
            </a:r>
            <a:r>
              <a:rPr lang="ru-RU" sz="3600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50" endPos="85000" dir="5400000" sy="-100000" algn="bl" rotWithShape="0"/>
                </a:effectLst>
              </a:rPr>
              <a:t/>
            </a:r>
            <a:br>
              <a:rPr lang="ru-RU" sz="3600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50" endPos="85000" dir="5400000" sy="-100000" algn="bl" rotWithShape="0"/>
                </a:effectLst>
              </a:rPr>
            </a:br>
            <a:r>
              <a:rPr lang="ru-RU" sz="3600" b="1" dirty="0" err="1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50" endPos="85000" dir="5400000" sy="-100000" algn="bl" rotWithShape="0"/>
                </a:effectLst>
              </a:rPr>
              <a:t>т</a:t>
            </a:r>
            <a:r>
              <a:rPr lang="ru-RU" sz="3600" b="1" dirty="0" err="1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50" endPos="85000" dir="5400000" sy="-100000" algn="bl" rotWithShape="0"/>
                </a:effectLst>
              </a:rPr>
              <a:t>ригонометричних</a:t>
            </a:r>
            <a:r>
              <a:rPr lang="ru-RU" sz="3600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50" endPos="85000" dir="5400000" sy="-100000" algn="bl" rotWithShape="0"/>
                </a:effectLst>
              </a:rPr>
              <a:t> </a:t>
            </a:r>
            <a:r>
              <a:rPr lang="ru-RU" sz="3600" b="1" dirty="0" err="1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  <a:reflection blurRad="6350" stA="55000" endA="50" endPos="85000" dir="5400000" sy="-100000" algn="bl" rotWithShape="0"/>
                </a:effectLst>
              </a:rPr>
              <a:t>функцій</a:t>
            </a:r>
            <a:endParaRPr lang="ru-RU" sz="3600" b="1" dirty="0">
              <a:ln w="1905"/>
              <a:solidFill>
                <a:sysClr val="windowText" lastClr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  <a:reflection blurRad="6350" stA="55000" endA="50" endPos="85000" dir="5400000" sy="-10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284984"/>
            <a:ext cx="7848872" cy="2088232"/>
          </a:xfrm>
        </p:spPr>
        <p:txBody>
          <a:bodyPr>
            <a:normAutofit/>
          </a:bodyPr>
          <a:lstStyle/>
          <a:p>
            <a:endParaRPr lang="uk-UA" dirty="0">
              <a:solidFill>
                <a:schemeClr val="tx1"/>
              </a:solidFill>
            </a:endParaRPr>
          </a:p>
          <a:p>
            <a:r>
              <a:rPr lang="uk-UA" dirty="0" smtClean="0">
                <a:solidFill>
                  <a:schemeClr val="tx1"/>
                </a:solidFill>
              </a:rPr>
              <a:t>Алгебра 10 клас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22.11.2021</a:t>
            </a:r>
            <a:endParaRPr lang="uk-UA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1052736"/>
            <a:ext cx="8229600" cy="537815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uk-UA" sz="2400" dirty="0" smtClean="0"/>
              <a:t>Кутом в 1 радіан називають центральний кут кола,який спирається на дугу</a:t>
            </a:r>
            <a:r>
              <a:rPr lang="ru-RU" sz="2400" dirty="0" smtClean="0"/>
              <a:t>, </a:t>
            </a:r>
            <a:r>
              <a:rPr lang="ru-RU" sz="2400" dirty="0" err="1" smtClean="0"/>
              <a:t>довжина</a:t>
            </a:r>
            <a:r>
              <a:rPr lang="ru-RU" sz="2400" dirty="0" smtClean="0"/>
              <a:t> </a:t>
            </a:r>
            <a:r>
              <a:rPr lang="ru-RU" sz="2400" dirty="0" err="1" smtClean="0"/>
              <a:t>якого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дорівнює</a:t>
            </a:r>
            <a:r>
              <a:rPr lang="ru-RU" sz="2400" dirty="0" smtClean="0"/>
              <a:t> </a:t>
            </a:r>
            <a:r>
              <a:rPr lang="ru-RU" sz="2400" dirty="0" err="1" smtClean="0"/>
              <a:t>радіусу</a:t>
            </a:r>
            <a:r>
              <a:rPr lang="ru-RU" sz="2400" dirty="0" smtClean="0"/>
              <a:t> кола;</a:t>
            </a:r>
          </a:p>
          <a:p>
            <a:pPr>
              <a:buFont typeface="Wingdings" pitchFamily="2" charset="2"/>
              <a:buChar char="Ø"/>
            </a:pPr>
            <a:r>
              <a:rPr lang="uk-UA" sz="2400" dirty="0" smtClean="0"/>
              <a:t>Радіанна і градусна міра кута </a:t>
            </a:r>
            <a:r>
              <a:rPr lang="uk-UA" sz="2400" dirty="0" err="1" smtClean="0"/>
              <a:t>пов</a:t>
            </a:r>
            <a:r>
              <a:rPr lang="en-US" sz="2400" dirty="0" smtClean="0"/>
              <a:t>’</a:t>
            </a:r>
            <a:r>
              <a:rPr lang="uk-UA" sz="2400" dirty="0" err="1" smtClean="0"/>
              <a:t>язані</a:t>
            </a:r>
            <a:r>
              <a:rPr lang="uk-UA" sz="2400" dirty="0" smtClean="0"/>
              <a:t> формулами </a:t>
            </a:r>
          </a:p>
          <a:p>
            <a:pPr>
              <a:buFont typeface="Wingdings" pitchFamily="2" charset="2"/>
              <a:buChar char="Ø"/>
            </a:pPr>
            <a:endParaRPr lang="uk-UA" sz="2400" dirty="0" smtClean="0"/>
          </a:p>
          <a:p>
            <a:pPr>
              <a:buFont typeface="Wingdings" pitchFamily="2" charset="2"/>
              <a:buChar char="Ø"/>
            </a:pPr>
            <a:endParaRPr lang="uk-UA" sz="2400" dirty="0" smtClean="0"/>
          </a:p>
          <a:p>
            <a:pPr>
              <a:buFont typeface="Wingdings" pitchFamily="2" charset="2"/>
              <a:buChar char="Ø"/>
            </a:pPr>
            <a:r>
              <a:rPr lang="uk-UA" sz="2400" dirty="0" smtClean="0"/>
              <a:t>Косинусом і синусом кута повороту       називають відповідно абсцису </a:t>
            </a:r>
            <a:r>
              <a:rPr lang="en-US" sz="2400" dirty="0" smtClean="0"/>
              <a:t>x</a:t>
            </a:r>
            <a:r>
              <a:rPr lang="ru-RU" sz="2400" dirty="0" smtClean="0"/>
              <a:t> </a:t>
            </a:r>
            <a:r>
              <a:rPr lang="uk-UA" sz="2400" dirty="0" smtClean="0"/>
              <a:t>і ординату </a:t>
            </a:r>
            <a:r>
              <a:rPr lang="en-US" sz="2400" dirty="0" smtClean="0"/>
              <a:t>y </a:t>
            </a:r>
            <a:r>
              <a:rPr lang="uk-UA" sz="2400" dirty="0" smtClean="0"/>
              <a:t>точки </a:t>
            </a:r>
            <a:r>
              <a:rPr lang="en-US" sz="2400" dirty="0" smtClean="0"/>
              <a:t>P(</a:t>
            </a:r>
            <a:r>
              <a:rPr lang="en-US" sz="2400" dirty="0" err="1" smtClean="0"/>
              <a:t>x;y</a:t>
            </a:r>
            <a:r>
              <a:rPr lang="en-US" sz="2400" dirty="0" smtClean="0"/>
              <a:t>) </a:t>
            </a:r>
            <a:r>
              <a:rPr lang="ru-RU" sz="2400" dirty="0" err="1" smtClean="0"/>
              <a:t>одиничного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кола,яку</a:t>
            </a:r>
            <a:r>
              <a:rPr lang="ru-RU" sz="2400" dirty="0" smtClean="0"/>
              <a:t> </a:t>
            </a:r>
            <a:r>
              <a:rPr lang="ru-RU" sz="2400" dirty="0" err="1" smtClean="0"/>
              <a:t>отримано</a:t>
            </a:r>
            <a:r>
              <a:rPr lang="ru-RU" sz="2400" dirty="0" smtClean="0"/>
              <a:t> </a:t>
            </a:r>
            <a:r>
              <a:rPr lang="ru-RU" sz="2400" dirty="0" err="1" smtClean="0"/>
              <a:t>з</a:t>
            </a:r>
            <a:r>
              <a:rPr lang="ru-RU" sz="2400" dirty="0" smtClean="0"/>
              <a:t> точки      (1;0) у результаты повороту </a:t>
            </a:r>
            <a:r>
              <a:rPr lang="ru-RU" sz="2400" dirty="0" err="1" smtClean="0"/>
              <a:t>навколо</a:t>
            </a:r>
            <a:r>
              <a:rPr lang="ru-RU" sz="2400" dirty="0" smtClean="0"/>
              <a:t> початку координат на кут      ;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/>
              <a:t>Тангенсом кута повороту         </a:t>
            </a:r>
            <a:r>
              <a:rPr lang="ru-RU" sz="2400" dirty="0" err="1" smtClean="0"/>
              <a:t>називають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выдношення</a:t>
            </a:r>
            <a:r>
              <a:rPr lang="ru-RU" sz="2400" dirty="0" smtClean="0"/>
              <a:t> синусу кута до </a:t>
            </a:r>
            <a:r>
              <a:rPr lang="ru-RU" sz="2400" dirty="0" err="1" smtClean="0"/>
              <a:t>його</a:t>
            </a:r>
            <a:r>
              <a:rPr lang="ru-RU" sz="2400" dirty="0" smtClean="0"/>
              <a:t> косинуса: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7584" y="2348880"/>
            <a:ext cx="2046226" cy="792088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8001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7904" y="2420888"/>
            <a:ext cx="1584176" cy="737191"/>
          </a:xfrm>
          <a:prstGeom prst="rect">
            <a:avLst/>
          </a:prstGeom>
          <a:noFill/>
        </p:spPr>
      </p:pic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2" name="Picture 1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64088" y="3212976"/>
            <a:ext cx="294160" cy="576064"/>
          </a:xfrm>
          <a:prstGeom prst="rect">
            <a:avLst/>
          </a:prstGeom>
          <a:noFill/>
        </p:spPr>
      </p:pic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39952" y="3933056"/>
            <a:ext cx="360040" cy="497928"/>
          </a:xfrm>
          <a:prstGeom prst="rect">
            <a:avLst/>
          </a:prstGeom>
          <a:noFill/>
        </p:spPr>
      </p:pic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1076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8" name="Picture 1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8064" y="4221088"/>
            <a:ext cx="299076" cy="585690"/>
          </a:xfrm>
          <a:prstGeom prst="rect">
            <a:avLst/>
          </a:prstGeom>
          <a:noFill/>
        </p:spPr>
      </p:pic>
      <p:pic>
        <p:nvPicPr>
          <p:cNvPr id="29" name="Picture 1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67944" y="4653136"/>
            <a:ext cx="335846" cy="657698"/>
          </a:xfrm>
          <a:prstGeom prst="rect">
            <a:avLst/>
          </a:prstGeom>
          <a:noFill/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7" name="Picture 2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12981" y="5517232"/>
            <a:ext cx="1972625" cy="872108"/>
          </a:xfrm>
          <a:prstGeom prst="rect">
            <a:avLst/>
          </a:prstGeom>
          <a:noFill/>
        </p:spPr>
      </p:pic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0" y="1257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980728"/>
            <a:ext cx="8712968" cy="547260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Котангенсом кута повороту       </a:t>
            </a:r>
            <a:r>
              <a:rPr lang="ru-RU" sz="2400" dirty="0" err="1" smtClean="0"/>
              <a:t>називають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відношення</a:t>
            </a:r>
            <a:r>
              <a:rPr lang="ru-RU" sz="2400" dirty="0" smtClean="0"/>
              <a:t> косинуса до синуса:</a:t>
            </a:r>
          </a:p>
          <a:p>
            <a:endParaRPr lang="uk-UA" sz="2400" dirty="0" smtClean="0"/>
          </a:p>
          <a:p>
            <a:endParaRPr lang="uk-UA" sz="2400" dirty="0" smtClean="0"/>
          </a:p>
          <a:p>
            <a:r>
              <a:rPr lang="uk-UA" sz="2400" dirty="0" smtClean="0"/>
              <a:t>Значення синуса,косинуса,тангенса і котангенса кута       залежно від того,кутом якої чверті є кут       ,мають знаки які схематично зображені на рисунках:</a:t>
            </a:r>
          </a:p>
          <a:p>
            <a:r>
              <a:rPr lang="uk-UA" sz="2400" dirty="0" smtClean="0"/>
              <a:t>         </a:t>
            </a:r>
          </a:p>
        </p:txBody>
      </p:sp>
      <p:pic>
        <p:nvPicPr>
          <p:cNvPr id="4" name="Picture 1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11960" y="980728"/>
            <a:ext cx="335846" cy="657698"/>
          </a:xfrm>
          <a:prstGeom prst="rect">
            <a:avLst/>
          </a:prstGeom>
          <a:noFill/>
        </p:spPr>
      </p:pic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7744" y="1700808"/>
            <a:ext cx="2440980" cy="936104"/>
          </a:xfrm>
          <a:prstGeom prst="rect">
            <a:avLst/>
          </a:prstGeom>
          <a:noFill/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1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24328" y="2636912"/>
            <a:ext cx="335846" cy="657698"/>
          </a:xfrm>
          <a:prstGeom prst="rect">
            <a:avLst/>
          </a:prstGeom>
          <a:noFill/>
        </p:spPr>
      </p:pic>
      <p:pic>
        <p:nvPicPr>
          <p:cNvPr id="9" name="Picture 1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24128" y="2996952"/>
            <a:ext cx="335846" cy="657698"/>
          </a:xfrm>
          <a:prstGeom prst="rect">
            <a:avLst/>
          </a:prstGeom>
          <a:noFill/>
        </p:spPr>
      </p:pic>
      <p:sp>
        <p:nvSpPr>
          <p:cNvPr id="10" name="Овал 9"/>
          <p:cNvSpPr/>
          <p:nvPr/>
        </p:nvSpPr>
        <p:spPr>
          <a:xfrm>
            <a:off x="1115616" y="4221088"/>
            <a:ext cx="1512168" cy="151216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3923928" y="4221088"/>
            <a:ext cx="1584176" cy="151216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732240" y="4221088"/>
            <a:ext cx="1440160" cy="1512168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 стрелкой 14"/>
          <p:cNvCxnSpPr/>
          <p:nvPr/>
        </p:nvCxnSpPr>
        <p:spPr>
          <a:xfrm flipV="1">
            <a:off x="1907704" y="3933056"/>
            <a:ext cx="0" cy="2304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4716016" y="3861048"/>
            <a:ext cx="0" cy="2304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7452320" y="3861048"/>
            <a:ext cx="0" cy="2304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827584" y="5013176"/>
            <a:ext cx="223224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3635896" y="5013176"/>
            <a:ext cx="223224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6372200" y="5013176"/>
            <a:ext cx="223224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051720" y="4725144"/>
            <a:ext cx="288032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2195736" y="4581128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1403648" y="5301208"/>
            <a:ext cx="3600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2051720" y="5301208"/>
            <a:ext cx="28803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1475656" y="4725144"/>
            <a:ext cx="28803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1619672" y="4581128"/>
            <a:ext cx="0" cy="28803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4139952" y="4725144"/>
            <a:ext cx="3600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4211960" y="5373216"/>
            <a:ext cx="28803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4860032" y="4653136"/>
            <a:ext cx="4320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5076056" y="4437112"/>
            <a:ext cx="0" cy="4320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4788024" y="5373216"/>
            <a:ext cx="4320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5004048" y="5157192"/>
            <a:ext cx="0" cy="4320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6948264" y="4725144"/>
            <a:ext cx="3600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7596336" y="5301208"/>
            <a:ext cx="3600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7524328" y="4653136"/>
            <a:ext cx="4320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6948264" y="5301208"/>
            <a:ext cx="43204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7740352" y="4437112"/>
            <a:ext cx="0" cy="4320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7164288" y="5085184"/>
            <a:ext cx="0" cy="43204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713" y="3861048"/>
            <a:ext cx="647426" cy="375667"/>
          </a:xfrm>
          <a:prstGeom prst="rect">
            <a:avLst/>
          </a:prstGeom>
          <a:noFill/>
        </p:spPr>
      </p:pic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6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8024" y="3861048"/>
            <a:ext cx="720080" cy="398162"/>
          </a:xfrm>
          <a:prstGeom prst="rect">
            <a:avLst/>
          </a:prstGeom>
          <a:noFill/>
        </p:spPr>
      </p:pic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68" name="Picture 8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24328" y="3645024"/>
            <a:ext cx="504056" cy="343342"/>
          </a:xfrm>
          <a:prstGeom prst="rect">
            <a:avLst/>
          </a:prstGeom>
          <a:noFill/>
        </p:spPr>
      </p:pic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5370" name="Picture 10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52321" y="3861049"/>
            <a:ext cx="651134" cy="3600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784976" cy="5616624"/>
          </a:xfrm>
        </p:spPr>
        <p:txBody>
          <a:bodyPr>
            <a:normAutofit lnSpcReduction="10000"/>
          </a:bodyPr>
          <a:lstStyle/>
          <a:p>
            <a:r>
              <a:rPr lang="uk-UA" sz="2400" dirty="0" smtClean="0"/>
              <a:t>Функція косинус є парною,а синус,</a:t>
            </a:r>
            <a:r>
              <a:rPr lang="uk-UA" sz="2400" dirty="0" err="1" smtClean="0"/>
              <a:t>тангес</a:t>
            </a:r>
            <a:r>
              <a:rPr lang="uk-UA" sz="2400" dirty="0" smtClean="0"/>
              <a:t> і </a:t>
            </a:r>
            <a:r>
              <a:rPr lang="uk-UA" sz="2400" dirty="0" err="1" smtClean="0"/>
              <a:t>котангес</a:t>
            </a:r>
            <a:r>
              <a:rPr lang="uk-UA" sz="2400" dirty="0" smtClean="0"/>
              <a:t> – непарними:</a:t>
            </a:r>
          </a:p>
          <a:p>
            <a:endParaRPr lang="uk-UA" sz="2400" dirty="0" smtClean="0"/>
          </a:p>
          <a:p>
            <a:pPr>
              <a:buNone/>
            </a:pPr>
            <a:endParaRPr lang="uk-UA" sz="2400" dirty="0" smtClean="0"/>
          </a:p>
          <a:p>
            <a:endParaRPr lang="uk-UA" sz="2400" dirty="0" smtClean="0"/>
          </a:p>
          <a:p>
            <a:pPr>
              <a:buNone/>
            </a:pPr>
            <a:r>
              <a:rPr lang="uk-UA" sz="2400" dirty="0" smtClean="0"/>
              <a:t>                   </a:t>
            </a:r>
            <a:endParaRPr lang="en-US" sz="2400" dirty="0" smtClean="0"/>
          </a:p>
          <a:p>
            <a:r>
              <a:rPr lang="ru-RU" sz="2400" dirty="0" err="1" smtClean="0"/>
              <a:t>Функц</a:t>
            </a:r>
            <a:r>
              <a:rPr lang="uk-UA" sz="2400" dirty="0" err="1" smtClean="0"/>
              <a:t>ією</a:t>
            </a:r>
            <a:r>
              <a:rPr lang="uk-UA" sz="2400" dirty="0" smtClean="0"/>
              <a:t>  </a:t>
            </a:r>
            <a:r>
              <a:rPr lang="en-US" sz="2400" dirty="0" smtClean="0"/>
              <a:t>f</a:t>
            </a:r>
            <a:r>
              <a:rPr lang="uk-UA" sz="2400" dirty="0" smtClean="0"/>
              <a:t> називають періодичною,якщо існує таке число         Т    0,що будь-якого х з області визначення функції </a:t>
            </a:r>
            <a:r>
              <a:rPr lang="en-US" sz="2400" dirty="0" smtClean="0"/>
              <a:t>f</a:t>
            </a:r>
            <a:r>
              <a:rPr lang="uk-UA" sz="2400" dirty="0" smtClean="0"/>
              <a:t> виконуються рівності </a:t>
            </a:r>
            <a:r>
              <a:rPr lang="en-US" sz="2400" dirty="0" smtClean="0"/>
              <a:t>f</a:t>
            </a:r>
            <a:r>
              <a:rPr lang="uk-UA" sz="2400" dirty="0" smtClean="0"/>
              <a:t>(</a:t>
            </a:r>
            <a:r>
              <a:rPr lang="uk-UA" sz="2400" dirty="0" err="1" smtClean="0"/>
              <a:t>х-Т</a:t>
            </a:r>
            <a:r>
              <a:rPr lang="uk-UA" sz="2400" dirty="0" smtClean="0"/>
              <a:t>)=</a:t>
            </a:r>
            <a:r>
              <a:rPr lang="en-US" sz="2400" dirty="0" smtClean="0"/>
              <a:t> f</a:t>
            </a:r>
            <a:r>
              <a:rPr lang="uk-UA" sz="2400" dirty="0" smtClean="0"/>
              <a:t>(х)=</a:t>
            </a:r>
            <a:r>
              <a:rPr lang="en-US" sz="2400" dirty="0" smtClean="0"/>
              <a:t> f</a:t>
            </a:r>
            <a:r>
              <a:rPr lang="uk-UA" sz="2400" dirty="0" smtClean="0"/>
              <a:t>(</a:t>
            </a:r>
            <a:r>
              <a:rPr lang="uk-UA" sz="2400" dirty="0" err="1" smtClean="0"/>
              <a:t>х+Т</a:t>
            </a:r>
            <a:r>
              <a:rPr lang="uk-UA" sz="2400" dirty="0" smtClean="0"/>
              <a:t>). Число Т називають періодом функції </a:t>
            </a:r>
            <a:r>
              <a:rPr lang="en-US" sz="2400" dirty="0" smtClean="0"/>
              <a:t>f</a:t>
            </a:r>
            <a:r>
              <a:rPr lang="uk-UA" sz="2400" dirty="0" err="1" smtClean="0"/>
              <a:t>.Якщо</a:t>
            </a:r>
            <a:r>
              <a:rPr lang="uk-UA" sz="2400" dirty="0" smtClean="0"/>
              <a:t> серед усіх періодів функції </a:t>
            </a:r>
            <a:r>
              <a:rPr lang="en-US" sz="2400" dirty="0" smtClean="0"/>
              <a:t>f</a:t>
            </a:r>
            <a:r>
              <a:rPr lang="uk-UA" sz="2400" dirty="0" smtClean="0"/>
              <a:t> існує додатний найменший період,то його називають головним періодом функції </a:t>
            </a:r>
            <a:r>
              <a:rPr lang="en-US" sz="2400" dirty="0" smtClean="0"/>
              <a:t>f</a:t>
            </a:r>
            <a:r>
              <a:rPr lang="uk-UA" sz="2400" dirty="0" smtClean="0"/>
              <a:t>;</a:t>
            </a: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ru-RU" sz="2400" dirty="0" smtClean="0"/>
              <a:t> </a:t>
            </a:r>
            <a:r>
              <a:rPr lang="uk-UA" sz="2400" dirty="0" smtClean="0"/>
              <a:t>          </a:t>
            </a: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5816" y="1628800"/>
            <a:ext cx="2736304" cy="447675"/>
          </a:xfrm>
          <a:prstGeom prst="rect">
            <a:avLst/>
          </a:prstGeom>
          <a:noFill/>
        </p:spPr>
      </p:pic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5816" y="2060848"/>
            <a:ext cx="2736304" cy="447675"/>
          </a:xfrm>
          <a:prstGeom prst="rect">
            <a:avLst/>
          </a:prstGeom>
          <a:noFill/>
        </p:spPr>
      </p:pic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93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5816" y="2492896"/>
            <a:ext cx="2734772" cy="504056"/>
          </a:xfrm>
          <a:prstGeom prst="rect">
            <a:avLst/>
          </a:prstGeom>
          <a:noFill/>
        </p:spPr>
      </p:pic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7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96" name="Picture 1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15816" y="2996952"/>
            <a:ext cx="2733675" cy="447675"/>
          </a:xfrm>
          <a:prstGeom prst="rect">
            <a:avLst/>
          </a:prstGeom>
          <a:noFill/>
        </p:spPr>
      </p:pic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00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6399" name="Picture 15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3568" y="3645024"/>
            <a:ext cx="247650" cy="447675"/>
          </a:xfrm>
          <a:prstGeom prst="rect">
            <a:avLst/>
          </a:prstGeom>
          <a:noFill/>
        </p:spPr>
      </p:pic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29600" cy="4937760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rgbClr val="FF0000"/>
                </a:solidFill>
              </a:rPr>
              <a:t>Завдання на урок</a:t>
            </a:r>
          </a:p>
          <a:p>
            <a:r>
              <a:rPr lang="uk-UA" sz="3200" dirty="0" smtClean="0"/>
              <a:t>Доповніть вивчене матеріалом підручника(сторінка 84-90).</a:t>
            </a:r>
          </a:p>
          <a:p>
            <a:r>
              <a:rPr lang="uk-UA" sz="3200" dirty="0" smtClean="0"/>
              <a:t>Особливу увагу зверніть на задачі 1-6</a:t>
            </a:r>
          </a:p>
          <a:p>
            <a:r>
              <a:rPr lang="uk-UA" sz="3200" dirty="0" smtClean="0"/>
              <a:t>Виконайте кілька номерів на вибір</a:t>
            </a:r>
          </a:p>
          <a:p>
            <a:r>
              <a:rPr lang="uk-UA" sz="3200" dirty="0" smtClean="0"/>
              <a:t>Домашнє завдання</a:t>
            </a:r>
          </a:p>
          <a:p>
            <a:r>
              <a:rPr lang="uk-UA" sz="3200" dirty="0" smtClean="0"/>
              <a:t>Параграф 9 вивчити</a:t>
            </a:r>
          </a:p>
          <a:p>
            <a:r>
              <a:rPr lang="uk-UA" sz="3200" dirty="0" smtClean="0"/>
              <a:t>№9 (6,8,12,21)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41548017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yyyyа1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Темyyyyа1</Template>
  <TotalTime>177</TotalTime>
  <Words>199</Words>
  <Application>Microsoft Office PowerPoint</Application>
  <PresentationFormat>Екран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13" baseType="lpstr">
      <vt:lpstr>Arial</vt:lpstr>
      <vt:lpstr>Bookman Old Style</vt:lpstr>
      <vt:lpstr>Calibri</vt:lpstr>
      <vt:lpstr>Cambria</vt:lpstr>
      <vt:lpstr>Gill Sans MT</vt:lpstr>
      <vt:lpstr>Wingdings</vt:lpstr>
      <vt:lpstr>Wingdings 3</vt:lpstr>
      <vt:lpstr>Темyyyyа1</vt:lpstr>
      <vt:lpstr>Властивості тригонометричних функцій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Узагальнення по темі: «Тригонометричні функції»</dc:title>
  <dc:creator>Яна</dc:creator>
  <cp:lastModifiedBy>RePack by Diakov</cp:lastModifiedBy>
  <cp:revision>21</cp:revision>
  <dcterms:created xsi:type="dcterms:W3CDTF">2014-02-11T17:50:33Z</dcterms:created>
  <dcterms:modified xsi:type="dcterms:W3CDTF">2021-11-21T16:53:35Z</dcterms:modified>
</cp:coreProperties>
</file>