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3" r:id="rId6"/>
    <p:sldId id="259" r:id="rId7"/>
    <p:sldId id="260" r:id="rId8"/>
    <p:sldId id="261" r:id="rId9"/>
    <p:sldId id="262" r:id="rId10"/>
    <p:sldId id="266" r:id="rId11"/>
    <p:sldId id="26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1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00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6131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150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0796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177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7740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417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7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47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76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861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145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45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62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54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49BF-B3C4-454A-8447-FFCA7DBCA292}" type="datetimeFigureOut">
              <a:rPr lang="ru-RU" smtClean="0"/>
              <a:t>06.10.2021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8A7C22-2B64-4EC9-956F-A16B41F76568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2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9098" y="2090057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Властивості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кореня</a:t>
            </a: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-го </a:t>
            </a:r>
            <a:r>
              <a:rPr lang="uk-UA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степеня</a:t>
            </a: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алгебра 10 клас</a:t>
            </a:r>
            <a:b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07.10.2021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8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9178" y="75049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Якщо ви все згадали, то можна поширити ці властивості на корінь </a:t>
            </a:r>
            <a:r>
              <a:rPr lang="en-US" dirty="0" smtClean="0"/>
              <a:t>n</a:t>
            </a:r>
            <a:r>
              <a:rPr lang="uk-UA" dirty="0" smtClean="0"/>
              <a:t>-го </a:t>
            </a:r>
            <a:r>
              <a:rPr lang="uk-UA" dirty="0" err="1" smtClean="0"/>
              <a:t>степеня</a:t>
            </a:r>
            <a:r>
              <a:rPr lang="uk-UA" dirty="0" smtClean="0"/>
              <a:t>. </a:t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Розгляньте пункт 4, що на сторінці 40 вашого підручника </a:t>
            </a:r>
            <a:br>
              <a:rPr lang="uk-UA" dirty="0" smtClean="0"/>
            </a:br>
            <a:r>
              <a:rPr lang="uk-UA" dirty="0" smtClean="0"/>
              <a:t>Виконайте №4(15,17,19)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37424" y="379141"/>
            <a:ext cx="10322583" cy="5621291"/>
          </a:xfrm>
        </p:spPr>
        <p:txBody>
          <a:bodyPr/>
          <a:lstStyle/>
          <a:p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77629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61155" y="119744"/>
            <a:ext cx="10157959" cy="12191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ДОМАШНЄ ЗАВДАННЯ: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78289" y="2068286"/>
            <a:ext cx="7943778" cy="17756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4- опрацювати(пункт 4)</a:t>
            </a:r>
            <a:endParaRPr lang="uk-UA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(16,18,20)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РОЗВ’ЯЗАТИ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76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Повторимо матеріал ,вивчений у восьмому класі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uk-UA" sz="4000" dirty="0" smtClean="0"/>
              <a:t>Згадаємо, як вносити і виносити множник з-під квадратного кореня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57409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61155" y="119744"/>
            <a:ext cx="10157959" cy="12191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ВИНЕСЕННЯ МНОЖНИКА З-ПІД ЗНАКА КОРЕНЯ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3141" y="1444498"/>
            <a:ext cx="11364687" cy="1039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  <a:spcAft>
                <a:spcPts val="800"/>
              </a:spcAft>
            </a:pPr>
            <a:r>
              <a:rPr lang="uk-UA" b="1" dirty="0" smtClean="0">
                <a:solidFill>
                  <a:srgbClr val="4E4E3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Трапляються випадки, коли в підкореневому числі є множники, з яких можна добути корінь, і множники, з яких корінь не добувається. Тоді вираз спрощується за допомогою </a:t>
            </a:r>
            <a:r>
              <a:rPr lang="uk-UA" b="1" i="1" dirty="0" smtClean="0">
                <a:solidFill>
                  <a:srgbClr val="4E4E3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винесення множника з-під </a:t>
            </a:r>
            <a:r>
              <a:rPr lang="uk-UA" b="1" i="1" dirty="0" err="1" smtClean="0">
                <a:solidFill>
                  <a:srgbClr val="4E4E3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знака</a:t>
            </a:r>
            <a:r>
              <a:rPr lang="uk-UA" b="1" i="1" dirty="0" smtClean="0">
                <a:solidFill>
                  <a:srgbClr val="4E4E3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квадратного кореня</a:t>
            </a:r>
            <a:r>
              <a:rPr lang="uk-UA" b="1" dirty="0" smtClean="0">
                <a:solidFill>
                  <a:srgbClr val="4E4E3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2918" y="2435442"/>
            <a:ext cx="1103811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2000" b="1" dirty="0" err="1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000" b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винести</a:t>
            </a:r>
            <a:r>
              <a:rPr lang="ru-RU" sz="2000" b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</a:t>
            </a:r>
            <a:r>
              <a:rPr lang="ru-RU" sz="2000" b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з-</a:t>
            </a:r>
            <a:r>
              <a:rPr lang="ru-RU" sz="2000" b="1" dirty="0" err="1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b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знака квадратного </a:t>
            </a:r>
            <a:r>
              <a:rPr lang="ru-RU" sz="2000" b="1" dirty="0" err="1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кореня</a:t>
            </a:r>
            <a:r>
              <a:rPr lang="ru-RU" sz="2000" b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000" b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підкореневе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число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розкласти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хоча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одного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множника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квадратний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корінь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hJax_Main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hJax_Main"/>
                <a:ea typeface="Times New Roman" panose="02020603050405020304" pitchFamily="18" charset="0"/>
                <a:cs typeface="Arial" panose="020B0604020202020204" pitchFamily="34" charset="0"/>
              </a:rPr>
              <a:t>9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hJax_Main"/>
                <a:ea typeface="Times New Roman" panose="02020603050405020304" pitchFamily="18" charset="0"/>
                <a:cs typeface="Arial" panose="020B0604020202020204" pitchFamily="34" charset="0"/>
              </a:rPr>
              <a:t>16</a:t>
            </a: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hJax_Main"/>
                <a:ea typeface="Times New Roman" panose="02020603050405020304" pitchFamily="18" charset="0"/>
                <a:cs typeface="Arial" panose="020B0604020202020204" pitchFamily="34" charset="0"/>
              </a:rPr>
              <a:t>25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квадратний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корінь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добутку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записати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добуток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квадратних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коренів</a:t>
            </a:r>
            <a:r>
              <a:rPr lang="ru-RU" sz="20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добути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корінь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множників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добувається</a:t>
            </a:r>
            <a:r>
              <a:rPr lang="ru-RU" sz="20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перемножити</a:t>
            </a:r>
            <a:r>
              <a:rPr lang="ru-RU" sz="2000" dirty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753709" y="6044220"/>
                <a:ext cx="9116535" cy="6428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32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𝟑𝟎𝟎</m:t>
                          </m:r>
                        </m:e>
                      </m:rad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32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32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32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32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32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32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32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ad>
                        <m:radPr>
                          <m:degHide m:val="on"/>
                          <m:ctrlPr>
                            <a:rPr lang="ru-RU" sz="32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32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709" y="6044220"/>
                <a:ext cx="9116535" cy="6428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753709" y="5605541"/>
            <a:ext cx="7493526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винести</a:t>
            </a:r>
            <a:r>
              <a:rPr lang="ru-RU" sz="20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</a:t>
            </a:r>
            <a:r>
              <a:rPr lang="ru-RU" sz="20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з-</a:t>
            </a:r>
            <a:r>
              <a:rPr lang="ru-RU" sz="20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0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знака квадратного </a:t>
            </a:r>
            <a:r>
              <a:rPr lang="ru-RU" sz="20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кореня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50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3741" y="300335"/>
            <a:ext cx="10265229" cy="764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uk-UA" sz="20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Якщо складно одразу винести найбільший множник, то підкореневе число розкладається на множники поступово.</a:t>
            </a:r>
            <a:endParaRPr lang="uk-UA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5888" y="1177252"/>
            <a:ext cx="866846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винести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з-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знака квадратного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98714" y="1903634"/>
                <a:ext cx="11310255" cy="1104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𝟏𝟖𝟎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28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uk-UA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4" y="1903634"/>
                <a:ext cx="11310255" cy="11045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713011" y="3266920"/>
            <a:ext cx="10836731" cy="46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uk-UA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З-під </a:t>
            </a:r>
            <a:r>
              <a:rPr lang="uk-UA" sz="2400" b="1" i="1" dirty="0" err="1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знака</a:t>
            </a:r>
            <a:r>
              <a:rPr lang="uk-UA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кореня виноситься найбільший можливий множник!!!</a:t>
            </a:r>
            <a:endParaRPr lang="uk-UA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87402" y="3993302"/>
            <a:ext cx="866846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винести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з-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знака квадратного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98714" y="4579375"/>
                <a:ext cx="11488210" cy="5080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𝟖𝟎𝟎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uk-UA" sz="2400" b="1" i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  <m:r>
                      <a:rPr lang="uk-UA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nor/>
                      </m:rPr>
                      <a:rPr lang="ru-RU" sz="2400" b="1">
                        <a:solidFill>
                          <a:srgbClr val="C00000"/>
                        </a:solidFill>
                      </a:rPr>
                      <m:t>ця відповідь неправильна</m:t>
                    </m:r>
                  </m:oMath>
                </a14:m>
                <a:r>
                  <a:rPr lang="ru-RU" sz="2400" b="1" dirty="0" smtClean="0">
                    <a:solidFill>
                      <a:srgbClr val="C00000"/>
                    </a:solidFill>
                  </a:rPr>
                  <a:t>!!!</a:t>
                </a:r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714" y="4579375"/>
                <a:ext cx="11488210" cy="508024"/>
              </a:xfrm>
              <a:prstGeom prst="rect">
                <a:avLst/>
              </a:prstGeom>
              <a:blipFill>
                <a:blip r:embed="rId3"/>
                <a:stretch>
                  <a:fillRect t="-1190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40872" y="5526936"/>
                <a:ext cx="11751128" cy="1055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8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𝟖𝟎𝟎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uk-UA" sz="28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𝟐𝟎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872" y="5526936"/>
                <a:ext cx="11751128" cy="1055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20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43742" y="237169"/>
            <a:ext cx="7707086" cy="18734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937656" y="237169"/>
                <a:ext cx="8055429" cy="1856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uk-UA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Виносячи з-під </a:t>
                </a:r>
                <a:r>
                  <a:rPr lang="uk-UA" sz="24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знака</a:t>
                </a:r>
                <a:r>
                  <a:rPr lang="uk-UA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кореня </a:t>
                </a:r>
                <a:r>
                  <a:rPr lang="uk-UA" sz="2400" b="1" i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змінну</a:t>
                </a:r>
                <a:r>
                  <a:rPr lang="uk-UA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слід пам’ятати:</a:t>
                </a:r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0"/>
                  </a:spcAft>
                  <a:buFont typeface="Wingdings" panose="05000000000000000000" pitchFamily="2" charset="2"/>
                  <a:buChar char=""/>
                </a:pPr>
                <a:r>
                  <a:rPr lang="uk-UA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Якщо  </a:t>
                </a:r>
                <a:r>
                  <a:rPr lang="uk-UA" sz="2400" b="1" i="1" dirty="0">
                    <a:solidFill>
                      <a:srgbClr val="C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 ≥ 0</a:t>
                </a:r>
                <a:r>
                  <a:rPr lang="uk-UA" sz="2400" b="1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uk-UA" sz="2400" b="1" i="1" dirty="0">
                    <a:solidFill>
                      <a:srgbClr val="C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 ≥ 0</a:t>
                </a:r>
                <a:r>
                  <a:rPr lang="uk-UA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то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uk-UA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uk-UA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uk-UA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rad>
                    <m:r>
                      <a:rPr lang="uk-UA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uk-UA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uk-UA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rad>
                  </m:oMath>
                </a14:m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:r>
                  <a:rPr lang="uk-UA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Якщо </a:t>
                </a:r>
                <a:r>
                  <a:rPr lang="uk-UA" sz="2400" b="1" i="1" dirty="0">
                    <a:solidFill>
                      <a:srgbClr val="C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 &lt; 0</a:t>
                </a:r>
                <a:r>
                  <a:rPr lang="uk-UA" sz="2400" b="1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</a:t>
                </a:r>
                <a:r>
                  <a:rPr lang="uk-UA" sz="2400" b="1" i="1" dirty="0">
                    <a:solidFill>
                      <a:srgbClr val="C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с ≥ 0</a:t>
                </a:r>
                <a:r>
                  <a:rPr lang="uk-UA" sz="2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то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uk-UA" sz="2400" b="1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uk-UA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uk-UA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rad>
                    <m:r>
                      <a:rPr lang="uk-UA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uk-UA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uk-UA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</m:rad>
                  </m:oMath>
                </a14:m>
                <a:endParaRPr lang="ru-RU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7656" y="237169"/>
                <a:ext cx="8055429" cy="1856983"/>
              </a:xfrm>
              <a:prstGeom prst="rect">
                <a:avLst/>
              </a:prstGeom>
              <a:blipFill>
                <a:blip r:embed="rId2"/>
                <a:stretch>
                  <a:fillRect l="-1211" t="-2623" b="-22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643742" y="2359364"/>
            <a:ext cx="866846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винести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з-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знака квадратного </a:t>
            </a:r>
            <a:r>
              <a:rPr lang="ru-RU" sz="2400" dirty="0" err="1" smtClean="0">
                <a:solidFill>
                  <a:srgbClr val="4E4E3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кореня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643742" y="2846870"/>
                <a:ext cx="4092402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uk-UA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 </m:t>
                      </m:r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  <m:sSup>
                            <m:sSupPr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ru-RU" sz="24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</m:e>
                            <m:sup>
                              <m:r>
                                <a:rPr lang="ru-RU" sz="24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ru-RU" sz="24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3742" y="2846870"/>
                <a:ext cx="4092402" cy="5575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436915" y="3334376"/>
                <a:ext cx="10123714" cy="14135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16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ru-RU" sz="2400" b="1" i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=4∙</m:t>
                      </m:r>
                      <m:r>
                        <a:rPr lang="ru-RU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b="1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ru-RU" sz="2400" b="1" i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=4∙</m:t>
                      </m:r>
                      <m:r>
                        <a:rPr lang="ru-RU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ru-RU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𝒅</m:t>
                      </m:r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ru-RU" sz="2400" i="1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i="1">
                          <a:latin typeface="Cambria Math" panose="02040503050406030204" pitchFamily="18" charset="0"/>
                        </a:rPr>
                        <m:t>𝑑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915" y="3334376"/>
                <a:ext cx="10123714" cy="14135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537594" y="4747968"/>
                <a:ext cx="3587584" cy="541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𝟓𝟎</m:t>
                          </m:r>
                          <m:sSup>
                            <m:sSupPr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sz="24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594" y="4747968"/>
                <a:ext cx="3587584" cy="541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47057" y="5289527"/>
                <a:ext cx="10232571" cy="15055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>
                              <a:latin typeface="Cambria Math" panose="02040503050406030204" pitchFamily="18" charset="0"/>
                            </a:rPr>
                            <m:t>50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sz="2400" b="1" i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25∙2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ru-RU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4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ru-RU" sz="2400" b="1" i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=5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ru-RU" sz="24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ru-RU" sz="2400" b="1" i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=−5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057" y="5289527"/>
                <a:ext cx="10232571" cy="150554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1708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261155" y="119744"/>
            <a:ext cx="10157959" cy="12191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ВНЕСЕННЯ МНОЖНИКА ПІД ЗНАК КОРЕНЯ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4877" y="1197429"/>
            <a:ext cx="11190514" cy="910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Aft>
                <a:spcPts val="800"/>
              </a:spcAft>
            </a:pPr>
            <a:r>
              <a:rPr lang="ru-RU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обернене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винесення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множника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з-п</a:t>
            </a:r>
            <a:r>
              <a:rPr lang="uk-U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 </a:t>
            </a:r>
            <a:r>
              <a:rPr lang="uk-UA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знака</a:t>
            </a:r>
            <a:r>
              <a:rPr lang="uk-UA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кореня, називають </a:t>
            </a:r>
            <a:r>
              <a:rPr lang="uk-UA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внесенням множника під знак кореня.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1155" y="2972940"/>
            <a:ext cx="611815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внести</a:t>
            </a:r>
            <a:r>
              <a:rPr lang="uk-UA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множник 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знак кореня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261155" y="3563186"/>
                <a:ext cx="7172541" cy="639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8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𝟎𝟗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ra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155" y="3563186"/>
                <a:ext cx="7172541" cy="6394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261155" y="4549149"/>
                <a:ext cx="6147004" cy="636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8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</m:e>
                            <m:sup>
                              <m:r>
                                <a:rPr lang="ru-RU" sz="28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𝟏𝟒𝟒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ru-RU" sz="28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8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8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𝟐𝟖𝟖</m:t>
                          </m:r>
                        </m:e>
                      </m:rad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155" y="4549149"/>
                <a:ext cx="6147004" cy="6365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4981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2820" y="444025"/>
            <a:ext cx="1102258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Вносячи змінну під знак кореня, слід пам’ятати, що </a:t>
            </a:r>
            <a:r>
              <a:rPr lang="uk-UA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 знак кореня можна вносити лише додатні числа</a:t>
            </a:r>
            <a:r>
              <a:rPr lang="uk-UA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86548" y="1759988"/>
            <a:ext cx="5975162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внести</a:t>
            </a: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множник під знак кореня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446211" y="2247494"/>
                <a:ext cx="2922916" cy="5575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)  </m:t>
                      </m:r>
                      <m:r>
                        <a:rPr lang="ru-RU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sSup>
                            <m:sSupPr>
                              <m:ctrlP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b="1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ru-RU" sz="2400" b="1" i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ru-RU" sz="2400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211" y="2247494"/>
                <a:ext cx="2922916" cy="5575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163182" y="3012448"/>
                <a:ext cx="6956520" cy="5602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sz="2400" i="1">
                          <a:latin typeface="Cambria Math" panose="02040503050406030204" pitchFamily="18" charset="0"/>
                        </a:rPr>
                        <m:t>𝑎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400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</m:d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182" y="3012448"/>
                <a:ext cx="6956520" cy="5602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446211" y="3918082"/>
                <a:ext cx="3891322" cy="4984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400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𝒎</m:t>
                    </m:r>
                    <m:sSup>
                      <m:sSup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  <m:sup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𝒎𝒏</m:t>
                        </m:r>
                      </m:e>
                    </m:rad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𝒎</m:t>
                    </m:r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𝒏</m:t>
                    </m:r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ru-RU" sz="2400" b="1" dirty="0">
                  <a:solidFill>
                    <a:srgbClr val="C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211" y="3918082"/>
                <a:ext cx="3891322" cy="498406"/>
              </a:xfrm>
              <a:prstGeom prst="rect">
                <a:avLst/>
              </a:prstGeom>
              <a:blipFill>
                <a:blip r:embed="rId4"/>
                <a:stretch>
                  <a:fillRect l="-2347" t="-2469" b="-28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163181" y="4474309"/>
                <a:ext cx="10745790" cy="19144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latin typeface="Cambria Math" panose="02040503050406030204" pitchFamily="18" charset="0"/>
                        </a:rPr>
                        <m:t>𝒎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u-RU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400" b="1" i="1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  <m:r>
                        <a:rPr lang="ru-RU" sz="24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ru-RU" sz="24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ru-RU" sz="2400" b="1" i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ru-RU" sz="2400" b="1" i="1">
                                          <a:latin typeface="Cambria Math" panose="02040503050406030204" pitchFamily="18" charset="0"/>
                                        </a:rPr>
                                        <m:t>𝒎</m:t>
                                      </m:r>
                                    </m:e>
                                  </m:d>
                                  <m:r>
                                    <a:rPr lang="ru-RU" sz="2400" i="0">
                                      <a:latin typeface="Cambria Math" panose="02040503050406030204" pitchFamily="18" charset="0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ru-RU" sz="24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ru-RU" sz="2400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</m:rad>
                      <m:r>
                        <a:rPr lang="ru-RU" sz="2400" i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∙5</m:t>
                          </m:r>
                          <m:r>
                            <a:rPr lang="ru-RU" sz="2400" i="1">
                              <a:latin typeface="Cambria Math" panose="02040503050406030204" pitchFamily="18" charset="0"/>
                            </a:rPr>
                            <m:t>𝑚𝑛</m:t>
                          </m:r>
                        </m:e>
                      </m:rad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i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i="0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ru-RU" sz="2400" i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181" y="4474309"/>
                <a:ext cx="10745790" cy="19144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7859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>
                <a:spLocks noChangeArrowheads="1"/>
              </p:cNvSpPr>
              <p:nvPr/>
            </p:nvSpPr>
            <p:spPr bwMode="auto">
              <a:xfrm>
                <a:off x="1730827" y="142880"/>
                <a:ext cx="10276115" cy="106407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00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Вирази, </a:t>
                </a:r>
                <a:r>
                  <a:rPr kumimoji="0" lang="ru-RU" altLang="ru-RU" sz="2000" i="0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записані</a:t>
                </a:r>
                <a:r>
                  <a:rPr kumimoji="0" lang="ru-RU" altLang="ru-RU" sz="2000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у </a:t>
                </a:r>
                <a:r>
                  <a:rPr kumimoji="0" lang="ru-RU" altLang="ru-RU" sz="2000" i="0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формі</a:t>
                </a:r>
                <a:r>
                  <a:rPr kumimoji="0" lang="ru-RU" altLang="ru-RU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kumimoji="0" lang="en-US" altLang="ru-RU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𝒂</m:t>
                    </m:r>
                    <m:rad>
                      <m:radPr>
                        <m:degHide m:val="on"/>
                        <m:ctrlPr>
                          <a:rPr kumimoji="0" lang="en-US" altLang="ru-RU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kumimoji="0" lang="en-US" altLang="ru-RU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e>
                    </m:rad>
                  </m:oMath>
                </a14:m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kumimoji="0" lang="ru-RU" altLang="ru-RU" sz="2000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де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b≥0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 </a:t>
                </a:r>
                <a:r>
                  <a:rPr kumimoji="0" lang="ru-RU" altLang="ru-RU" sz="2000" i="1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називаються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r>
                  <a:rPr kumimoji="0" lang="ru-RU" altLang="ru-RU" sz="2000" b="1" i="1" u="none" strike="noStrike" cap="none" normalizeH="0" baseline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подібними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,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r>
                  <a:rPr kumimoji="0" lang="ru-RU" altLang="ru-RU" sz="2000" i="1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якщо</a:t>
                </a:r>
                <a:r>
                  <a:rPr kumimoji="0" lang="ru-RU" altLang="ru-RU" sz="2000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ru-RU" altLang="ru-RU" sz="2000" i="1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їх</a:t>
                </a:r>
                <a:r>
                  <a:rPr kumimoji="0" lang="ru-RU" altLang="ru-RU" sz="2000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ru-RU" altLang="ru-RU" sz="20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підкореневі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ru-RU" altLang="ru-RU" sz="20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вирази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kumimoji="0" lang="ru-RU" altLang="ru-RU" sz="20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рівні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kumimoji="0" lang="ru-RU" alt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0827" y="142880"/>
                <a:ext cx="10276115" cy="1064074"/>
              </a:xfrm>
              <a:prstGeom prst="rect">
                <a:avLst/>
              </a:prstGeom>
              <a:blipFill>
                <a:blip r:embed="rId2"/>
                <a:stretch>
                  <a:fillRect l="-652" b="-4571"/>
                </a:stretch>
              </a:blip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30827" y="1365220"/>
                <a:ext cx="5431972" cy="4322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0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Вирази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𝟏𝟑</m:t>
                    </m:r>
                    <m:rad>
                      <m:radPr>
                        <m:degHide m:val="on"/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000" b="1" i="1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lang="ru-RU" sz="20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lang="ru-RU" sz="20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є </a:t>
                </a:r>
                <a:r>
                  <a:rPr lang="ru-RU" sz="2000" b="1" i="1" dirty="0" err="1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подібними</a:t>
                </a:r>
                <a:r>
                  <a:rPr lang="ru-RU" sz="2000" b="1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0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827" y="1365220"/>
                <a:ext cx="5431972" cy="432298"/>
              </a:xfrm>
              <a:prstGeom prst="rect">
                <a:avLst/>
              </a:prstGeom>
              <a:blipFill>
                <a:blip r:embed="rId3"/>
                <a:stretch>
                  <a:fillRect l="-1235" r="-112" b="-323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1730828" y="2122288"/>
                <a:ext cx="4630691" cy="432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000" b="0" i="0" u="none" strike="noStrike" cap="none" normalizeH="0" baseline="0" dirty="0" smtClean="0">
                    <a:ln>
                      <a:noFill/>
                    </a:ln>
                    <a:solidFill>
                      <a:srgbClr val="4E4E3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Вирази</a:t>
                </a:r>
                <a:r>
                  <a:rPr kumimoji="0" lang="ru-RU" altLang="ru-RU" sz="2000" b="0" i="0" u="none" strike="noStrike" cap="none" normalizeH="0" baseline="0" dirty="0" smtClean="0">
                    <a:ln>
                      <a:noFill/>
                    </a:ln>
                    <a:solidFill>
                      <a:srgbClr val="4E4E3F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14:m>
                  <m:oMath xmlns:m="http://schemas.openxmlformats.org/officeDocument/2006/math">
                    <m:r>
                      <a:rPr kumimoji="0" lang="uk-UA" altLang="ru-RU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4E4E3F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kumimoji="0" lang="uk-UA" altLang="ru-RU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kumimoji="0" lang="uk-UA" altLang="ru-RU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kumimoji="0" lang="uk-UA" altLang="ru-RU" sz="2000" b="0" i="1" u="none" strike="noStrike" cap="none" normalizeH="0" baseline="0" dirty="0" smtClean="0">
                    <a:ln>
                      <a:noFill/>
                    </a:ln>
                    <a:solidFill>
                      <a:srgbClr val="4E4E3F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та </a:t>
                </a:r>
                <a14:m>
                  <m:oMath xmlns:m="http://schemas.openxmlformats.org/officeDocument/2006/math">
                    <m:r>
                      <a:rPr kumimoji="0" lang="uk-UA" altLang="ru-RU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4E4E3F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kumimoji="0" lang="uk-UA" altLang="ru-RU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kumimoji="0" lang="uk-UA" altLang="ru-RU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e>
                    </m:rad>
                  </m:oMath>
                </a14:m>
                <a:r>
                  <a:rPr kumimoji="0" lang="en-US" altLang="ru-RU" sz="2000" b="0" i="1" u="none" strike="noStrike" cap="none" normalizeH="0" baseline="0" dirty="0" smtClean="0">
                    <a:ln>
                      <a:noFill/>
                    </a:ln>
                    <a:solidFill>
                      <a:srgbClr val="4E4E3F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kumimoji="0" lang="uk-UA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не</a:t>
                </a:r>
                <a:r>
                  <a:rPr kumimoji="0" lang="uk-UA" altLang="ru-RU" sz="2000" b="0" i="1" u="none" strike="noStrike" cap="none" normalizeH="0" baseline="0" dirty="0" smtClean="0">
                    <a:ln>
                      <a:noFill/>
                    </a:ln>
                    <a:solidFill>
                      <a:srgbClr val="4E4E3F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є </a:t>
                </a:r>
                <a:r>
                  <a:rPr kumimoji="0" lang="ru-RU" altLang="ru-RU" sz="2000" b="1" i="1" u="none" strike="noStrike" cap="none" normalizeH="0" baseline="0" dirty="0" err="1" smtClean="0">
                    <a:ln>
                      <a:noFill/>
                    </a:ln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подібними</a:t>
                </a:r>
                <a:r>
                  <a:rPr kumimoji="0" lang="ru-RU" altLang="ru-RU" sz="2000" b="1" i="1" u="none" strike="noStrike" cap="none" normalizeH="0" baseline="0" dirty="0" smtClean="0">
                    <a:ln>
                      <a:noFill/>
                    </a:ln>
                    <a:solidFill>
                      <a:srgbClr val="4E4E3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kumimoji="0" lang="ru-RU" altLang="ru-RU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0828" y="2122288"/>
                <a:ext cx="4630691" cy="432298"/>
              </a:xfrm>
              <a:prstGeom prst="rect">
                <a:avLst/>
              </a:prstGeom>
              <a:blipFill>
                <a:blip r:embed="rId4"/>
                <a:stretch>
                  <a:fillRect l="-1447" r="-658" b="-239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757576" y="2847974"/>
            <a:ext cx="10871268" cy="95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Подібні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вирази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можна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додавати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та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віднімати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.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Дії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проводять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 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із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коефіцієнтами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,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що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стоять перед знаками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квадратних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>
                <a:solidFill>
                  <a:srgbClr val="4E4E3F"/>
                </a:solidFill>
                <a:latin typeface="Open Sans"/>
              </a:rPr>
              <a:t>коренів</a:t>
            </a:r>
            <a:r>
              <a:rPr lang="ru-RU" sz="2000" dirty="0">
                <a:solidFill>
                  <a:srgbClr val="4E4E3F"/>
                </a:solidFill>
                <a:latin typeface="Open Sans"/>
              </a:rPr>
              <a:t>.</a:t>
            </a:r>
            <a:endParaRPr lang="ru-RU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30461" y="4285389"/>
            <a:ext cx="3465692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спростити вираз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396784" y="5112407"/>
                <a:ext cx="5124608" cy="5027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𝟏𝟏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rad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784" y="5112407"/>
                <a:ext cx="5124608" cy="5027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396784" y="5983411"/>
                <a:ext cx="4526688" cy="5127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𝟗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784" y="5983411"/>
                <a:ext cx="4526688" cy="5127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629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1734" y="313043"/>
            <a:ext cx="10335466" cy="95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Корені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,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підкореневі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вирази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яких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не є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рівними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,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також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можуть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бути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подібними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Щоб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у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цьому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переконатися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,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необхідно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винести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множники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з-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під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знаків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 </a:t>
            </a:r>
            <a:r>
              <a:rPr lang="ru-RU" sz="2000" dirty="0" err="1" smtClean="0">
                <a:solidFill>
                  <a:srgbClr val="4E4E3F"/>
                </a:solidFill>
                <a:latin typeface="Open Sans"/>
              </a:rPr>
              <a:t>коренів</a:t>
            </a:r>
            <a:r>
              <a:rPr lang="ru-RU" sz="2000" dirty="0" smtClean="0">
                <a:solidFill>
                  <a:srgbClr val="4E4E3F"/>
                </a:solidFill>
                <a:latin typeface="Open Sans"/>
              </a:rPr>
              <a:t>.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551734" y="1536736"/>
            <a:ext cx="3465692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Приклад</a:t>
            </a:r>
            <a:r>
              <a:rPr lang="ru-RU" sz="2400" b="1" i="1" dirty="0" smtClean="0">
                <a:solidFill>
                  <a:srgbClr val="4E4E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спростити вираз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23466" y="2260870"/>
                <a:ext cx="11405247" cy="13534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𝟖𝟎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1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2400" b="1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u-RU" sz="240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ru-RU" sz="2400" b="1" i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uk-UA" sz="2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400" b="1" i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  <m:rad>
                        <m:radPr>
                          <m:degHide m:val="on"/>
                          <m:ctrlPr>
                            <a:rPr lang="ru-RU" sz="2400" b="1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400" b="1" i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66" y="2260870"/>
                <a:ext cx="11405247" cy="13534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05543" y="4052434"/>
                <a:ext cx="11081657" cy="1227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𝟑𝟎𝟎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𝟕𝟓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ru-RU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ru-RU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ru-RU" sz="2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𝟏𝟎</m:t>
                    </m:r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uk-UA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        =</m:t>
                    </m:r>
                    <m:d>
                      <m:d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ru-RU" sz="2400" b="1" i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uk-UA" sz="2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ad>
                      <m:radPr>
                        <m:degHide m:val="on"/>
                        <m:ctrlPr>
                          <a:rPr lang="ru-RU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r>
                  <a:rPr lang="ru-RU" sz="2400" b="1" dirty="0" smtClean="0">
                    <a:solidFill>
                      <a:srgbClr val="C0000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uk-UA" sz="2400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2400" b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</m:oMath>
                </a14:m>
                <a:endParaRPr lang="ru-RU" sz="2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543" y="4052434"/>
                <a:ext cx="11081657" cy="1227259"/>
              </a:xfrm>
              <a:prstGeom prst="rect">
                <a:avLst/>
              </a:prstGeom>
              <a:blipFill>
                <a:blip r:embed="rId3"/>
                <a:stretch>
                  <a:fillRect b="-10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35847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273</TotalTime>
  <Words>276</Words>
  <Application>Microsoft Office PowerPoint</Application>
  <PresentationFormat>Широкий екран</PresentationFormat>
  <Paragraphs>55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21" baseType="lpstr">
      <vt:lpstr>Arial</vt:lpstr>
      <vt:lpstr>Calibri</vt:lpstr>
      <vt:lpstr>Cambria Math</vt:lpstr>
      <vt:lpstr>Century Gothic</vt:lpstr>
      <vt:lpstr>MathJax_Main</vt:lpstr>
      <vt:lpstr>Open Sans</vt:lpstr>
      <vt:lpstr>Times New Roman</vt:lpstr>
      <vt:lpstr>Wingdings</vt:lpstr>
      <vt:lpstr>Wingdings 3</vt:lpstr>
      <vt:lpstr>Легкий дым</vt:lpstr>
      <vt:lpstr>Властивості кореня  n-го степеня алгебра 10 клас 07.10.2021</vt:lpstr>
      <vt:lpstr>Повторимо матеріал ,вивчений у восьмому класі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Якщо ви все згадали, то можна поширити ці властивості на корінь n-го степеня.   Розгляньте пункт 4, що на сторінці 40 вашого підручника  Виконайте №4(15,17,19) 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ПЕРЕТВОРЕННЯ ВИРАЗІВ  З КОРЕНЯМИ</dc:title>
  <dc:creator>User Windows</dc:creator>
  <cp:lastModifiedBy>RePack by Diakov</cp:lastModifiedBy>
  <cp:revision>27</cp:revision>
  <dcterms:created xsi:type="dcterms:W3CDTF">2021-01-15T07:49:19Z</dcterms:created>
  <dcterms:modified xsi:type="dcterms:W3CDTF">2021-10-06T10:16:13Z</dcterms:modified>
</cp:coreProperties>
</file>