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6" r:id="rId9"/>
    <p:sldId id="261" r:id="rId10"/>
    <p:sldId id="262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98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69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222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2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67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75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48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0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22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99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802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56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0A6304E-36D7-401D-BAE0-143C92AD216B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BD342E-FCAD-427C-8E8E-D305E9A226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63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7851648" cy="1296144"/>
          </a:xfrm>
        </p:spPr>
        <p:txBody>
          <a:bodyPr/>
          <a:lstStyle/>
          <a:p>
            <a:pPr algn="ctr"/>
            <a:r>
              <a:rPr lang="uk-UA" u="sng" dirty="0" smtClean="0"/>
              <a:t>Формули </a:t>
            </a:r>
            <a:r>
              <a:rPr lang="uk-UA" u="sng" dirty="0" smtClean="0"/>
              <a:t>зведення</a:t>
            </a:r>
            <a:br>
              <a:rPr lang="uk-UA" u="sng" dirty="0" smtClean="0"/>
            </a:br>
            <a:r>
              <a:rPr lang="uk-UA" u="sng" dirty="0" smtClean="0"/>
              <a:t/>
            </a:r>
            <a:br>
              <a:rPr lang="uk-UA" u="sng" dirty="0" smtClean="0"/>
            </a:br>
            <a:r>
              <a:rPr lang="uk-UA" sz="4400" dirty="0" smtClean="0"/>
              <a:t>алгебра 10 клас</a:t>
            </a:r>
            <a:br>
              <a:rPr lang="uk-UA" sz="4400" dirty="0" smtClean="0"/>
            </a:br>
            <a:r>
              <a:rPr lang="uk-UA" sz="4400" dirty="0" smtClean="0"/>
              <a:t>29.11.2021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539552" y="980728"/>
                <a:ext cx="7763200" cy="4896544"/>
              </a:xfrm>
            </p:spPr>
            <p:txBody>
              <a:bodyPr>
                <a:normAutofit/>
              </a:bodyPr>
              <a:lstStyle/>
              <a:p>
                <a:pPr indent="355600"/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uk-UA" b="1" dirty="0" smtClean="0">
                    <a:latin typeface="Times New Roman" pitchFamily="18" charset="0"/>
                    <a:cs typeface="Times New Roman" pitchFamily="18" charset="0"/>
                  </a:rPr>
                  <a:t>. Доведіть тотожність:</a:t>
                </a:r>
              </a:p>
              <a:p>
                <a:pPr indent="355600"/>
                <a:endParaRPr lang="uk-UA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/>
                                  <a:cs typeface="Times New Roman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uk-UA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(3</m:t>
                              </m:r>
                              <m:r>
                                <a:rPr lang="uk-UA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𝜋</m:t>
                              </m:r>
                              <m:r>
                                <a:rPr lang="uk-UA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uk-UA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𝛼</m:t>
                              </m:r>
                              <m:r>
                                <a:rPr lang="uk-UA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𝑡𝑔</m:t>
                          </m:r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𝛼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)</m:t>
                          </m:r>
                        </m:den>
                      </m:f>
                      <m:r>
                        <a:rPr lang="uk-UA" sz="200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f>
                        <m:fPr>
                          <m:ctrlPr>
                            <a:rPr lang="uk-UA" sz="2000" i="1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  <a:cs typeface="Times New Roman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  <a:cs typeface="Times New Roman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latin typeface="Cambria Math"/>
                                          <a:ea typeface="Cambria Math"/>
                                          <a:cs typeface="Times New Roman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+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𝑡𝑔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𝜋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𝛼</m:t>
                              </m:r>
                            </m:e>
                          </m:d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𝛼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uk-UA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uk-UA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indent="355600"/>
                <a:r>
                  <a:rPr lang="uk-UA" sz="20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Розв'язання:</a:t>
                </a:r>
              </a:p>
              <a:p>
                <a:pPr indent="355600"/>
                <a:r>
                  <a:rPr lang="uk-UA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  <a:cs typeface="Times New Roman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uk-UA" sz="2000" i="1">
                                <a:latin typeface="Cambria Math"/>
                                <a:cs typeface="Times New Roman" pitchFamily="18" charset="0"/>
                              </a:rPr>
                              <m:t>(3</m:t>
                            </m:r>
                            <m:r>
                              <a:rPr lang="uk-UA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𝜋</m:t>
                            </m:r>
                            <m:r>
                              <a:rPr lang="uk-UA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uk-UA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𝛼</m:t>
                            </m:r>
                            <m:r>
                              <a:rPr lang="uk-UA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)</m:t>
                            </m:r>
                          </m:e>
                        </m:func>
                      </m:num>
                      <m:den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𝑡𝑔</m:t>
                        </m:r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)</m:t>
                        </m:r>
                      </m:den>
                    </m:f>
                    <m:r>
                      <a:rPr lang="uk-UA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/>
                                        <a:cs typeface="Times New Roman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/>
                                        <a:ea typeface="Cambria Math"/>
                                        <a:cs typeface="Times New Roman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/>
                                        <a:ea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𝛼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𝑡𝑔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𝜋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𝛼</m:t>
                            </m:r>
                          </m:e>
                        </m:d>
                      </m:den>
                    </m:f>
                    <m:r>
                      <a:rPr lang="en-US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</m:e>
                    </m:d>
                    <m:r>
                      <a:rPr lang="uk-UA" sz="20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(−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𝛼</m:t>
                            </m:r>
                            <m:r>
                              <a:rPr lang="uk-UA" sz="20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)∙</m:t>
                            </m:r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𝛼</m:t>
                                </m:r>
                              </m:e>
                            </m:func>
                          </m:e>
                        </m:func>
                      </m:num>
                      <m:den>
                        <m:d>
                          <m:dPr>
                            <m:ctrlPr>
                              <a:rPr lang="uk-UA" sz="2000" b="0" i="1" smtClean="0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uk-UA" sz="20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𝑐𝑡𝑔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𝛼</m:t>
                            </m:r>
                          </m:e>
                        </m:d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𝑡𝑔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−(−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sin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⁡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endParaRPr lang="en-US" sz="2000" b="0" i="1" dirty="0" smtClean="0">
                  <a:latin typeface="Cambria Math"/>
                  <a:ea typeface="Cambria Math"/>
                  <a:cs typeface="Times New Roman" pitchFamily="18" charset="0"/>
                </a:endParaRPr>
              </a:p>
              <a:p>
                <a:pPr indent="3556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𝛼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𝛼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𝛼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uk-UA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9552" y="980728"/>
                <a:ext cx="7763200" cy="4896544"/>
              </a:xfrm>
              <a:blipFill rotWithShape="0">
                <a:blip r:embed="rId2"/>
                <a:stretch>
                  <a:fillRect t="-9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845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Вивчити параграф 11</a:t>
            </a:r>
          </a:p>
          <a:p>
            <a:r>
              <a:rPr lang="uk-UA" smtClean="0"/>
              <a:t>Виконати №11(2,4,6,8,10)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8861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971600" y="1556792"/>
                <a:ext cx="7416824" cy="3168352"/>
              </a:xfrm>
            </p:spPr>
            <p:txBody>
              <a:bodyPr>
                <a:noAutofit/>
              </a:bodyPr>
              <a:lstStyle/>
              <a:p>
                <a:pPr indent="180000" algn="just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Формулами зведення називають формули, за допомогою яких тригонометричні функції від аргументів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типу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𝜋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±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і (2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+1)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𝜋</m:t>
                        </m:r>
                      </m:num>
                      <m:den>
                        <m:r>
                          <a:rPr lang="uk-UA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±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зводять до тригонометричних функцій від аргументу </a:t>
                </a:r>
                <a14:m>
                  <m:oMath xmlns:m="http://schemas.openxmlformats.org/officeDocument/2006/math">
                    <m:r>
                      <a:rPr lang="uk-UA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indent="180000" algn="just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971600" y="1556792"/>
                <a:ext cx="7416824" cy="3168352"/>
              </a:xfrm>
              <a:blipFill rotWithShape="1">
                <a:blip r:embed="rId2"/>
                <a:stretch>
                  <a:fillRect l="-2465" r="-16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86977481"/>
                  </p:ext>
                </p:extLst>
              </p:nvPr>
            </p:nvGraphicFramePr>
            <p:xfrm>
              <a:off x="457200" y="1628799"/>
              <a:ext cx="8229600" cy="3614802"/>
            </p:xfrm>
            <a:graphic>
              <a:graphicData uri="http://schemas.openxmlformats.org/drawingml/2006/table">
                <a:tbl>
                  <a:tblPr firstRow="1" bandRow="1">
                    <a:tableStyleId>{ED083AE6-46FA-4A59-8FB0-9F97EB10719F}</a:tableStyleId>
                  </a:tblPr>
                  <a:tblGrid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</a:tblGrid>
                  <a:tr h="50405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𝝅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𝝅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ru-RU" sz="1600" smtClean="0">
                                    <a:latin typeface="Cambria Math"/>
                                  </a:rPr>
                                  <m:t>𝝅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  <a:p>
                          <a:pPr algn="ctr"/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160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  <a:p>
                          <a:pPr algn="ctr"/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  <a:p>
                          <a:pPr algn="ctr"/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160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  <a:p>
                          <a:pPr algn="ctr"/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  <a:p>
                          <a:pPr algn="ctr"/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</a:tr>
                  <a:tr h="5763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60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60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𝛼</m:t>
                                  </m:r>
                                </m:e>
                              </m:func>
                            </m:oMath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60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60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𝛼</m:t>
                                  </m:r>
                                </m:e>
                              </m:func>
                            </m:oMath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60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60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60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𝛼</m:t>
                                  </m:r>
                                </m:e>
                              </m:func>
                            </m:oMath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−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60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</a:tr>
                  <a:tr h="74888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60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−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60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−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60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60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𝛼</m:t>
                                  </m:r>
                                </m:e>
                              </m:func>
                            </m:oMath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60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60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60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𝛼</m:t>
                                  </m:r>
                                </m:e>
                              </m:func>
                            </m:oMath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</a:tr>
                  <a:tr h="74888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− 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dirty="0" smtClean="0">
                                  <a:latin typeface="Cambria Math"/>
                                </a:rPr>
                                <m:t>𝑡𝑔</m:t>
                              </m:r>
                              <m:r>
                                <a:rPr lang="en-US" sz="1600" dirty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dirty="0" smtClean="0">
                                  <a:latin typeface="Cambria Math"/>
                                </a:rPr>
                                <m:t>𝛼</m:t>
                              </m:r>
                            </m:oMath>
                          </a14:m>
                          <a:endParaRPr lang="ru-RU" sz="16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smtClean="0">
                                  <a:latin typeface="Cambria Math"/>
                                </a:rPr>
                                <m:t>𝑐𝑡𝑔</m:t>
                              </m:r>
                              <m:r>
                                <a:rPr lang="en-US" sz="1600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smtClean="0">
                                  <a:latin typeface="Cambria Math"/>
                                </a:rPr>
                                <m:t>𝛼</m:t>
                              </m:r>
                            </m:oMath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smtClean="0">
                                  <a:latin typeface="Cambria Math"/>
                                </a:rPr>
                                <m:t>𝑐𝑡𝑔</m:t>
                              </m:r>
                              <m:r>
                                <a:rPr lang="en-US" sz="1600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smtClean="0">
                                  <a:latin typeface="Cambria Math"/>
                                </a:rPr>
                                <m:t>𝛼</m:t>
                              </m:r>
                            </m:oMath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</a:tr>
                  <a:tr h="74888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− 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smtClean="0">
                                  <a:latin typeface="Cambria Math"/>
                                </a:rPr>
                                <m:t>𝑐𝑡𝑔</m:t>
                              </m:r>
                              <m:r>
                                <a:rPr lang="en-US" sz="1600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smtClean="0">
                                  <a:latin typeface="Cambria Math"/>
                                </a:rPr>
                                <m:t>𝛼</m:t>
                              </m:r>
                            </m:oMath>
                          </a14:m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− 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dirty="0" smtClean="0">
                                  <a:latin typeface="Cambria Math"/>
                                </a:rPr>
                                <m:t>𝑡𝑔</m:t>
                              </m:r>
                              <m:r>
                                <a:rPr lang="en-US" sz="1600" dirty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dirty="0" smtClean="0">
                                  <a:latin typeface="Cambria Math"/>
                                </a:rPr>
                                <m:t>𝛼</m:t>
                              </m:r>
                            </m:oMath>
                          </a14:m>
                          <a:endParaRPr lang="ru-RU" sz="16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dirty="0" smtClean="0"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86977481"/>
                  </p:ext>
                </p:extLst>
              </p:nvPr>
            </p:nvGraphicFramePr>
            <p:xfrm>
              <a:off x="457200" y="1628799"/>
              <a:ext cx="8229600" cy="3614802"/>
            </p:xfrm>
            <a:graphic>
              <a:graphicData uri="http://schemas.openxmlformats.org/drawingml/2006/table">
                <a:tbl>
                  <a:tblPr firstRow="1" bandRow="1">
                    <a:tableStyleId>{ED083AE6-46FA-4A59-8FB0-9F97EB10719F}</a:tableStyleId>
                  </a:tblPr>
                  <a:tblGrid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</a:tblGrid>
                  <a:tr h="79184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r="-698817" b="-35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000" r="-598817" b="-35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01190" r="-502381" b="-35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99408" r="-399408" b="-35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99408" r="-299408" b="-35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99408" r="-199408" b="-35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02976" r="-100595" b="-35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98817" b="-356923"/>
                          </a:stretch>
                        </a:blipFill>
                      </a:tcPr>
                    </a:tc>
                  </a:tr>
                  <a:tr h="57630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138298" r="-698817" b="-3936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000" t="-138298" r="-598817" b="-3936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01190" t="-138298" r="-502381" b="-3936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99408" t="-138298" r="-399408" b="-3936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99408" t="-138298" r="-299408" b="-3936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99408" t="-138298" r="-199408" b="-3936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02976" t="-138298" r="-100595" b="-3936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98817" t="-138298" b="-393617"/>
                          </a:stretch>
                        </a:blipFill>
                      </a:tcPr>
                    </a:tc>
                  </a:tr>
                  <a:tr h="74888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182114" r="-698817" b="-2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000" t="-182114" r="-598817" b="-2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01190" t="-182114" r="-502381" b="-2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99408" t="-182114" r="-399408" b="-2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99408" t="-182114" r="-299408" b="-2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99408" t="-182114" r="-199408" b="-2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02976" t="-182114" r="-100595" b="-2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98817" t="-182114" b="-200813"/>
                          </a:stretch>
                        </a:blipFill>
                      </a:tcPr>
                    </a:tc>
                  </a:tr>
                  <a:tr h="74888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282114" r="-698817" b="-1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000" t="-282114" r="-598817" b="-1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01190" t="-282114" r="-502381" b="-1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99408" t="-282114" r="-399408" b="-1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99408" t="-282114" r="-299408" b="-1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99408" t="-282114" r="-199408" b="-1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02976" t="-282114" r="-100595" b="-1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98817" t="-282114" b="-100813"/>
                          </a:stretch>
                        </a:blipFill>
                      </a:tcPr>
                    </a:tc>
                  </a:tr>
                  <a:tr h="74888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382114" r="-698817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000" t="-382114" r="-598817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01190" t="-382114" r="-502381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99408" t="-382114" r="-399408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99408" t="-382114" r="-299408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99408" t="-382114" r="-199408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02976" t="-382114" r="-100595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98817" t="-382114" b="-81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3979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530352" y="1412776"/>
                <a:ext cx="7772400" cy="4392488"/>
              </a:xfrm>
            </p:spPr>
            <p:txBody>
              <a:bodyPr>
                <a:normAutofit/>
              </a:bodyPr>
              <a:lstStyle/>
              <a:p>
                <a:pPr indent="355600" algn="just"/>
                <a:r>
                  <a:rPr lang="uk-UA" sz="2000" dirty="0" smtClean="0">
                    <a:latin typeface="Times New Roman" pitchFamily="18" charset="0"/>
                    <a:cs typeface="Times New Roman" pitchFamily="18" charset="0"/>
                  </a:rPr>
                  <a:t>Якщо останні формули записати справа наліво, то одержимо корисні співвідношення, </a:t>
                </a:r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я</a:t>
                </a:r>
                <a:r>
                  <a:rPr lang="uk-UA" sz="2000" dirty="0" smtClean="0">
                    <a:latin typeface="Times New Roman" pitchFamily="18" charset="0"/>
                    <a:cs typeface="Times New Roman" pitchFamily="18" charset="0"/>
                  </a:rPr>
                  <a:t>кі часто називають формулами доповняльних аргументів (аргументи </a:t>
                </a:r>
                <a14:m>
                  <m:oMath xmlns:m="http://schemas.openxmlformats.org/officeDocument/2006/math">
                    <m:r>
                      <a:rPr lang="uk-UA" sz="20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  <m:r>
                      <a:rPr lang="uk-UA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і 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𝜋</m:t>
                        </m:r>
                      </m:num>
                      <m:den>
                        <m:r>
                          <a:rPr lang="uk-UA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uk-UA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  <m:r>
                      <a:rPr lang="uk-UA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  <m:r>
                      <a:rPr lang="uk-UA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uk-UA" sz="2000" dirty="0" smtClean="0">
                    <a:latin typeface="Times New Roman" pitchFamily="18" charset="0"/>
                    <a:cs typeface="Times New Roman" pitchFamily="18" charset="0"/>
                  </a:rPr>
                  <a:t>доповнюють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 один одного до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200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𝜋</m:t>
                        </m:r>
                      </m:num>
                      <m:den>
                        <m:r>
                          <a:rPr lang="uk-UA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):</a:t>
                </a:r>
              </a:p>
              <a:p>
                <a:pPr algn="just"/>
                <a:endParaRPr lang="uk-UA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indent="355600" algn="just"/>
                <a:r>
                  <a:rPr lang="en-US" sz="2000" dirty="0" smtClean="0"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i="0" smtClean="0">
                            <a:latin typeface="Cambria Math"/>
                            <a:cs typeface="Times New Roman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00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α</m:t>
                        </m:r>
                        <m:r>
                          <a:rPr lang="uk-UA" sz="20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uk-UA" sz="2000" b="0" i="0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uk-UA" sz="2000" b="0" i="1" smtClean="0">
                                    <a:latin typeface="Cambria Math" panose="02040503050406030204" pitchFamily="18" charset="0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uk-UA" sz="2000" b="0" i="0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uk-UA" sz="2000" b="0" i="0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uk-UA" sz="2000" b="0" i="0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uk-UA" sz="2000" b="0" i="0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α</m:t>
                            </m:r>
                          </m:e>
                        </m:func>
                      </m:e>
                    </m:func>
                  </m:oMath>
                </a14:m>
                <a:r>
                  <a:rPr lang="uk-UA" sz="2000" dirty="0" smtClean="0">
                    <a:latin typeface="Times New Roman" pitchFamily="18" charset="0"/>
                    <a:cs typeface="Times New Roman" pitchFamily="18" charset="0"/>
                  </a:rPr>
                  <a:t>),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               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sz="2000" b="0" i="0" smtClean="0"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</m:fName>
                      <m:e>
                        <m:func>
                          <m:func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/>
                                <a:cs typeface="Times New Roman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α</m:t>
                            </m:r>
                          </m:e>
                        </m:func>
                        <m:r>
                          <a:rPr lang="uk-UA" sz="2000" i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uk-UA" sz="2000" i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uk-UA" sz="2000" i="1">
                                    <a:latin typeface="Cambria Math" panose="02040503050406030204" pitchFamily="18" charset="0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uk-UA" sz="2000" i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uk-UA" sz="2000" i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uk-UA" sz="2000" i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uk-UA" sz="2000" i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α</m:t>
                            </m:r>
                          </m:e>
                        </m:func>
                      </m:e>
                    </m:func>
                  </m:oMath>
                </a14:m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endParaRPr lang="uk-UA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indent="355600" algn="just"/>
                <a:endParaRPr lang="uk-UA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indent="355600" algn="just"/>
                <a:r>
                  <a:rPr lang="en-US" sz="2000" dirty="0" smtClean="0"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  <a:cs typeface="Times New Roman" pitchFamily="18" charset="0"/>
                          </a:rPr>
                          <m:t>tg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000" i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α</m:t>
                        </m:r>
                        <m:r>
                          <a:rPr lang="uk-UA" sz="2000" i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ctg</m:t>
                            </m:r>
                          </m:fName>
                          <m:e>
                            <m:r>
                              <a:rPr lang="uk-UA" sz="2000" i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uk-UA" sz="2000" i="1">
                                    <a:latin typeface="Cambria Math" panose="02040503050406030204" pitchFamily="18" charset="0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uk-UA" sz="2000" i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uk-UA" sz="2000" i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uk-UA" sz="2000" i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uk-UA" sz="2000" i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α</m:t>
                            </m:r>
                          </m:e>
                        </m:func>
                      </m:e>
                    </m:func>
                  </m:oMath>
                </a14:m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,                       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  <a:cs typeface="Times New Roman" pitchFamily="18" charset="0"/>
                          </a:rPr>
                          <m:t>ctg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000" i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α</m:t>
                        </m:r>
                        <m:r>
                          <a:rPr lang="uk-UA" sz="2000" i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tg</m:t>
                            </m:r>
                          </m:fName>
                          <m:e>
                            <m:r>
                              <a:rPr lang="uk-UA" sz="2000" i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uk-UA" sz="2000" i="1">
                                    <a:latin typeface="Cambria Math" panose="02040503050406030204" pitchFamily="18" charset="0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uk-UA" sz="2000" i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uk-UA" sz="2000" i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uk-UA" sz="2000" i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uk-UA" sz="2000" i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α</m:t>
                            </m:r>
                          </m:e>
                        </m:func>
                      </m:e>
                    </m:func>
                  </m:oMath>
                </a14:m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uk-UA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0352" y="1412776"/>
                <a:ext cx="7772400" cy="4392488"/>
              </a:xfrm>
              <a:blipFill rotWithShape="1">
                <a:blip r:embed="rId2"/>
                <a:stretch>
                  <a:fillRect l="-1412" t="-694" r="-14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43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r>
              <a:rPr lang="ru-RU" dirty="0"/>
              <a:t>Для того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записати</a:t>
            </a:r>
            <a:r>
              <a:rPr lang="ru-RU" dirty="0"/>
              <a:t> будь-яку з них,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керуватися</a:t>
            </a:r>
            <a:r>
              <a:rPr lang="ru-RU" dirty="0"/>
              <a:t> такими правилами</a:t>
            </a:r>
            <a:r>
              <a:rPr lang="ru-RU" dirty="0" smtClean="0"/>
              <a:t>.</a:t>
            </a:r>
          </a:p>
          <a:p>
            <a:r>
              <a:rPr lang="ru-RU" dirty="0"/>
              <a:t>1. У </a:t>
            </a:r>
            <a:r>
              <a:rPr lang="ru-RU" dirty="0" err="1"/>
              <a:t>правій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</a:t>
            </a:r>
            <a:r>
              <a:rPr lang="ru-RU" dirty="0" err="1"/>
              <a:t>ставлять</a:t>
            </a:r>
            <a:r>
              <a:rPr lang="ru-RU" dirty="0"/>
              <a:t> той знак,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ліва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0&lt; </a:t>
            </a:r>
            <a:r>
              <a:rPr lang="el-GR" dirty="0"/>
              <a:t>α &lt; π . </a:t>
            </a:r>
            <a:endParaRPr lang="ru-RU" dirty="0" smtClean="0"/>
          </a:p>
          <a:p>
            <a:r>
              <a:rPr lang="el-GR" dirty="0" smtClean="0"/>
              <a:t>2</a:t>
            </a:r>
            <a:r>
              <a:rPr lang="el-GR" dirty="0"/>
              <a:t>.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лівій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формули</a:t>
            </a:r>
            <a:r>
              <a:rPr lang="ru-RU" dirty="0"/>
              <a:t> аргумент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        </a:t>
            </a:r>
            <a:r>
              <a:rPr lang="ru-RU" dirty="0" err="1" smtClean="0"/>
              <a:t>або</a:t>
            </a:r>
            <a:r>
              <a:rPr lang="ru-RU" dirty="0" smtClean="0"/>
              <a:t>          </a:t>
            </a:r>
            <a:r>
              <a:rPr lang="el-GR" dirty="0" smtClean="0"/>
              <a:t>, </a:t>
            </a:r>
            <a:r>
              <a:rPr lang="ru-RU" dirty="0"/>
              <a:t>то синус </a:t>
            </a:r>
            <a:r>
              <a:rPr lang="ru-RU" dirty="0" err="1"/>
              <a:t>замінюють</a:t>
            </a:r>
            <a:r>
              <a:rPr lang="ru-RU" dirty="0"/>
              <a:t> на косинус і </a:t>
            </a:r>
            <a:r>
              <a:rPr lang="ru-RU" dirty="0" err="1"/>
              <a:t>навпаки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аргумент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</a:t>
            </a:r>
            <a:r>
              <a:rPr lang="el-GR" dirty="0"/>
              <a:t>π</a:t>
            </a:r>
            <a:r>
              <a:rPr lang="ru-RU" dirty="0" smtClean="0"/>
              <a:t> </a:t>
            </a:r>
            <a:r>
              <a:rPr lang="en-US" dirty="0" smtClean="0"/>
              <a:t>± </a:t>
            </a:r>
            <a:r>
              <a:rPr lang="en-US" dirty="0"/>
              <a:t>a, </a:t>
            </a:r>
            <a:r>
              <a:rPr lang="ru-RU" dirty="0"/>
              <a:t>то </a:t>
            </a:r>
            <a:r>
              <a:rPr lang="ru-RU" dirty="0" err="1"/>
              <a:t>заміни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не </a:t>
            </a:r>
            <a:r>
              <a:rPr lang="ru-RU" dirty="0" err="1"/>
              <a:t>відбувається</a:t>
            </a:r>
            <a:r>
              <a:rPr lang="ru-RU" dirty="0"/>
              <a:t>.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549565"/>
              </p:ext>
            </p:extLst>
          </p:nvPr>
        </p:nvGraphicFramePr>
        <p:xfrm>
          <a:off x="2843808" y="3789040"/>
          <a:ext cx="792088" cy="749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469800" imgH="444240" progId="Equation.DSMT4">
                  <p:embed/>
                </p:oleObj>
              </mc:Choice>
              <mc:Fallback>
                <p:oleObj name="Equation" r:id="rId3" imgW="4698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3808" y="3789040"/>
                        <a:ext cx="792088" cy="749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74897"/>
              </p:ext>
            </p:extLst>
          </p:nvPr>
        </p:nvGraphicFramePr>
        <p:xfrm>
          <a:off x="4499992" y="3861048"/>
          <a:ext cx="851141" cy="677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558720" imgH="444240" progId="Equation.DSMT4">
                  <p:embed/>
                </p:oleObj>
              </mc:Choice>
              <mc:Fallback>
                <p:oleObj name="Equation" r:id="rId5" imgW="5587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99992" y="3861048"/>
                        <a:ext cx="851141" cy="6770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7581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556792"/>
            <a:ext cx="8629285" cy="335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838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Приклади розв'язання вправ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1.Спрост</a:t>
            </a:r>
            <a:r>
              <a:rPr lang="uk-UA" dirty="0" err="1" smtClean="0"/>
              <a:t>іть</a:t>
            </a:r>
            <a:r>
              <a:rPr lang="uk-UA" dirty="0" smtClean="0"/>
              <a:t> вираз </a:t>
            </a:r>
          </a:p>
          <a:p>
            <a:r>
              <a:rPr lang="uk-UA" dirty="0" smtClean="0"/>
              <a:t>Маємо: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104976"/>
              </p:ext>
            </p:extLst>
          </p:nvPr>
        </p:nvGraphicFramePr>
        <p:xfrm>
          <a:off x="4211960" y="1556792"/>
          <a:ext cx="1706036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977760" imgH="495000" progId="Equation.DSMT4">
                  <p:embed/>
                </p:oleObj>
              </mc:Choice>
              <mc:Fallback>
                <p:oleObj name="Equation" r:id="rId3" imgW="97776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11960" y="1556792"/>
                        <a:ext cx="1706036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197046"/>
              </p:ext>
            </p:extLst>
          </p:nvPr>
        </p:nvGraphicFramePr>
        <p:xfrm>
          <a:off x="683568" y="3068960"/>
          <a:ext cx="7236866" cy="1094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3695400" imgH="558720" progId="Equation.DSMT4">
                  <p:embed/>
                </p:oleObj>
              </mc:Choice>
              <mc:Fallback>
                <p:oleObj name="Equation" r:id="rId5" imgW="36954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3568" y="3068960"/>
                        <a:ext cx="7236866" cy="1094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007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uk-UA" dirty="0" smtClean="0"/>
              <a:t>2.Замініть значення тригонометричної функції значенням гострого кута: 1)</a:t>
            </a:r>
          </a:p>
          <a:p>
            <a:pPr marL="0" indent="0">
              <a:buNone/>
            </a:pPr>
            <a:r>
              <a:rPr lang="uk-UA" dirty="0" smtClean="0"/>
              <a:t>2)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Маємо:</a:t>
            </a:r>
          </a:p>
          <a:p>
            <a:pPr marL="0" indent="0">
              <a:buNone/>
            </a:pPr>
            <a:r>
              <a:rPr lang="uk-UA" dirty="0" smtClean="0"/>
              <a:t>1) </a:t>
            </a:r>
          </a:p>
          <a:p>
            <a:pPr marL="0" indent="0">
              <a:buNone/>
            </a:pPr>
            <a:r>
              <a:rPr lang="uk-UA" dirty="0" smtClean="0"/>
              <a:t>2)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18477"/>
              </p:ext>
            </p:extLst>
          </p:nvPr>
        </p:nvGraphicFramePr>
        <p:xfrm>
          <a:off x="7164288" y="1196752"/>
          <a:ext cx="1067420" cy="91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" imgW="533160" imgH="457200" progId="Equation.DSMT4">
                  <p:embed/>
                </p:oleObj>
              </mc:Choice>
              <mc:Fallback>
                <p:oleObj name="Equation" r:id="rId3" imgW="5331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64288" y="1196752"/>
                        <a:ext cx="1067420" cy="914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670940"/>
              </p:ext>
            </p:extLst>
          </p:nvPr>
        </p:nvGraphicFramePr>
        <p:xfrm>
          <a:off x="1043608" y="1772816"/>
          <a:ext cx="971798" cy="853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5" imgW="520560" imgH="457200" progId="Equation.DSMT4">
                  <p:embed/>
                </p:oleObj>
              </mc:Choice>
              <mc:Fallback>
                <p:oleObj name="Equation" r:id="rId5" imgW="520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3608" y="1772816"/>
                        <a:ext cx="971798" cy="8532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830332"/>
              </p:ext>
            </p:extLst>
          </p:nvPr>
        </p:nvGraphicFramePr>
        <p:xfrm>
          <a:off x="1043608" y="3573016"/>
          <a:ext cx="3716721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7" imgW="2323800" imgH="495000" progId="Equation.DSMT4">
                  <p:embed/>
                </p:oleObj>
              </mc:Choice>
              <mc:Fallback>
                <p:oleObj name="Equation" r:id="rId7" imgW="23238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3608" y="3573016"/>
                        <a:ext cx="3716721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974764"/>
              </p:ext>
            </p:extLst>
          </p:nvPr>
        </p:nvGraphicFramePr>
        <p:xfrm>
          <a:off x="971600" y="4293096"/>
          <a:ext cx="3168352" cy="702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9" imgW="2234880" imgH="495000" progId="Equation.DSMT4">
                  <p:embed/>
                </p:oleObj>
              </mc:Choice>
              <mc:Fallback>
                <p:oleObj name="Equation" r:id="rId9" imgW="223488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71600" y="4293096"/>
                        <a:ext cx="3168352" cy="702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6167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95536" y="620688"/>
                <a:ext cx="8280920" cy="5328592"/>
              </a:xfrm>
            </p:spPr>
            <p:txBody>
              <a:bodyPr>
                <a:noAutofit/>
              </a:bodyPr>
              <a:lstStyle/>
              <a:p>
                <a:pPr indent="355600" algn="ctr"/>
                <a:endParaRPr lang="uk-UA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3. Обчисліть за допомогою формул зведень:</a:t>
                </a:r>
              </a:p>
              <a:p>
                <a:pPr algn="ctr"/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i="0" smtClean="0">
                            <a:latin typeface="Cambria Math"/>
                            <a:cs typeface="Times New Roman" pitchFamily="18" charset="0"/>
                          </a:rPr>
                          <m:t>cos</m:t>
                        </m:r>
                      </m:fName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uk-UA" sz="2800" b="0" i="1" smtClean="0">
                                <a:latin typeface="Cambria Math"/>
                                <a:cs typeface="Times New Roman" pitchFamily="18" charset="0"/>
                              </a:rPr>
                              <m:t>210</m:t>
                            </m:r>
                          </m:e>
                          <m:sup>
                            <m:r>
                              <a:rPr lang="en-US" sz="280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°</m:t>
                            </m:r>
                          </m:sup>
                        </m:sSup>
                      </m:e>
                    </m:func>
                  </m:oMath>
                </a14:m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2)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tg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ru-RU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indent="355600"/>
                <a:r>
                  <a:rPr lang="uk-UA" sz="28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Розв'язання:</a:t>
                </a:r>
              </a:p>
              <a:p>
                <a:pPr indent="355600"/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1.</a:t>
                </a:r>
                <a:r>
                  <a:rPr lang="ru-RU" sz="28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  <a:cs typeface="Times New Roman" pitchFamily="18" charset="0"/>
                          </a:rPr>
                          <m:t>cos</m:t>
                        </m:r>
                      </m:fName>
                      <m:e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uk-UA" sz="2800" i="1">
                                <a:latin typeface="Cambria Math"/>
                                <a:cs typeface="Times New Roman" pitchFamily="18" charset="0"/>
                              </a:rPr>
                              <m:t>210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°</m:t>
                            </m:r>
                          </m:sup>
                        </m:sSup>
                      </m:e>
                    </m:func>
                  </m:oMath>
                </a14:m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i="0" dirty="0" smtClean="0">
                            <a:latin typeface="Cambria Math"/>
                            <a:cs typeface="Times New Roman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ru-RU" sz="2800" b="0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2800" b="0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28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180</m:t>
                                </m:r>
                              </m:e>
                              <m:sup>
                                <m:r>
                                  <a:rPr lang="ru-RU" sz="2800" b="0" i="1" dirty="0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°</m:t>
                                </m:r>
                              </m:sup>
                            </m:sSup>
                            <m:r>
                              <a:rPr lang="uk-UA" sz="2800" b="0" i="1" dirty="0" smtClean="0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ru-RU" sz="2800" b="0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28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30</m:t>
                                </m:r>
                              </m:e>
                              <m:sup>
                                <m:r>
                                  <a:rPr lang="ru-RU" sz="2800" b="0" i="1" dirty="0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°</m:t>
                                </m:r>
                              </m:sup>
                            </m:sSup>
                          </m:e>
                        </m:d>
                        <m:r>
                          <a:rPr lang="ru-RU" sz="2800" b="0" i="1" dirty="0" smtClean="0">
                            <a:latin typeface="Cambria Math"/>
                            <a:cs typeface="Times New Roman" pitchFamily="18" charset="0"/>
                          </a:rPr>
                          <m:t>=−</m:t>
                        </m:r>
                        <m:func>
                          <m:func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 dirty="0" smtClean="0">
                                <a:latin typeface="Cambria Math"/>
                                <a:cs typeface="Times New Roman" pitchFamily="18" charset="0"/>
                              </a:rPr>
                              <m:t>cos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sz="2800" b="0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28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30</m:t>
                                </m:r>
                              </m:e>
                              <m:sup>
                                <m:r>
                                  <a:rPr lang="en-US" sz="2800" b="0" i="1" dirty="0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°</m:t>
                                </m:r>
                              </m:sup>
                            </m:sSup>
                            <m:r>
                              <a:rPr lang="ru-RU" sz="2800" b="0" i="1" dirty="0" smtClean="0">
                                <a:latin typeface="Cambria Math"/>
                                <a:cs typeface="Times New Roman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ru-RU" sz="2800" b="0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ru-RU" sz="2800" b="0" i="1" dirty="0" smtClean="0"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2800" b="0" i="1" dirty="0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ru-RU" sz="28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e>
                    </m:func>
                  </m:oMath>
                </a14:m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indent="355600"/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2.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/>
                        <a:cs typeface="Times New Roman" pitchFamily="18" charset="0"/>
                      </a:rPr>
                      <m:t>𝑡𝑔</m:t>
                    </m:r>
                    <m:d>
                      <m:d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dirty="0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800" b="0" i="1" dirty="0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800" b="0" i="1" dirty="0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dirty="0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800" b="0" i="1" dirty="0" smtClean="0">
                                <a:latin typeface="Cambria Math"/>
                                <a:cs typeface="Times New Roman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sz="2800" b="0" i="1" dirty="0" smtClean="0">
                        <a:latin typeface="Cambria Math"/>
                        <a:cs typeface="Times New Roman" pitchFamily="18" charset="0"/>
                      </a:rPr>
                      <m:t>=−</m:t>
                    </m:r>
                    <m:r>
                      <a:rPr lang="en-US" sz="2800" b="0" i="1" dirty="0" smtClean="0">
                        <a:latin typeface="Cambria Math"/>
                        <a:cs typeface="Times New Roman" pitchFamily="18" charset="0"/>
                      </a:rPr>
                      <m:t>𝑐𝑡𝑔</m:t>
                    </m:r>
                    <m:f>
                      <m:f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𝜋</m:t>
                        </m:r>
                      </m:num>
                      <m:den>
                        <m:r>
                          <a:rPr lang="uk-UA" sz="2800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1" dirty="0" smtClean="0">
                        <a:latin typeface="Cambria Math"/>
                        <a:cs typeface="Times New Roman" pitchFamily="18" charset="0"/>
                      </a:rPr>
                      <m:t>=−1.</m:t>
                    </m:r>
                  </m:oMath>
                </a14:m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95536" y="620688"/>
                <a:ext cx="8280920" cy="5328592"/>
              </a:xfrm>
              <a:blipFill rotWithShape="0">
                <a:blip r:embed="rId2"/>
                <a:stretch>
                  <a:fillRect l="-13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830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кола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школа" id="{2FA4A9C1-6B1B-4928-A3E1-FF03007F2B23}" vid="{D56041DD-86FD-48FE-B7E7-A4C5E68C10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школа</Template>
  <TotalTime>561</TotalTime>
  <Words>189</Words>
  <Application>Microsoft Office PowerPoint</Application>
  <PresentationFormat>Екран (4:3)</PresentationFormat>
  <Paragraphs>77</Paragraphs>
  <Slides>11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Times New Roman</vt:lpstr>
      <vt:lpstr>школа</vt:lpstr>
      <vt:lpstr>Equation</vt:lpstr>
      <vt:lpstr>Формули зведення  алгебра 10 клас 29.11.2021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Приклади розв'язання вправ </vt:lpstr>
      <vt:lpstr>Презентація PowerPoint</vt:lpstr>
      <vt:lpstr>Презентація PowerPoint</vt:lpstr>
      <vt:lpstr>Презентація PowerPoint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Формули зведення</dc:title>
  <dc:creator>Sasha</dc:creator>
  <cp:lastModifiedBy>RePack by Diakov</cp:lastModifiedBy>
  <cp:revision>31</cp:revision>
  <dcterms:created xsi:type="dcterms:W3CDTF">2011-03-06T11:29:36Z</dcterms:created>
  <dcterms:modified xsi:type="dcterms:W3CDTF">2021-11-26T14:24:53Z</dcterms:modified>
</cp:coreProperties>
</file>