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58" r:id="rId6"/>
    <p:sldId id="263" r:id="rId7"/>
    <p:sldId id="26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72E0C-0746-4B5D-B586-9BD27063B89C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2C6B-83B8-42AC-9590-5F43F4EC049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367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72E0C-0746-4B5D-B586-9BD27063B89C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2C6B-83B8-42AC-9590-5F43F4EC049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727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72E0C-0746-4B5D-B586-9BD27063B89C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2C6B-83B8-42AC-9590-5F43F4EC049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41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72E0C-0746-4B5D-B586-9BD27063B89C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2C6B-83B8-42AC-9590-5F43F4EC049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059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72E0C-0746-4B5D-B586-9BD27063B89C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2C6B-83B8-42AC-9590-5F43F4EC049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391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72E0C-0746-4B5D-B586-9BD27063B89C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2C6B-83B8-42AC-9590-5F43F4EC049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2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72E0C-0746-4B5D-B586-9BD27063B89C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2C6B-83B8-42AC-9590-5F43F4EC049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977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72E0C-0746-4B5D-B586-9BD27063B89C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2C6B-83B8-42AC-9590-5F43F4EC049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502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72E0C-0746-4B5D-B586-9BD27063B89C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2C6B-83B8-42AC-9590-5F43F4EC049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057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72E0C-0746-4B5D-B586-9BD27063B89C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2C6B-83B8-42AC-9590-5F43F4EC049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294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72E0C-0746-4B5D-B586-9BD27063B89C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F2C6B-83B8-42AC-9590-5F43F4EC049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937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72E0C-0746-4B5D-B586-9BD27063B89C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F2C6B-83B8-42AC-9590-5F43F4EC049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02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02058" y="790112"/>
            <a:ext cx="9144000" cy="4038366"/>
          </a:xfrm>
        </p:spPr>
        <p:txBody>
          <a:bodyPr>
            <a:normAutofit/>
          </a:bodyPr>
          <a:lstStyle/>
          <a:p>
            <a:r>
              <a:rPr lang="uk-UA" altLang="en-US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Найбільше і найменше </a:t>
            </a:r>
            <a:r>
              <a:rPr lang="uk-UA" altLang="en-US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 функції на </a:t>
            </a:r>
            <a:r>
              <a:rPr lang="uk-UA" altLang="en-US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проміжку</a:t>
            </a:r>
            <a:br>
              <a:rPr lang="uk-UA" altLang="en-US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altLang="en-US" sz="49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altLang="en-US" sz="49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лгебра 10 клас </a:t>
            </a:r>
            <a:br>
              <a:rPr lang="uk-UA" altLang="en-US" sz="49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altLang="en-US" sz="49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13.04.2022р.</a:t>
            </a:r>
            <a:endParaRPr lang="en-US" sz="4900" i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28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394" y="68923"/>
            <a:ext cx="3585515" cy="651830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412203" y="133165"/>
                <a:ext cx="7492754" cy="17891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Найбільшим значенням цієї функції на заданому проміжку буде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f(-2)=4,</a:t>
                </a:r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а найменшим –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(0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)=0</a:t>
                </a:r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Це записують так: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𝑚𝑎𝑥𝑓</m:t>
                            </m:r>
                            <m:d>
                              <m:d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uk-UA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</m:e>
                          <m:lim>
                            <m:d>
                              <m:dPr>
                                <m:begChr m:val="["/>
                                <m:endChr m:val="]"/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−2;1</m:t>
                                </m:r>
                              </m:e>
                            </m:d>
                          </m:lim>
                        </m:limLow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−2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=4</m:t>
                        </m:r>
                      </m:fName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;</m:t>
                        </m:r>
                      </m:e>
                    </m:func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limLow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𝑚𝑖𝑛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</m:e>
                      <m:lim>
                        <m:d>
                          <m:dPr>
                            <m:begChr m:val="["/>
                            <m:endChr m:val="]"/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−2;1</m:t>
                            </m:r>
                          </m:e>
                        </m:d>
                      </m:lim>
                    </m:limLow>
                    <m:r>
                      <a:rPr lang="uk-UA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  <m:r>
                      <a:rPr lang="uk-UA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2203" y="133165"/>
                <a:ext cx="7492754" cy="1789144"/>
              </a:xfrm>
              <a:prstGeom prst="rect">
                <a:avLst/>
              </a:prstGeom>
              <a:blipFill>
                <a:blip r:embed="rId3"/>
                <a:stretch>
                  <a:fillRect l="-1302" t="-2730" b="-44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563122" y="1633490"/>
                <a:ext cx="7341835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indent="541338"/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Бачимо, що на заданому проміжку функція має точку мінімуму: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=0,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але не має точок максимуму.</a:t>
                </a:r>
              </a:p>
              <a:p>
                <a:pPr indent="444500"/>
                <a:r>
                  <a:rPr lang="uk-UA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Від найбільшого та найменшого значень функції, неперервної на проміжку, залежить і множина значень Е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(f) </a:t>
                </a:r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 цьому проміжку. Так , множиною значень функції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f(x)=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заданої на проміжку х</a:t>
                </a:r>
                <a:r>
                  <a:rPr lang="el-G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ϵ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−2;1</m:t>
                        </m:r>
                      </m:e>
                    </m:d>
                  </m:oMath>
                </a14:m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є множина Е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(f)=[0;4]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3122" y="1633490"/>
                <a:ext cx="7341835" cy="3046988"/>
              </a:xfrm>
              <a:prstGeom prst="rect">
                <a:avLst/>
              </a:prstGeom>
              <a:blipFill>
                <a:blip r:embed="rId4"/>
                <a:stretch>
                  <a:fillRect l="-1329" t="-1600" r="-1246" b="-36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208016" y="4767309"/>
            <a:ext cx="78478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41338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 </a:t>
            </a:r>
            <a:r>
              <a:rPr lang="en-US" sz="24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m-</a:t>
            </a:r>
            <a:r>
              <a:rPr lang="uk-UA" sz="24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найменше </a:t>
            </a:r>
            <a:r>
              <a:rPr lang="uk-UA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 неперервної на проміжку 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a;b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uk-UA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 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y=f(x)</a:t>
            </a:r>
            <a:r>
              <a:rPr lang="uk-UA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uk-UA" sz="24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 – найбільше </a:t>
            </a:r>
            <a:r>
              <a:rPr lang="uk-UA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значення, то множиною значень функції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y=f(x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uk-UA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проміжку 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a;b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uk-UA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буде </a:t>
            </a:r>
            <a:r>
              <a:rPr lang="uk-UA" sz="24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множина</a:t>
            </a:r>
            <a:r>
              <a:rPr lang="en-US" sz="24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400" b="1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m;M</a:t>
            </a:r>
            <a:r>
              <a:rPr lang="en-US" sz="24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].</a:t>
            </a:r>
            <a:endParaRPr lang="en-US" sz="2400" b="1" i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 сполучна лінія 5"/>
          <p:cNvCxnSpPr/>
          <p:nvPr/>
        </p:nvCxnSpPr>
        <p:spPr>
          <a:xfrm>
            <a:off x="2080727" y="1968759"/>
            <a:ext cx="0" cy="2939143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 сполучна лінія 8"/>
          <p:cNvCxnSpPr/>
          <p:nvPr/>
        </p:nvCxnSpPr>
        <p:spPr>
          <a:xfrm>
            <a:off x="914400" y="4973216"/>
            <a:ext cx="1744824" cy="2799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1511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761" y="900817"/>
            <a:ext cx="5487573" cy="3791551"/>
          </a:xfrm>
          <a:prstGeom prst="rect">
            <a:avLst/>
          </a:prstGeom>
        </p:spPr>
      </p:pic>
      <p:grpSp>
        <p:nvGrpSpPr>
          <p:cNvPr id="27" name="Групувати 26"/>
          <p:cNvGrpSpPr/>
          <p:nvPr/>
        </p:nvGrpSpPr>
        <p:grpSpPr>
          <a:xfrm>
            <a:off x="3205666" y="3085730"/>
            <a:ext cx="139090" cy="1032656"/>
            <a:chOff x="2328789" y="3923309"/>
            <a:chExt cx="144220" cy="1311518"/>
          </a:xfrm>
        </p:grpSpPr>
        <p:cxnSp>
          <p:nvCxnSpPr>
            <p:cNvPr id="28" name="Пряма сполучна лінія 27"/>
            <p:cNvCxnSpPr/>
            <p:nvPr/>
          </p:nvCxnSpPr>
          <p:spPr>
            <a:xfrm flipH="1" flipV="1">
              <a:off x="2371871" y="3923309"/>
              <a:ext cx="18661" cy="1212979"/>
            </a:xfrm>
            <a:prstGeom prst="line">
              <a:avLst/>
            </a:prstGeom>
            <a:ln w="28575">
              <a:solidFill>
                <a:srgbClr val="007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Овал 28"/>
            <p:cNvSpPr/>
            <p:nvPr/>
          </p:nvSpPr>
          <p:spPr>
            <a:xfrm>
              <a:off x="2328789" y="5018988"/>
              <a:ext cx="144220" cy="215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Прямокутник 30"/>
          <p:cNvSpPr/>
          <p:nvPr/>
        </p:nvSpPr>
        <p:spPr>
          <a:xfrm>
            <a:off x="1721216" y="4323072"/>
            <a:ext cx="8198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Мал.1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/>
          </a:p>
        </p:txBody>
      </p:sp>
      <p:sp>
        <p:nvSpPr>
          <p:cNvPr id="2" name="Прямокутник 1"/>
          <p:cNvSpPr/>
          <p:nvPr/>
        </p:nvSpPr>
        <p:spPr>
          <a:xfrm>
            <a:off x="485192" y="0"/>
            <a:ext cx="112633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25475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на проміжку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a;b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функція має екстремуми, це не означає, що найбільшого  або найменшого значення функція досягає в саме в точках екстремуму.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3306" y="4694887"/>
            <a:ext cx="56770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9138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Мал.1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На відрізку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a;d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найменшого і найбільшого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значень функція набуває на кінцях проміжку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a;d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хоча має на цьому проміжку точки максимуму і мінімуму. </a:t>
            </a:r>
          </a:p>
        </p:txBody>
      </p:sp>
      <p:sp>
        <p:nvSpPr>
          <p:cNvPr id="3" name="Прямокутник 2"/>
          <p:cNvSpPr/>
          <p:nvPr/>
        </p:nvSpPr>
        <p:spPr>
          <a:xfrm>
            <a:off x="6092889" y="5093256"/>
            <a:ext cx="59795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9138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Мал.2.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проміжку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b;d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найменшого значення функція досягає в точці мінімум.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Групувати 12"/>
          <p:cNvGrpSpPr/>
          <p:nvPr/>
        </p:nvGrpSpPr>
        <p:grpSpPr>
          <a:xfrm>
            <a:off x="8804563" y="3525448"/>
            <a:ext cx="123006" cy="1025269"/>
            <a:chOff x="2321391" y="3907657"/>
            <a:chExt cx="94235" cy="1212979"/>
          </a:xfrm>
        </p:grpSpPr>
        <p:cxnSp>
          <p:nvCxnSpPr>
            <p:cNvPr id="14" name="Пряма сполучна лінія 13"/>
            <p:cNvCxnSpPr/>
            <p:nvPr/>
          </p:nvCxnSpPr>
          <p:spPr>
            <a:xfrm flipH="1" flipV="1">
              <a:off x="2349848" y="3907657"/>
              <a:ext cx="18661" cy="1212979"/>
            </a:xfrm>
            <a:prstGeom prst="line">
              <a:avLst/>
            </a:prstGeom>
            <a:ln w="28575">
              <a:solidFill>
                <a:srgbClr val="007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Овал 14"/>
            <p:cNvSpPr/>
            <p:nvPr/>
          </p:nvSpPr>
          <p:spPr>
            <a:xfrm>
              <a:off x="2321391" y="4940560"/>
              <a:ext cx="94235" cy="15841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Групувати 19"/>
          <p:cNvGrpSpPr/>
          <p:nvPr/>
        </p:nvGrpSpPr>
        <p:grpSpPr>
          <a:xfrm>
            <a:off x="1004299" y="3054182"/>
            <a:ext cx="3750895" cy="134236"/>
            <a:chOff x="692401" y="3059150"/>
            <a:chExt cx="7265356" cy="92069"/>
          </a:xfrm>
        </p:grpSpPr>
        <p:cxnSp>
          <p:nvCxnSpPr>
            <p:cNvPr id="16" name="Пряма сполучна лінія 15"/>
            <p:cNvCxnSpPr/>
            <p:nvPr/>
          </p:nvCxnSpPr>
          <p:spPr>
            <a:xfrm flipV="1">
              <a:off x="844815" y="3100243"/>
              <a:ext cx="6960525" cy="117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Овал 17"/>
            <p:cNvSpPr/>
            <p:nvPr/>
          </p:nvSpPr>
          <p:spPr>
            <a:xfrm>
              <a:off x="692401" y="3069632"/>
              <a:ext cx="331915" cy="8052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Овал 18"/>
            <p:cNvSpPr/>
            <p:nvPr/>
          </p:nvSpPr>
          <p:spPr>
            <a:xfrm>
              <a:off x="7715369" y="3059150"/>
              <a:ext cx="242388" cy="9206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                              </a:t>
              </a:r>
              <a:endParaRPr lang="en-US" dirty="0"/>
            </a:p>
          </p:txBody>
        </p:sp>
      </p:grpSp>
      <p:sp>
        <p:nvSpPr>
          <p:cNvPr id="22" name="Овал 21"/>
          <p:cNvSpPr/>
          <p:nvPr/>
        </p:nvSpPr>
        <p:spPr>
          <a:xfrm>
            <a:off x="4598030" y="1523591"/>
            <a:ext cx="189190" cy="17127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Овал 22"/>
          <p:cNvSpPr/>
          <p:nvPr/>
        </p:nvSpPr>
        <p:spPr>
          <a:xfrm>
            <a:off x="1030741" y="4084650"/>
            <a:ext cx="171217" cy="195943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Групувати 23"/>
          <p:cNvGrpSpPr/>
          <p:nvPr/>
        </p:nvGrpSpPr>
        <p:grpSpPr>
          <a:xfrm>
            <a:off x="2189325" y="2478638"/>
            <a:ext cx="153311" cy="708233"/>
            <a:chOff x="1716932" y="2989143"/>
            <a:chExt cx="232353" cy="957833"/>
          </a:xfrm>
        </p:grpSpPr>
        <p:cxnSp>
          <p:nvCxnSpPr>
            <p:cNvPr id="25" name="Пряма сполучна лінія 24"/>
            <p:cNvCxnSpPr/>
            <p:nvPr/>
          </p:nvCxnSpPr>
          <p:spPr>
            <a:xfrm>
              <a:off x="1827505" y="3266040"/>
              <a:ext cx="19455" cy="680936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Овал 25"/>
            <p:cNvSpPr/>
            <p:nvPr/>
          </p:nvSpPr>
          <p:spPr>
            <a:xfrm>
              <a:off x="1716932" y="2989143"/>
              <a:ext cx="232353" cy="256868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Групувати 52"/>
          <p:cNvGrpSpPr/>
          <p:nvPr/>
        </p:nvGrpSpPr>
        <p:grpSpPr>
          <a:xfrm>
            <a:off x="6370406" y="900817"/>
            <a:ext cx="5448149" cy="4068586"/>
            <a:chOff x="6368044" y="900817"/>
            <a:chExt cx="5448149" cy="4068586"/>
          </a:xfrm>
        </p:grpSpPr>
        <p:grpSp>
          <p:nvGrpSpPr>
            <p:cNvPr id="40" name="Групувати 39"/>
            <p:cNvGrpSpPr/>
            <p:nvPr/>
          </p:nvGrpSpPr>
          <p:grpSpPr>
            <a:xfrm>
              <a:off x="6368044" y="900817"/>
              <a:ext cx="5448149" cy="4068586"/>
              <a:chOff x="6368044" y="900817"/>
              <a:chExt cx="5448149" cy="4068586"/>
            </a:xfrm>
          </p:grpSpPr>
          <p:pic>
            <p:nvPicPr>
              <p:cNvPr id="6" name="Рисунок 5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368044" y="900817"/>
                <a:ext cx="5448149" cy="4068586"/>
              </a:xfrm>
              <a:prstGeom prst="rect">
                <a:avLst/>
              </a:prstGeom>
            </p:spPr>
          </p:pic>
          <p:sp>
            <p:nvSpPr>
              <p:cNvPr id="33" name="Прямокутник 32"/>
              <p:cNvSpPr/>
              <p:nvPr/>
            </p:nvSpPr>
            <p:spPr>
              <a:xfrm>
                <a:off x="7577171" y="4398508"/>
                <a:ext cx="93852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uk-UA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Мал.2.</a:t>
                </a:r>
                <a:r>
                  <a:rPr lang="uk-U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dirty="0"/>
              </a:p>
            </p:txBody>
          </p:sp>
        </p:grpSp>
        <p:cxnSp>
          <p:nvCxnSpPr>
            <p:cNvPr id="9" name="Пряма сполучна лінія 8"/>
            <p:cNvCxnSpPr/>
            <p:nvPr/>
          </p:nvCxnSpPr>
          <p:spPr>
            <a:xfrm flipV="1">
              <a:off x="7486268" y="3469964"/>
              <a:ext cx="2780220" cy="16792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Овал 50"/>
            <p:cNvSpPr/>
            <p:nvPr/>
          </p:nvSpPr>
          <p:spPr>
            <a:xfrm flipH="1" flipV="1">
              <a:off x="10207837" y="3446265"/>
              <a:ext cx="117301" cy="10263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Овал 51"/>
            <p:cNvSpPr/>
            <p:nvPr/>
          </p:nvSpPr>
          <p:spPr>
            <a:xfrm flipH="1" flipV="1">
              <a:off x="7441286" y="3446265"/>
              <a:ext cx="117301" cy="10263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Овал 34"/>
          <p:cNvSpPr/>
          <p:nvPr/>
        </p:nvSpPr>
        <p:spPr>
          <a:xfrm flipH="1" flipV="1">
            <a:off x="7749856" y="2808171"/>
            <a:ext cx="117301" cy="102637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Групувати 36"/>
          <p:cNvGrpSpPr/>
          <p:nvPr/>
        </p:nvGrpSpPr>
        <p:grpSpPr>
          <a:xfrm>
            <a:off x="7749856" y="2808171"/>
            <a:ext cx="1280109" cy="1759923"/>
            <a:chOff x="7749856" y="2808171"/>
            <a:chExt cx="1280109" cy="1759923"/>
          </a:xfrm>
        </p:grpSpPr>
        <p:grpSp>
          <p:nvGrpSpPr>
            <p:cNvPr id="21" name="Групувати 20"/>
            <p:cNvGrpSpPr/>
            <p:nvPr/>
          </p:nvGrpSpPr>
          <p:grpSpPr>
            <a:xfrm>
              <a:off x="7821060" y="2808171"/>
              <a:ext cx="1079298" cy="1759923"/>
              <a:chOff x="7821060" y="2808171"/>
              <a:chExt cx="1079298" cy="1759923"/>
            </a:xfrm>
          </p:grpSpPr>
          <p:cxnSp>
            <p:nvCxnSpPr>
              <p:cNvPr id="8" name="Пряма сполучна лінія 7"/>
              <p:cNvCxnSpPr/>
              <p:nvPr/>
            </p:nvCxnSpPr>
            <p:spPr>
              <a:xfrm>
                <a:off x="8804562" y="3466217"/>
                <a:ext cx="37145" cy="1066189"/>
              </a:xfrm>
              <a:prstGeom prst="line">
                <a:avLst/>
              </a:prstGeom>
              <a:ln w="28575">
                <a:solidFill>
                  <a:srgbClr val="00B0F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Овал 33"/>
              <p:cNvSpPr/>
              <p:nvPr/>
            </p:nvSpPr>
            <p:spPr>
              <a:xfrm flipH="1" flipV="1">
                <a:off x="8783057" y="4465457"/>
                <a:ext cx="117301" cy="102637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" name="Пряма сполучна лінія 10"/>
              <p:cNvCxnSpPr/>
              <p:nvPr/>
            </p:nvCxnSpPr>
            <p:spPr>
              <a:xfrm>
                <a:off x="7821060" y="2808171"/>
                <a:ext cx="25362" cy="670189"/>
              </a:xfrm>
              <a:prstGeom prst="line">
                <a:avLst/>
              </a:prstGeom>
              <a:ln w="28575">
                <a:solidFill>
                  <a:schemeClr val="accent6">
                    <a:lumMod val="7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TextBox 29"/>
            <p:cNvSpPr txBox="1"/>
            <p:nvPr/>
          </p:nvSpPr>
          <p:spPr>
            <a:xfrm>
              <a:off x="7749856" y="3620278"/>
              <a:ext cx="5816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х</a:t>
              </a:r>
              <a:r>
                <a:rPr lang="ru-RU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8518060" y="3085730"/>
              <a:ext cx="5119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х</a:t>
              </a:r>
              <a:r>
                <a:rPr 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79125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Групувати 25"/>
          <p:cNvGrpSpPr/>
          <p:nvPr/>
        </p:nvGrpSpPr>
        <p:grpSpPr>
          <a:xfrm>
            <a:off x="6388634" y="921666"/>
            <a:ext cx="5437341" cy="3854777"/>
            <a:chOff x="6400800" y="1034464"/>
            <a:chExt cx="5437341" cy="3854777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400800" y="1034464"/>
              <a:ext cx="5437341" cy="3854777"/>
            </a:xfrm>
            <a:prstGeom prst="rect">
              <a:avLst/>
            </a:prstGeom>
          </p:spPr>
        </p:pic>
        <p:sp>
          <p:nvSpPr>
            <p:cNvPr id="19" name="Овал 18"/>
            <p:cNvSpPr/>
            <p:nvPr/>
          </p:nvSpPr>
          <p:spPr>
            <a:xfrm>
              <a:off x="10696393" y="3242508"/>
              <a:ext cx="172616" cy="1561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Пряма сполучна лінія 21"/>
            <p:cNvCxnSpPr/>
            <p:nvPr/>
          </p:nvCxnSpPr>
          <p:spPr>
            <a:xfrm>
              <a:off x="7004957" y="3321698"/>
              <a:ext cx="3740421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Овал 22"/>
            <p:cNvSpPr/>
            <p:nvPr/>
          </p:nvSpPr>
          <p:spPr>
            <a:xfrm>
              <a:off x="6888324" y="3258903"/>
              <a:ext cx="172616" cy="1561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Групувати 14"/>
          <p:cNvGrpSpPr/>
          <p:nvPr/>
        </p:nvGrpSpPr>
        <p:grpSpPr>
          <a:xfrm>
            <a:off x="251927" y="629303"/>
            <a:ext cx="5274898" cy="4176088"/>
            <a:chOff x="-21765" y="629303"/>
            <a:chExt cx="5548590" cy="4176088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21765" y="629303"/>
              <a:ext cx="5548590" cy="4176088"/>
            </a:xfrm>
            <a:prstGeom prst="rect">
              <a:avLst/>
            </a:prstGeom>
          </p:spPr>
        </p:pic>
        <p:sp>
          <p:nvSpPr>
            <p:cNvPr id="14" name="Прямокутник 13"/>
            <p:cNvSpPr/>
            <p:nvPr/>
          </p:nvSpPr>
          <p:spPr>
            <a:xfrm>
              <a:off x="1126337" y="4259626"/>
              <a:ext cx="8231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Мал.3</a:t>
              </a:r>
              <a:endParaRPr lang="en-US" dirty="0"/>
            </a:p>
          </p:txBody>
        </p:sp>
      </p:grpSp>
      <p:sp>
        <p:nvSpPr>
          <p:cNvPr id="4" name="Прямокутник 3"/>
          <p:cNvSpPr/>
          <p:nvPr/>
        </p:nvSpPr>
        <p:spPr>
          <a:xfrm>
            <a:off x="0" y="5158569"/>
            <a:ext cx="55050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9138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Мал.3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проміжку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b;c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]-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 набуває найбільшого значення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точці максимуму.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876158" y="3930996"/>
            <a:ext cx="172616" cy="1561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Групувати 12"/>
          <p:cNvGrpSpPr/>
          <p:nvPr/>
        </p:nvGrpSpPr>
        <p:grpSpPr>
          <a:xfrm>
            <a:off x="1504915" y="3051202"/>
            <a:ext cx="2361439" cy="191294"/>
            <a:chOff x="1513237" y="3089005"/>
            <a:chExt cx="2516776" cy="129477"/>
          </a:xfrm>
        </p:grpSpPr>
        <p:cxnSp>
          <p:nvCxnSpPr>
            <p:cNvPr id="5" name="Пряма сполучна лінія 4"/>
            <p:cNvCxnSpPr/>
            <p:nvPr/>
          </p:nvCxnSpPr>
          <p:spPr>
            <a:xfrm flipV="1">
              <a:off x="1620109" y="3146613"/>
              <a:ext cx="2304661" cy="14265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Овал 6"/>
            <p:cNvSpPr/>
            <p:nvPr/>
          </p:nvSpPr>
          <p:spPr>
            <a:xfrm>
              <a:off x="1513237" y="3089005"/>
              <a:ext cx="196024" cy="12947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Овал 8"/>
            <p:cNvSpPr/>
            <p:nvPr/>
          </p:nvSpPr>
          <p:spPr>
            <a:xfrm>
              <a:off x="3842540" y="3089007"/>
              <a:ext cx="187473" cy="12947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6400800" y="4889241"/>
            <a:ext cx="55119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801688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Мал.4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Функція має дві точки мінімуму на проміжку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a;b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вони не є найменшими значеннями на цьому проміжку.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кутник 16"/>
          <p:cNvSpPr/>
          <p:nvPr/>
        </p:nvSpPr>
        <p:spPr>
          <a:xfrm>
            <a:off x="9806851" y="4436059"/>
            <a:ext cx="9385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Мал.4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/>
          </a:p>
        </p:txBody>
      </p:sp>
      <p:sp>
        <p:nvSpPr>
          <p:cNvPr id="18" name="Овал 17"/>
          <p:cNvSpPr/>
          <p:nvPr/>
        </p:nvSpPr>
        <p:spPr>
          <a:xfrm>
            <a:off x="10646904" y="2191468"/>
            <a:ext cx="172616" cy="1561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Групувати 20"/>
          <p:cNvGrpSpPr/>
          <p:nvPr/>
        </p:nvGrpSpPr>
        <p:grpSpPr>
          <a:xfrm>
            <a:off x="1805473" y="2517258"/>
            <a:ext cx="513184" cy="1036209"/>
            <a:chOff x="1805473" y="2517258"/>
            <a:chExt cx="513184" cy="1036209"/>
          </a:xfrm>
        </p:grpSpPr>
        <p:grpSp>
          <p:nvGrpSpPr>
            <p:cNvPr id="10" name="Групувати 9"/>
            <p:cNvGrpSpPr/>
            <p:nvPr/>
          </p:nvGrpSpPr>
          <p:grpSpPr>
            <a:xfrm>
              <a:off x="1905610" y="2517258"/>
              <a:ext cx="126067" cy="660085"/>
              <a:chOff x="1654434" y="3142409"/>
              <a:chExt cx="126067" cy="660085"/>
            </a:xfrm>
          </p:grpSpPr>
          <p:sp>
            <p:nvSpPr>
              <p:cNvPr id="11" name="Овал 10"/>
              <p:cNvSpPr/>
              <p:nvPr/>
            </p:nvSpPr>
            <p:spPr>
              <a:xfrm>
                <a:off x="1654434" y="3142409"/>
                <a:ext cx="126067" cy="129475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" name="Пряма сполучна лінія 11"/>
              <p:cNvCxnSpPr/>
              <p:nvPr/>
            </p:nvCxnSpPr>
            <p:spPr>
              <a:xfrm>
                <a:off x="1698271" y="3223846"/>
                <a:ext cx="0" cy="578648"/>
              </a:xfrm>
              <a:prstGeom prst="line">
                <a:avLst/>
              </a:prstGeom>
              <a:ln w="28575">
                <a:solidFill>
                  <a:schemeClr val="accent6">
                    <a:lumMod val="7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TextBox 5"/>
            <p:cNvSpPr txBox="1"/>
            <p:nvPr/>
          </p:nvSpPr>
          <p:spPr>
            <a:xfrm>
              <a:off x="1805473" y="3091802"/>
              <a:ext cx="5131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х</a:t>
              </a:r>
              <a:r>
                <a:rPr lang="ru-RU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8" name="Групувати 37"/>
          <p:cNvGrpSpPr/>
          <p:nvPr/>
        </p:nvGrpSpPr>
        <p:grpSpPr>
          <a:xfrm>
            <a:off x="2796083" y="2717347"/>
            <a:ext cx="492840" cy="1460823"/>
            <a:chOff x="2796083" y="2717347"/>
            <a:chExt cx="492840" cy="1460823"/>
          </a:xfrm>
        </p:grpSpPr>
        <p:grpSp>
          <p:nvGrpSpPr>
            <p:cNvPr id="31" name="Групувати 30"/>
            <p:cNvGrpSpPr/>
            <p:nvPr/>
          </p:nvGrpSpPr>
          <p:grpSpPr>
            <a:xfrm>
              <a:off x="2889376" y="3110913"/>
              <a:ext cx="197493" cy="1067257"/>
              <a:chOff x="2889376" y="3110913"/>
              <a:chExt cx="197493" cy="1067257"/>
            </a:xfrm>
          </p:grpSpPr>
          <p:sp>
            <p:nvSpPr>
              <p:cNvPr id="28" name="Овал 27"/>
              <p:cNvSpPr/>
              <p:nvPr/>
            </p:nvSpPr>
            <p:spPr>
              <a:xfrm>
                <a:off x="2889376" y="3996022"/>
                <a:ext cx="197493" cy="182148"/>
              </a:xfrm>
              <a:prstGeom prst="ellips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0" name="Пряма сполучна лінія 29"/>
              <p:cNvCxnSpPr>
                <a:stCxn id="28" idx="0"/>
              </p:cNvCxnSpPr>
              <p:nvPr/>
            </p:nvCxnSpPr>
            <p:spPr>
              <a:xfrm flipV="1">
                <a:off x="2988123" y="3110913"/>
                <a:ext cx="16334" cy="885109"/>
              </a:xfrm>
              <a:prstGeom prst="line">
                <a:avLst/>
              </a:prstGeom>
              <a:ln w="28575">
                <a:solidFill>
                  <a:schemeClr val="accent5">
                    <a:lumMod val="60000"/>
                    <a:lumOff val="4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4" name="TextBox 33"/>
            <p:cNvSpPr txBox="1"/>
            <p:nvPr/>
          </p:nvSpPr>
          <p:spPr>
            <a:xfrm>
              <a:off x="2796083" y="2717347"/>
              <a:ext cx="4928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х</a:t>
              </a:r>
              <a:r>
                <a:rPr lang="ru-RU" sz="105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sz="105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6" name="Групувати 45"/>
          <p:cNvGrpSpPr/>
          <p:nvPr/>
        </p:nvGrpSpPr>
        <p:grpSpPr>
          <a:xfrm>
            <a:off x="7584455" y="2105050"/>
            <a:ext cx="979729" cy="1438497"/>
            <a:chOff x="7565572" y="2207338"/>
            <a:chExt cx="979729" cy="1438497"/>
          </a:xfrm>
        </p:grpSpPr>
        <p:grpSp>
          <p:nvGrpSpPr>
            <p:cNvPr id="40" name="Групувати 39"/>
            <p:cNvGrpSpPr/>
            <p:nvPr/>
          </p:nvGrpSpPr>
          <p:grpSpPr>
            <a:xfrm>
              <a:off x="8202653" y="2663535"/>
              <a:ext cx="172616" cy="608505"/>
              <a:chOff x="8202653" y="2663535"/>
              <a:chExt cx="172616" cy="608505"/>
            </a:xfrm>
          </p:grpSpPr>
          <p:sp>
            <p:nvSpPr>
              <p:cNvPr id="24" name="Овал 23"/>
              <p:cNvSpPr/>
              <p:nvPr/>
            </p:nvSpPr>
            <p:spPr>
              <a:xfrm>
                <a:off x="8202653" y="2663535"/>
                <a:ext cx="172616" cy="156100"/>
              </a:xfrm>
              <a:prstGeom prst="ellips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9" name="Пряма сполучна лінія 38"/>
              <p:cNvCxnSpPr/>
              <p:nvPr/>
            </p:nvCxnSpPr>
            <p:spPr>
              <a:xfrm>
                <a:off x="8288961" y="2793887"/>
                <a:ext cx="4651" cy="478153"/>
              </a:xfrm>
              <a:prstGeom prst="line">
                <a:avLst/>
              </a:prstGeom>
              <a:ln w="285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Групувати 44"/>
            <p:cNvGrpSpPr/>
            <p:nvPr/>
          </p:nvGrpSpPr>
          <p:grpSpPr>
            <a:xfrm>
              <a:off x="7565572" y="2207338"/>
              <a:ext cx="979729" cy="1438497"/>
              <a:chOff x="7565572" y="2207338"/>
              <a:chExt cx="979729" cy="1438497"/>
            </a:xfrm>
          </p:grpSpPr>
          <p:grpSp>
            <p:nvGrpSpPr>
              <p:cNvPr id="37" name="Групувати 36"/>
              <p:cNvGrpSpPr/>
              <p:nvPr/>
            </p:nvGrpSpPr>
            <p:grpSpPr>
              <a:xfrm>
                <a:off x="7716415" y="2207338"/>
                <a:ext cx="130630" cy="1129615"/>
                <a:chOff x="7716415" y="2207338"/>
                <a:chExt cx="130630" cy="1129615"/>
              </a:xfrm>
            </p:grpSpPr>
            <p:sp>
              <p:nvSpPr>
                <p:cNvPr id="27" name="Овал 26"/>
                <p:cNvSpPr/>
                <p:nvPr/>
              </p:nvSpPr>
              <p:spPr>
                <a:xfrm>
                  <a:off x="7716415" y="2207338"/>
                  <a:ext cx="130630" cy="153820"/>
                </a:xfrm>
                <a:prstGeom prst="ellipse">
                  <a:avLst/>
                </a:prstGeom>
                <a:solidFill>
                  <a:schemeClr val="accent6">
                    <a:lumMod val="75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3" name="Пряма сполучна лінія 32"/>
                <p:cNvCxnSpPr>
                  <a:stCxn id="27" idx="4"/>
                </p:cNvCxnSpPr>
                <p:nvPr/>
              </p:nvCxnSpPr>
              <p:spPr>
                <a:xfrm>
                  <a:off x="7781730" y="2361158"/>
                  <a:ext cx="18662" cy="975795"/>
                </a:xfrm>
                <a:prstGeom prst="line">
                  <a:avLst/>
                </a:prstGeom>
                <a:ln w="28575">
                  <a:solidFill>
                    <a:schemeClr val="accent6">
                      <a:lumMod val="75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1" name="TextBox 40"/>
              <p:cNvSpPr txBox="1"/>
              <p:nvPr/>
            </p:nvSpPr>
            <p:spPr>
              <a:xfrm>
                <a:off x="7565572" y="3162095"/>
                <a:ext cx="531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х</a:t>
                </a:r>
                <a:r>
                  <a:rPr lang="ru-RU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8115314" y="3184170"/>
                <a:ext cx="42998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х</a:t>
                </a:r>
                <a:r>
                  <a:rPr lang="ru-RU" sz="11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48" name="Групувати 47"/>
          <p:cNvGrpSpPr/>
          <p:nvPr/>
        </p:nvGrpSpPr>
        <p:grpSpPr>
          <a:xfrm>
            <a:off x="9138254" y="1818050"/>
            <a:ext cx="416294" cy="1778891"/>
            <a:chOff x="9138254" y="1925270"/>
            <a:chExt cx="416294" cy="1778891"/>
          </a:xfrm>
        </p:grpSpPr>
        <p:grpSp>
          <p:nvGrpSpPr>
            <p:cNvPr id="36" name="Групувати 35"/>
            <p:cNvGrpSpPr/>
            <p:nvPr/>
          </p:nvGrpSpPr>
          <p:grpSpPr>
            <a:xfrm>
              <a:off x="9213980" y="1925270"/>
              <a:ext cx="135294" cy="1381174"/>
              <a:chOff x="9213980" y="1925270"/>
              <a:chExt cx="135294" cy="1381174"/>
            </a:xfrm>
          </p:grpSpPr>
          <p:sp>
            <p:nvSpPr>
              <p:cNvPr id="20" name="Овал 19"/>
              <p:cNvSpPr/>
              <p:nvPr/>
            </p:nvSpPr>
            <p:spPr>
              <a:xfrm>
                <a:off x="9213980" y="1925270"/>
                <a:ext cx="135294" cy="108803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5" name="Пряма сполучна лінія 34"/>
              <p:cNvCxnSpPr>
                <a:stCxn id="20" idx="4"/>
              </p:cNvCxnSpPr>
              <p:nvPr/>
            </p:nvCxnSpPr>
            <p:spPr>
              <a:xfrm>
                <a:off x="9281627" y="2034073"/>
                <a:ext cx="30324" cy="1272371"/>
              </a:xfrm>
              <a:prstGeom prst="line">
                <a:avLst/>
              </a:prstGeom>
              <a:ln w="28575">
                <a:solidFill>
                  <a:schemeClr val="accent6">
                    <a:lumMod val="7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TextBox 46"/>
            <p:cNvSpPr txBox="1"/>
            <p:nvPr/>
          </p:nvSpPr>
          <p:spPr>
            <a:xfrm>
              <a:off x="9138254" y="3242496"/>
              <a:ext cx="4162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х</a:t>
              </a:r>
              <a:r>
                <a:rPr lang="ru-RU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0" name="Групувати 49"/>
          <p:cNvGrpSpPr/>
          <p:nvPr/>
        </p:nvGrpSpPr>
        <p:grpSpPr>
          <a:xfrm>
            <a:off x="9983755" y="2841428"/>
            <a:ext cx="485234" cy="798153"/>
            <a:chOff x="9983755" y="2841428"/>
            <a:chExt cx="485234" cy="798153"/>
          </a:xfrm>
        </p:grpSpPr>
        <p:grpSp>
          <p:nvGrpSpPr>
            <p:cNvPr id="43" name="Групувати 42"/>
            <p:cNvGrpSpPr/>
            <p:nvPr/>
          </p:nvGrpSpPr>
          <p:grpSpPr>
            <a:xfrm>
              <a:off x="10081769" y="3143416"/>
              <a:ext cx="172616" cy="496165"/>
              <a:chOff x="10081769" y="3122852"/>
              <a:chExt cx="172616" cy="496165"/>
            </a:xfrm>
          </p:grpSpPr>
          <p:sp>
            <p:nvSpPr>
              <p:cNvPr id="25" name="Овал 24"/>
              <p:cNvSpPr/>
              <p:nvPr/>
            </p:nvSpPr>
            <p:spPr>
              <a:xfrm>
                <a:off x="10081769" y="3462917"/>
                <a:ext cx="172616" cy="156100"/>
              </a:xfrm>
              <a:prstGeom prst="ellips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2" name="Пряма сполучна лінія 41"/>
              <p:cNvCxnSpPr/>
              <p:nvPr/>
            </p:nvCxnSpPr>
            <p:spPr>
              <a:xfrm flipH="1" flipV="1">
                <a:off x="10152166" y="3122852"/>
                <a:ext cx="7768" cy="393385"/>
              </a:xfrm>
              <a:prstGeom prst="line">
                <a:avLst/>
              </a:prstGeom>
              <a:ln w="285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9" name="TextBox 48"/>
            <p:cNvSpPr txBox="1"/>
            <p:nvPr/>
          </p:nvSpPr>
          <p:spPr>
            <a:xfrm>
              <a:off x="9983755" y="2841428"/>
              <a:ext cx="4852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х</a:t>
              </a:r>
              <a:r>
                <a:rPr lang="ru-RU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60076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952626" y="142876"/>
            <a:ext cx="7858125" cy="1200329"/>
          </a:xfrm>
          <a:prstGeom prst="rect">
            <a:avLst/>
          </a:prstGeom>
          <a:gradFill rotWithShape="0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Найбільше і найменше значення на відрізку та їх знаходження.</a:t>
            </a:r>
            <a:endParaRPr lang="ru-RU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2994" y="1512334"/>
            <a:ext cx="1155356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Для функцій неперервних на замкненому проміжку має місце </a:t>
            </a:r>
            <a:r>
              <a:rPr lang="uk-UA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теорема  Вейєрштраса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623888">
              <a:defRPr/>
            </a:pPr>
            <a:r>
              <a:rPr lang="uk-UA" sz="24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якщо функція у=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f(x)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визначена </a:t>
            </a:r>
            <a:r>
              <a:rPr lang="uk-UA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неперервна на відрізку</a:t>
            </a:r>
            <a:r>
              <a:rPr lang="uk-UA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[a;b]</a:t>
            </a:r>
            <a:r>
              <a:rPr lang="uk-UA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то вона досягає на ньому найбільшого значення М  і найменшого значення  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m.</a:t>
            </a:r>
          </a:p>
          <a:p>
            <a:pPr indent="623888">
              <a:defRPr/>
            </a:pP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Інакше кажучи,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на відрізку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[a;b]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 знайдуться такі точки х</a:t>
            </a:r>
            <a:r>
              <a:rPr lang="uk-UA" sz="24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 та х</a:t>
            </a:r>
            <a:r>
              <a:rPr lang="uk-UA" sz="24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, що значення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f(x</a:t>
            </a:r>
            <a:r>
              <a:rPr lang="en-US" sz="24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f(x</a:t>
            </a:r>
            <a:r>
              <a:rPr lang="en-US" sz="24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 будуть відповідно найбільшими і найменшими з усіх значень функції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y=f(x)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на цьому відрізку.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2995" y="4000501"/>
            <a:ext cx="11108724" cy="2677656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знаходження найбільшого значення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на відрізку достатньо </a:t>
            </a:r>
          </a:p>
          <a:p>
            <a:pPr marL="534988">
              <a:buFont typeface="Arial" pitchFamily="34" charset="0"/>
              <a:buChar char="•"/>
              <a:defRPr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знайти критичні точки, що лежать усередині відрізка;</a:t>
            </a:r>
          </a:p>
          <a:p>
            <a:pPr marL="534988">
              <a:buFont typeface="Arial" pitchFamily="34" charset="0"/>
              <a:buChar char="•"/>
              <a:defRPr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обчислити значення функції у цих критичних точках  та на кінцях відрізка;</a:t>
            </a:r>
          </a:p>
          <a:p>
            <a:pPr marL="534988">
              <a:buFont typeface="Arial" pitchFamily="34" charset="0"/>
              <a:buChar char="•"/>
              <a:defRPr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з усіх отриманих значень функції вибрати найбільше і найменше.</a:t>
            </a:r>
          </a:p>
          <a:p>
            <a:pPr eaLnBrk="1" hangingPunct="1">
              <a:defRPr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8499298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1257" y="195943"/>
            <a:ext cx="90786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язування</a:t>
            </a: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вправ.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61257" y="998376"/>
                <a:ext cx="1172858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Приклад </a:t>
                </a:r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Знайдіть найбільше і найменше значення функції на вказаному проміжку: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f([)=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 [-1;3].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57" y="998376"/>
                <a:ext cx="11728580" cy="830997"/>
              </a:xfrm>
              <a:prstGeom prst="rect">
                <a:avLst/>
              </a:prstGeom>
              <a:blipFill rotWithShape="0">
                <a:blip r:embed="rId2"/>
                <a:stretch>
                  <a:fillRect l="-832" t="-5882" b="-16176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954555" y="1922106"/>
            <a:ext cx="2995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язання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61257" y="2547257"/>
                <a:ext cx="1043162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1.Знайдемо похідну функції. Маємо: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f′(x)=(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)′=3*2x-3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=6x-3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57" y="2547257"/>
                <a:ext cx="10431625" cy="461665"/>
              </a:xfrm>
              <a:prstGeom prst="rect">
                <a:avLst/>
              </a:prstGeom>
              <a:blipFill>
                <a:blip r:embed="rId3"/>
                <a:stretch>
                  <a:fillRect l="-935" t="-11842" b="-27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10547" y="3031919"/>
                <a:ext cx="10347649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.Знайдемо критичні точки функції. Для цього прирівняємо похідну до нуля. </a:t>
                </a:r>
              </a:p>
              <a:p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Маємо: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6x-3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=0; 3х(2-х)=0.  Звідси х</a:t>
                </a:r>
                <a:r>
                  <a:rPr lang="uk-UA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=0; х</a:t>
                </a:r>
                <a:r>
                  <a:rPr lang="uk-UA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=2.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547" y="3031919"/>
                <a:ext cx="10347649" cy="1107996"/>
              </a:xfrm>
              <a:prstGeom prst="rect">
                <a:avLst/>
              </a:prstGeom>
              <a:blipFill>
                <a:blip r:embed="rId4"/>
                <a:stretch>
                  <a:fillRect l="-883" t="-43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26571" y="3993587"/>
            <a:ext cx="4819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Бачимо, що 0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ϵ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[-1;3]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2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ϵ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[-1;3]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                 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26571" y="4547985"/>
                <a:ext cx="10347649" cy="17891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dirty="0" smtClean="0"/>
                  <a:t>4. </a:t>
                </a:r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Знайдемо значення функції на кінцях </a:t>
                </a:r>
                <a:r>
                  <a:rPr lang="uk-UA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проміжка</a:t>
                </a:r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та в точках, що належать цьому проміжку.</a:t>
                </a:r>
              </a:p>
              <a:p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f(-1)=3-(-1)=4; f(3)=3*9-27=0; f(0)=0;  f(2)=3*4-8=4.</a:t>
                </a:r>
              </a:p>
              <a:p>
                <a:r>
                  <a:rPr lang="uk-UA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Отже,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limLow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𝑚𝑎𝑥𝑓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uk-UA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</m:e>
                      <m:lim>
                        <m:d>
                          <m:dPr>
                            <m:begChr m:val="["/>
                            <m:endChr m:val="]"/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;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e>
                        </m:d>
                      </m:lim>
                    </m:limLow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f(-1)=f(2)=4;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limLow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𝑚𝑖𝑛𝑓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</m:e>
                      <m:lim>
                        <m:d>
                          <m:dPr>
                            <m:begChr m:val="["/>
                            <m:endChr m:val="]"/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;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e>
                        </m:d>
                      </m:lim>
                    </m:limLow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f(0)=f(3)=0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571" y="4547985"/>
                <a:ext cx="10347649" cy="1789144"/>
              </a:xfrm>
              <a:prstGeom prst="rect">
                <a:avLst/>
              </a:prstGeom>
              <a:blipFill>
                <a:blip r:embed="rId5"/>
                <a:stretch>
                  <a:fillRect l="-943" t="-27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Овал 10"/>
          <p:cNvSpPr/>
          <p:nvPr/>
        </p:nvSpPr>
        <p:spPr>
          <a:xfrm>
            <a:off x="5948265" y="4255002"/>
            <a:ext cx="177282" cy="15384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Групувати 19"/>
          <p:cNvGrpSpPr/>
          <p:nvPr/>
        </p:nvGrpSpPr>
        <p:grpSpPr>
          <a:xfrm>
            <a:off x="5234473" y="3900854"/>
            <a:ext cx="4848032" cy="554398"/>
            <a:chOff x="5234473" y="3900854"/>
            <a:chExt cx="4848032" cy="554398"/>
          </a:xfrm>
        </p:grpSpPr>
        <p:grpSp>
          <p:nvGrpSpPr>
            <p:cNvPr id="18" name="Групувати 17"/>
            <p:cNvGrpSpPr/>
            <p:nvPr/>
          </p:nvGrpSpPr>
          <p:grpSpPr>
            <a:xfrm>
              <a:off x="5234473" y="3900854"/>
              <a:ext cx="4441372" cy="520166"/>
              <a:chOff x="5234473" y="3900854"/>
              <a:chExt cx="4441372" cy="520166"/>
            </a:xfrm>
          </p:grpSpPr>
          <p:grpSp>
            <p:nvGrpSpPr>
              <p:cNvPr id="15" name="Групувати 14"/>
              <p:cNvGrpSpPr/>
              <p:nvPr/>
            </p:nvGrpSpPr>
            <p:grpSpPr>
              <a:xfrm>
                <a:off x="5234473" y="3962590"/>
                <a:ext cx="4441372" cy="454166"/>
                <a:chOff x="5234473" y="3962590"/>
                <a:chExt cx="4441372" cy="454166"/>
              </a:xfrm>
            </p:grpSpPr>
            <p:cxnSp>
              <p:nvCxnSpPr>
                <p:cNvPr id="10" name="Пряма зі стрілкою 9"/>
                <p:cNvCxnSpPr/>
                <p:nvPr/>
              </p:nvCxnSpPr>
              <p:spPr>
                <a:xfrm>
                  <a:off x="5234473" y="4331922"/>
                  <a:ext cx="4441372" cy="0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" name="TextBox 11"/>
                <p:cNvSpPr txBox="1"/>
                <p:nvPr/>
              </p:nvSpPr>
              <p:spPr>
                <a:xfrm>
                  <a:off x="5859625" y="3962590"/>
                  <a:ext cx="53184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uk-UA" dirty="0" smtClean="0"/>
                    <a:t>-1</a:t>
                  </a:r>
                  <a:endParaRPr lang="en-US" dirty="0"/>
                </a:p>
              </p:txBody>
            </p:sp>
            <p:sp>
              <p:nvSpPr>
                <p:cNvPr id="13" name="Овал 12"/>
                <p:cNvSpPr/>
                <p:nvPr/>
              </p:nvSpPr>
              <p:spPr>
                <a:xfrm>
                  <a:off x="5948265" y="4262916"/>
                  <a:ext cx="177282" cy="153840"/>
                </a:xfrm>
                <a:prstGeom prst="ellipse">
                  <a:avLst/>
                </a:prstGeom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6" name="Овал 15"/>
              <p:cNvSpPr/>
              <p:nvPr/>
            </p:nvSpPr>
            <p:spPr>
              <a:xfrm>
                <a:off x="8703906" y="4267180"/>
                <a:ext cx="177282" cy="153840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8619152" y="3900854"/>
                <a:ext cx="5341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dirty="0" smtClean="0"/>
                  <a:t>3</a:t>
                </a:r>
                <a:endParaRPr lang="en-US" dirty="0"/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9653297" y="4085920"/>
              <a:ext cx="4292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х</a:t>
              </a:r>
              <a:endParaRPr lang="en-US" dirty="0"/>
            </a:p>
          </p:txBody>
        </p:sp>
      </p:grpSp>
      <p:grpSp>
        <p:nvGrpSpPr>
          <p:cNvPr id="24" name="Групувати 23"/>
          <p:cNvGrpSpPr/>
          <p:nvPr/>
        </p:nvGrpSpPr>
        <p:grpSpPr>
          <a:xfrm>
            <a:off x="6869272" y="3855086"/>
            <a:ext cx="282641" cy="551981"/>
            <a:chOff x="6869272" y="3855086"/>
            <a:chExt cx="282641" cy="551981"/>
          </a:xfrm>
        </p:grpSpPr>
        <p:sp>
          <p:nvSpPr>
            <p:cNvPr id="21" name="Овал 20"/>
            <p:cNvSpPr/>
            <p:nvPr/>
          </p:nvSpPr>
          <p:spPr>
            <a:xfrm>
              <a:off x="6915538" y="4253227"/>
              <a:ext cx="177282" cy="15384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869272" y="3855086"/>
              <a:ext cx="2826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0</a:t>
              </a:r>
              <a:endParaRPr lang="en-US" dirty="0"/>
            </a:p>
          </p:txBody>
        </p:sp>
      </p:grpSp>
      <p:grpSp>
        <p:nvGrpSpPr>
          <p:cNvPr id="26" name="Групувати 25"/>
          <p:cNvGrpSpPr/>
          <p:nvPr/>
        </p:nvGrpSpPr>
        <p:grpSpPr>
          <a:xfrm>
            <a:off x="7823715" y="3931722"/>
            <a:ext cx="301686" cy="462351"/>
            <a:chOff x="7823715" y="3931722"/>
            <a:chExt cx="301686" cy="462351"/>
          </a:xfrm>
        </p:grpSpPr>
        <p:sp>
          <p:nvSpPr>
            <p:cNvPr id="22" name="Овал 21"/>
            <p:cNvSpPr/>
            <p:nvPr/>
          </p:nvSpPr>
          <p:spPr>
            <a:xfrm>
              <a:off x="7864929" y="4240233"/>
              <a:ext cx="177282" cy="15384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823715" y="393172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dirty="0" smtClean="0"/>
                <a:t>2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194026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Робота з підручником</a:t>
            </a:r>
            <a:endParaRPr lang="uk-UA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Опрацюйте параграф 24</a:t>
            </a:r>
          </a:p>
          <a:p>
            <a:r>
              <a:rPr lang="uk-UA" dirty="0" smtClean="0"/>
              <a:t>Розгляньте задачі 1-2</a:t>
            </a:r>
          </a:p>
          <a:p>
            <a:r>
              <a:rPr lang="uk-UA" dirty="0" smtClean="0"/>
              <a:t>Самостійно виконайте №24 (1,3)</a:t>
            </a:r>
          </a:p>
          <a:p>
            <a:endParaRPr lang="uk-UA" dirty="0"/>
          </a:p>
          <a:p>
            <a:r>
              <a:rPr lang="uk-UA" dirty="0" smtClean="0">
                <a:solidFill>
                  <a:srgbClr val="00B050"/>
                </a:solidFill>
              </a:rPr>
              <a:t>Домашня робота </a:t>
            </a:r>
          </a:p>
          <a:p>
            <a:r>
              <a:rPr lang="uk-UA" dirty="0" smtClean="0"/>
              <a:t>№24 (2,4)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17652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816</TotalTime>
  <Words>466</Words>
  <Application>Microsoft Office PowerPoint</Application>
  <PresentationFormat>Широкий екран</PresentationFormat>
  <Paragraphs>53</Paragraphs>
  <Slides>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Times New Roman</vt:lpstr>
      <vt:lpstr>Тема Office</vt:lpstr>
      <vt:lpstr>Найбільше і найменше значення функції на проміжку Алгебра 10 клас  13.04.2022р.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Робота з підручником</vt:lpstr>
    </vt:vector>
  </TitlesOfParts>
  <Company>Інститут Модернізації та Змісту освіти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Найбільше і найменше значення функції</dc:title>
  <dc:creator>Saturn</dc:creator>
  <cp:lastModifiedBy>RePack by Diakov</cp:lastModifiedBy>
  <cp:revision>38</cp:revision>
  <dcterms:created xsi:type="dcterms:W3CDTF">2021-03-13T19:01:13Z</dcterms:created>
  <dcterms:modified xsi:type="dcterms:W3CDTF">2022-04-12T17:08:47Z</dcterms:modified>
</cp:coreProperties>
</file>