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8" r:id="rId2"/>
  </p:sldMasterIdLst>
  <p:notesMasterIdLst>
    <p:notesMasterId r:id="rId17"/>
  </p:notesMasterIdLst>
  <p:sldIdLst>
    <p:sldId id="258" r:id="rId3"/>
    <p:sldId id="264" r:id="rId4"/>
    <p:sldId id="289" r:id="rId5"/>
    <p:sldId id="272" r:id="rId6"/>
    <p:sldId id="261" r:id="rId7"/>
    <p:sldId id="286" r:id="rId8"/>
    <p:sldId id="262" r:id="rId9"/>
    <p:sldId id="288" r:id="rId10"/>
    <p:sldId id="270" r:id="rId11"/>
    <p:sldId id="271" r:id="rId12"/>
    <p:sldId id="273" r:id="rId13"/>
    <p:sldId id="268" r:id="rId14"/>
    <p:sldId id="274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00"/>
    <a:srgbClr val="119F5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35FF8-54FD-4EC9-BF24-AC156E7866FB}" type="datetimeFigureOut">
              <a:rPr lang="ru-RU" smtClean="0"/>
              <a:t>01.12.2021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18048-758B-411C-8EB7-EB45FF0002FB}" type="slidenum">
              <a:rPr lang="ru-RU" smtClean="0"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1973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18048-758B-411C-8EB7-EB45FF0002FB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493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18048-758B-411C-8EB7-EB45FF0002FB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8282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18048-758B-411C-8EB7-EB45FF0002FB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23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18048-758B-411C-8EB7-EB45FF0002FB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5771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10242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0242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FB6BA8-C879-461C-B216-9AE6C8E3BF36}" type="slidenum">
              <a:rPr lang="ru-RU">
                <a:solidFill>
                  <a:srgbClr val="FFFFFF"/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026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8DCF1-C868-499C-93DD-C1CA4B2A2768}" type="slidenum">
              <a:rPr lang="ru-RU">
                <a:solidFill>
                  <a:srgbClr val="FFFFFF"/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079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BCA49-81E7-445B-AC9C-29B6836B89D8}" type="slidenum">
              <a:rPr lang="ru-RU">
                <a:solidFill>
                  <a:srgbClr val="FFFFFF"/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715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28DDD-D436-4D6E-B363-A5B2299626BE}" type="slidenum">
              <a:rPr lang="ru-RU">
                <a:solidFill>
                  <a:srgbClr val="FFFFFF"/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62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05966-B6E9-4996-B8D7-56930CC3B5A8}" type="slidenum">
              <a:rPr lang="ru-RU" smtClean="0">
                <a:solidFill>
                  <a:srgbClr val="000000"/>
                </a:solidFill>
              </a:rPr>
              <a:pPr/>
              <a:t>‹№›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04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C9D4-E14E-42E9-B6A5-E6904F8D13FB}" type="slidenum">
              <a:rPr lang="ru-RU" smtClean="0">
                <a:solidFill>
                  <a:srgbClr val="000000"/>
                </a:solidFill>
              </a:rPr>
              <a:pPr/>
              <a:t>‹№›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094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AB79-1C98-4EE3-BCF1-969982EF5366}" type="slidenum">
              <a:rPr lang="ru-RU" smtClean="0">
                <a:solidFill>
                  <a:srgbClr val="000000"/>
                </a:solidFill>
              </a:rPr>
              <a:pPr/>
              <a:t>‹№›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64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71898-BBE3-4B73-AC72-D50A286DA240}" type="slidenum">
              <a:rPr lang="ru-RU" smtClean="0">
                <a:solidFill>
                  <a:srgbClr val="000000"/>
                </a:solidFill>
              </a:rPr>
              <a:pPr/>
              <a:t>‹№›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39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84B2-403D-4031-82B3-43E51F37A973}" type="slidenum">
              <a:rPr lang="ru-RU" smtClean="0">
                <a:solidFill>
                  <a:srgbClr val="000000"/>
                </a:solidFill>
              </a:rPr>
              <a:pPr/>
              <a:t>‹№›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67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38228-2D00-41A9-B22F-3B90A1267B83}" type="slidenum">
              <a:rPr lang="ru-RU" smtClean="0">
                <a:solidFill>
                  <a:srgbClr val="000000"/>
                </a:solidFill>
              </a:rPr>
              <a:pPr/>
              <a:t>‹№›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304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E687A-40E6-4D77-A068-A48E8F97F3E1}" type="slidenum">
              <a:rPr lang="ru-RU" smtClean="0">
                <a:solidFill>
                  <a:srgbClr val="000000"/>
                </a:solidFill>
              </a:rPr>
              <a:pPr/>
              <a:t>‹№›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46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FBD76-32E3-4B48-9CFD-74BB88809CB3}" type="slidenum">
              <a:rPr lang="ru-RU">
                <a:solidFill>
                  <a:srgbClr val="FFFFFF"/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989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01D88-959E-4B18-A9DA-30F490B6FDCE}" type="slidenum">
              <a:rPr lang="ru-RU" smtClean="0">
                <a:solidFill>
                  <a:srgbClr val="000000"/>
                </a:solidFill>
              </a:rPr>
              <a:pPr/>
              <a:t>‹№›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26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A440D-AC78-4A80-A1FB-C2091E26B97B}" type="slidenum">
              <a:rPr lang="ru-RU" smtClean="0">
                <a:solidFill>
                  <a:srgbClr val="000000"/>
                </a:solidFill>
              </a:rPr>
              <a:pPr/>
              <a:t>‹№›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964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412D-E64F-49F1-B8CA-DB7FE6D13C40}" type="slidenum">
              <a:rPr lang="ru-RU" smtClean="0">
                <a:solidFill>
                  <a:srgbClr val="000000"/>
                </a:solidFill>
              </a:rPr>
              <a:pPr/>
              <a:t>‹№›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1021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DE470-FAD1-4FE5-AFB4-66F38A8D3E78}" type="slidenum">
              <a:rPr lang="ru-RU" smtClean="0">
                <a:solidFill>
                  <a:srgbClr val="000000"/>
                </a:solidFill>
              </a:rPr>
              <a:pPr/>
              <a:t>‹№›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470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CB139-50AA-4D6D-843C-94167BE3B5B7}" type="slidenum">
              <a:rPr lang="ru-RU">
                <a:solidFill>
                  <a:srgbClr val="FFFFFF"/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806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C3227-6885-43D9-AC48-FE2518890852}" type="slidenum">
              <a:rPr lang="ru-RU">
                <a:solidFill>
                  <a:srgbClr val="FFFFFF"/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54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E2546-7F67-44D6-A4BF-F970DDBEEC49}" type="slidenum">
              <a:rPr lang="ru-RU">
                <a:solidFill>
                  <a:srgbClr val="FFFFFF"/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273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BB1B6-DC5B-42AB-8CCF-05ACF94973C2}" type="slidenum">
              <a:rPr lang="ru-RU">
                <a:solidFill>
                  <a:srgbClr val="FFFFFF"/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991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521DB-88DD-4AB3-9A95-F6C613E5153C}" type="slidenum">
              <a:rPr lang="ru-RU">
                <a:solidFill>
                  <a:srgbClr val="FFFFFF"/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419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084AF-2E93-479E-AE8C-F71DDECAF704}" type="slidenum">
              <a:rPr lang="ru-RU">
                <a:solidFill>
                  <a:srgbClr val="FFFFFF"/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773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E9DE8-9B6E-462B-B9B9-A8426F5E8FB6}" type="slidenum">
              <a:rPr lang="ru-RU">
                <a:solidFill>
                  <a:srgbClr val="FFFFFF"/>
                </a:solidFill>
              </a:rPr>
              <a:pPr>
                <a:defRPr/>
              </a:pPr>
              <a:t>‹№›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03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0137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139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139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139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139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10139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139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139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140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140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DAB3E4-163D-436B-82B1-0EB2583893EC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5362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DAB3E4-163D-436B-82B1-0EB2583893EC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61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1.jpe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gif"/><Relationship Id="rId5" Type="http://schemas.openxmlformats.org/officeDocument/2006/relationships/image" Target="../media/image370.png"/><Relationship Id="rId4" Type="http://schemas.openxmlformats.org/officeDocument/2006/relationships/image" Target="../media/image36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60.png"/><Relationship Id="rId4" Type="http://schemas.openxmlformats.org/officeDocument/2006/relationships/image" Target="../media/image3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1.pn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Алгебра 10 клас 02.12.2021</a:t>
            </a:r>
            <a:endParaRPr lang="uk-UA" dirty="0"/>
          </a:p>
        </p:txBody>
      </p:sp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6600" dirty="0" smtClean="0">
                <a:solidFill>
                  <a:srgbClr val="FF0000"/>
                </a:solidFill>
              </a:rPr>
              <a:t>Формули зведення</a:t>
            </a:r>
            <a:endParaRPr lang="uk-UA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16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Шаблон презентации по алгебре &quot;Желты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8" y="0"/>
            <a:ext cx="9027574" cy="677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2261085"/>
                  </p:ext>
                </p:extLst>
              </p:nvPr>
            </p:nvGraphicFramePr>
            <p:xfrm>
              <a:off x="251520" y="620688"/>
              <a:ext cx="8640960" cy="4896544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8640960"/>
                  </a:tblGrid>
                  <a:tr h="4896544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876675" algn="l"/>
                            </a:tabLst>
                            <a:defRPr/>
                          </a:pPr>
                          <a:r>
                            <a:rPr kumimoji="0" lang="ru-RU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Batang"/>
                              <a:cs typeface="Times New Roman"/>
                            </a:rPr>
                            <a:t>Формулы приведения</a:t>
                          </a:r>
                          <a:r>
                            <a:rPr kumimoji="0" lang="ru-RU" sz="32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Batang"/>
                              <a:cs typeface="Times New Roman"/>
                            </a:rPr>
                            <a:t> </a:t>
                          </a:r>
                          <a:r>
                            <a:rPr kumimoji="0" lang="ru-RU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Batang"/>
                              <a:cs typeface="Times New Roman"/>
                            </a:rPr>
                            <a:t>– </a:t>
                          </a:r>
                          <a:r>
                            <a:rPr kumimoji="0" lang="ru-RU" sz="2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Batang"/>
                              <a:cs typeface="Times New Roman"/>
                            </a:rPr>
                            <a:t>это формулы,  которые выражают тригонометрические функции углов (чисел)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ru-RU" sz="3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kumimoji="0" lang="ru-RU" sz="3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kumimoji="0" lang="uk-UA" sz="3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Times New Roman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ru-RU" sz="3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Batang"/>
                              <a:cs typeface="Times New Roman"/>
                            </a:rPr>
                            <a:t>±</a:t>
                          </a:r>
                          <a:r>
                            <a:rPr kumimoji="0" lang="ru-RU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Batang"/>
                              <a:cs typeface="Times New Roman"/>
                            </a:rPr>
                            <a:t> </a:t>
                          </a:r>
                          <a:r>
                            <a:rPr kumimoji="0" lang="el-GR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Batang"/>
                              <a:cs typeface="Times New Roman"/>
                            </a:rPr>
                            <a:t>α</a:t>
                          </a:r>
                          <a:r>
                            <a:rPr kumimoji="0" lang="ru-RU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Batang"/>
                              <a:cs typeface="Times New Roman"/>
                            </a:rPr>
                            <a:t>,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ru-RU" sz="3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kumimoji="0" lang="uk-UA" sz="3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Times New Roman"/>
                                    </a:rPr>
                                    <m:t>𝟑</m:t>
                                  </m:r>
                                  <m:r>
                                    <a:rPr kumimoji="0" lang="uk-UA" sz="3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kumimoji="0" lang="uk-UA" sz="3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Times New Roman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ru-RU" sz="3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Batang"/>
                              <a:cs typeface="Times New Roman"/>
                            </a:rPr>
                            <a:t>±</a:t>
                          </a:r>
                          <a:r>
                            <a:rPr kumimoji="0" lang="ru-RU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Batang"/>
                              <a:cs typeface="Times New Roman"/>
                            </a:rPr>
                            <a:t> </a:t>
                          </a:r>
                          <a:r>
                            <a:rPr kumimoji="0" lang="el-GR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α</a:t>
                          </a:r>
                          <a:r>
                            <a:rPr kumimoji="0" lang="uk-UA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Batang"/>
                              <a:cs typeface="Times New Roman"/>
                            </a:rPr>
                            <a:t>,   </a:t>
                          </a:r>
                          <a14:m>
                            <m:oMath xmlns:m="http://schemas.openxmlformats.org/officeDocument/2006/math">
                              <m:r>
                                <a:rPr kumimoji="0" lang="uk-UA" sz="3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𝝅</m:t>
                              </m:r>
                              <m:r>
                                <a:rPr kumimoji="0" lang="uk-UA" sz="3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 </m:t>
                              </m:r>
                            </m:oMath>
                          </a14:m>
                          <a:r>
                            <a:rPr kumimoji="0" lang="ru-RU" sz="3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Batang"/>
                              <a:cs typeface="Times New Roman"/>
                            </a:rPr>
                            <a:t>±</a:t>
                          </a:r>
                          <a:r>
                            <a:rPr kumimoji="0" lang="ru-RU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Batang"/>
                              <a:cs typeface="Times New Roman"/>
                            </a:rPr>
                            <a:t> </a:t>
                          </a:r>
                          <a:r>
                            <a:rPr kumimoji="0" lang="el-GR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Batang"/>
                              <a:cs typeface="Times New Roman"/>
                            </a:rPr>
                            <a:t>α</a:t>
                          </a:r>
                          <a:r>
                            <a:rPr kumimoji="0" lang="uk-UA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Batang"/>
                              <a:cs typeface="Times New Roman"/>
                            </a:rPr>
                            <a:t>,</a:t>
                          </a:r>
                          <a:r>
                            <a:rPr kumimoji="0" lang="ru-RU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Batang"/>
                              <a:cs typeface="Times New Roman"/>
                            </a:rPr>
                            <a:t>   2</a:t>
                          </a:r>
                          <a:r>
                            <a:rPr kumimoji="0" lang="el-GR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Batang"/>
                              <a:cs typeface="Times New Roman"/>
                            </a:rPr>
                            <a:t>π</a:t>
                          </a:r>
                          <a:r>
                            <a:rPr kumimoji="0" lang="uk-UA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Batang"/>
                              <a:cs typeface="Times New Roman"/>
                            </a:rPr>
                            <a:t> </a:t>
                          </a:r>
                          <a:r>
                            <a:rPr kumimoji="0" lang="el-GR" sz="3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Batang"/>
                              <a:cs typeface="Times New Roman"/>
                            </a:rPr>
                            <a:t>±</a:t>
                          </a:r>
                          <a:r>
                            <a:rPr kumimoji="0" lang="uk-UA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Batang"/>
                              <a:cs typeface="Times New Roman"/>
                            </a:rPr>
                            <a:t> </a:t>
                          </a:r>
                          <a:r>
                            <a:rPr kumimoji="0" lang="el-GR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Batang"/>
                              <a:cs typeface="Times New Roman"/>
                            </a:rPr>
                            <a:t>α</a:t>
                          </a:r>
                          <a:r>
                            <a:rPr kumimoji="0" lang="ru-RU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Batang"/>
                              <a:cs typeface="Times New Roman"/>
                            </a:rPr>
                            <a:t>    </a:t>
                          </a:r>
                        </a:p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876675" algn="l"/>
                            </a:tabLst>
                            <a:defRPr/>
                          </a:pPr>
                          <a:r>
                            <a:rPr kumimoji="0" lang="ru-RU" sz="2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Batang"/>
                              <a:cs typeface="Times New Roman"/>
                            </a:rPr>
                            <a:t>через  тригонометрические функции угла (числа) α, где α – произвольный  угол (число).</a:t>
                          </a:r>
                          <a:endParaRPr kumimoji="0" lang="ru-RU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orbel"/>
                            <a:ea typeface="Times New Roman"/>
                            <a:cs typeface="Times New Roman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  <a:tabLst>
                              <a:tab pos="3876675" algn="l"/>
                            </a:tabLst>
                          </a:pPr>
                          <a:endParaRPr lang="ru-RU" sz="900" i="1" dirty="0">
                            <a:effectLst/>
                            <a:latin typeface="Corbel"/>
                            <a:ea typeface="Times New Roman"/>
                            <a:cs typeface="Times New Roman"/>
                          </a:endParaRPr>
                        </a:p>
                      </a:txBody>
                      <a:tcPr anchor="b" anchorCtr="1">
                        <a:solidFill>
                          <a:srgbClr val="92D05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6275055"/>
                  </p:ext>
                </p:extLst>
              </p:nvPr>
            </p:nvGraphicFramePr>
            <p:xfrm>
              <a:off x="251520" y="620688"/>
              <a:ext cx="8640960" cy="4896544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8640960"/>
                  </a:tblGrid>
                  <a:tr h="489654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b" anchorCtr="1">
                        <a:blipFill rotWithShape="1">
                          <a:blip r:embed="rId3"/>
                          <a:stretch>
                            <a:fillRect l="-1763" t="-2366" r="-1763" b="-236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25490355"/>
                  </p:ext>
                </p:extLst>
              </p:nvPr>
            </p:nvGraphicFramePr>
            <p:xfrm>
              <a:off x="186209" y="620688"/>
              <a:ext cx="8640960" cy="4896544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8640960"/>
                  </a:tblGrid>
                  <a:tr h="4896544"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876675" algn="l"/>
                            </a:tabLst>
                            <a:defRPr/>
                          </a:pPr>
                          <a:r>
                            <a:rPr kumimoji="0" lang="ru-RU" sz="32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Batang"/>
                              <a:cs typeface="Times New Roman"/>
                            </a:rPr>
                            <a:t>Формули зведення</a:t>
                          </a:r>
                          <a:r>
                            <a:rPr kumimoji="0" lang="ru-RU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Batang"/>
                              <a:cs typeface="Times New Roman"/>
                            </a:rPr>
                            <a:t>– </a:t>
                          </a:r>
                          <a:r>
                            <a:rPr kumimoji="0" lang="ru-RU" sz="2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Batang"/>
                              <a:cs typeface="Times New Roman"/>
                            </a:rPr>
                            <a:t>це формули, що виражають тригонометричні функцій кутів (чисел) 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876675" algn="l"/>
                            </a:tabLst>
                            <a:defRPr/>
                          </a:pPr>
                          <a:r>
                            <a:rPr kumimoji="0" lang="ru-RU" sz="2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Batang"/>
                              <a:cs typeface="Times New Roman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ru-RU" sz="3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kumimoji="0" lang="ru-RU" sz="3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kumimoji="0" lang="uk-UA" sz="3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Times New Roman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ru-RU" sz="3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Batang"/>
                              <a:cs typeface="Times New Roman"/>
                            </a:rPr>
                            <a:t>±</a:t>
                          </a:r>
                          <a:r>
                            <a:rPr kumimoji="0" lang="ru-RU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Batang"/>
                              <a:cs typeface="Times New Roman"/>
                            </a:rPr>
                            <a:t> </a:t>
                          </a:r>
                          <a:r>
                            <a:rPr kumimoji="0" lang="el-GR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Batang"/>
                              <a:cs typeface="Times New Roman"/>
                            </a:rPr>
                            <a:t>α</a:t>
                          </a:r>
                          <a:r>
                            <a:rPr kumimoji="0" lang="ru-RU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Batang"/>
                              <a:cs typeface="Times New Roman"/>
                            </a:rPr>
                            <a:t>,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ru-RU" sz="3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kumimoji="0" lang="uk-UA" sz="3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Times New Roman"/>
                                    </a:rPr>
                                    <m:t>𝟑</m:t>
                                  </m:r>
                                  <m:r>
                                    <a:rPr kumimoji="0" lang="uk-UA" sz="3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kumimoji="0" lang="uk-UA" sz="36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Times New Roman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ru-RU" sz="3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Batang"/>
                              <a:cs typeface="Times New Roman"/>
                            </a:rPr>
                            <a:t>±</a:t>
                          </a:r>
                          <a:r>
                            <a:rPr kumimoji="0" lang="ru-RU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Batang"/>
                              <a:cs typeface="Times New Roman"/>
                            </a:rPr>
                            <a:t> </a:t>
                          </a:r>
                          <a:r>
                            <a:rPr kumimoji="0" lang="el-GR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α</a:t>
                          </a:r>
                          <a:r>
                            <a:rPr kumimoji="0" lang="uk-UA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Batang"/>
                              <a:cs typeface="Times New Roman"/>
                            </a:rPr>
                            <a:t>,   </a:t>
                          </a:r>
                          <a14:m>
                            <m:oMath xmlns:m="http://schemas.openxmlformats.org/officeDocument/2006/math">
                              <m:r>
                                <a:rPr kumimoji="0" lang="uk-UA" sz="3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𝝅</m:t>
                              </m:r>
                              <m:r>
                                <a:rPr kumimoji="0" lang="uk-UA" sz="36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 </m:t>
                              </m:r>
                            </m:oMath>
                          </a14:m>
                          <a:r>
                            <a:rPr kumimoji="0" lang="ru-RU" sz="3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Batang"/>
                              <a:cs typeface="Times New Roman"/>
                            </a:rPr>
                            <a:t>±</a:t>
                          </a:r>
                          <a:r>
                            <a:rPr kumimoji="0" lang="ru-RU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Batang"/>
                              <a:cs typeface="Times New Roman"/>
                            </a:rPr>
                            <a:t> </a:t>
                          </a:r>
                          <a:r>
                            <a:rPr kumimoji="0" lang="el-GR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Batang"/>
                              <a:cs typeface="Times New Roman"/>
                            </a:rPr>
                            <a:t>α</a:t>
                          </a:r>
                          <a:r>
                            <a:rPr kumimoji="0" lang="uk-UA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Batang"/>
                              <a:cs typeface="Times New Roman"/>
                            </a:rPr>
                            <a:t>,</a:t>
                          </a:r>
                          <a:r>
                            <a:rPr kumimoji="0" lang="ru-RU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Batang"/>
                              <a:cs typeface="Times New Roman"/>
                            </a:rPr>
                            <a:t>   2</a:t>
                          </a:r>
                          <a:r>
                            <a:rPr kumimoji="0" lang="el-GR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Batang"/>
                              <a:cs typeface="Times New Roman"/>
                            </a:rPr>
                            <a:t>π</a:t>
                          </a:r>
                          <a:r>
                            <a:rPr kumimoji="0" lang="uk-UA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Batang"/>
                              <a:cs typeface="Times New Roman"/>
                            </a:rPr>
                            <a:t> </a:t>
                          </a:r>
                          <a:r>
                            <a:rPr kumimoji="0" lang="el-GR" sz="3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Batang"/>
                              <a:cs typeface="Times New Roman"/>
                            </a:rPr>
                            <a:t>±</a:t>
                          </a:r>
                          <a:r>
                            <a:rPr kumimoji="0" lang="uk-UA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Batang"/>
                              <a:cs typeface="Times New Roman"/>
                            </a:rPr>
                            <a:t> </a:t>
                          </a:r>
                          <a:r>
                            <a:rPr kumimoji="0" lang="el-GR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Batang"/>
                              <a:cs typeface="Times New Roman"/>
                            </a:rPr>
                            <a:t>α</a:t>
                          </a:r>
                          <a:r>
                            <a:rPr kumimoji="0" lang="ru-RU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Batang"/>
                              <a:cs typeface="Times New Roman"/>
                            </a:rPr>
                            <a:t>    </a:t>
                          </a:r>
                        </a:p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876675" algn="l"/>
                            </a:tabLst>
                            <a:defRPr/>
                          </a:pPr>
                          <a:r>
                            <a:rPr kumimoji="0" lang="ru-RU" sz="2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Batang"/>
                              <a:cs typeface="Times New Roman"/>
                            </a:rPr>
                            <a:t>через  тригонометричні функції кута (числа) α, де α – довільний  кут (число).</a:t>
                          </a:r>
                          <a:endParaRPr kumimoji="0" lang="ru-RU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orbel"/>
                            <a:ea typeface="Times New Roman"/>
                            <a:cs typeface="Times New Roman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600"/>
                            </a:spcAft>
                            <a:tabLst>
                              <a:tab pos="3876675" algn="l"/>
                            </a:tabLst>
                          </a:pPr>
                          <a:endParaRPr lang="ru-RU" sz="900" i="1" dirty="0">
                            <a:effectLst/>
                            <a:latin typeface="Corbel"/>
                            <a:ea typeface="Times New Roman"/>
                            <a:cs typeface="Times New Roman"/>
                          </a:endParaRPr>
                        </a:p>
                      </a:txBody>
                      <a:tcPr anchor="b" anchorCtr="1">
                        <a:solidFill>
                          <a:srgbClr val="92D05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25490355"/>
                  </p:ext>
                </p:extLst>
              </p:nvPr>
            </p:nvGraphicFramePr>
            <p:xfrm>
              <a:off x="186209" y="620688"/>
              <a:ext cx="8640960" cy="4896544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8640960"/>
                  </a:tblGrid>
                  <a:tr h="489654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b" anchorCtr="1">
                        <a:blipFill rotWithShape="1">
                          <a:blip r:embed="rId4"/>
                          <a:stretch>
                            <a:fillRect l="-1835" t="-2366" r="-1764" b="-236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3944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Шаблоны презентаций по математи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1"/>
            <a:ext cx="9036496" cy="678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zno.academia.in.ua/pluginfile.php/5892/mod_book/chapter/789/l1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799288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zno.academia.in.ua/pluginfile.php/5892/mod_book/chapter/789/l1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28" y="1709192"/>
            <a:ext cx="799288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36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Шаблон (фон) презентации &quot;Математик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14056"/>
            <a:ext cx="9144000" cy="683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680283"/>
            <a:ext cx="39353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Batang"/>
                <a:cs typeface="Times New Roman"/>
              </a:rPr>
              <a:t>Правило</a:t>
            </a:r>
            <a:r>
              <a:rPr lang="uk-UA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Batang"/>
                <a:cs typeface="Times New Roman"/>
              </a:rPr>
              <a:t>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202272" y="1568786"/>
            <a:ext cx="1681476" cy="1740569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6077858" y="1411110"/>
            <a:ext cx="2160240" cy="2080380"/>
            <a:chOff x="4953418" y="1941667"/>
            <a:chExt cx="1872208" cy="1944216"/>
          </a:xfrm>
        </p:grpSpPr>
        <p:cxnSp>
          <p:nvCxnSpPr>
            <p:cNvPr id="11" name="Прямая со стрелкой 10"/>
            <p:cNvCxnSpPr/>
            <p:nvPr/>
          </p:nvCxnSpPr>
          <p:spPr>
            <a:xfrm>
              <a:off x="4953418" y="2922573"/>
              <a:ext cx="1872208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 flipV="1">
              <a:off x="5796136" y="1941667"/>
              <a:ext cx="0" cy="194421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5783180" y="2126389"/>
              <a:ext cx="4936" cy="162664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5042874" y="2922573"/>
              <a:ext cx="1457279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Блок-схема: узел 14"/>
          <p:cNvSpPr/>
          <p:nvPr/>
        </p:nvSpPr>
        <p:spPr>
          <a:xfrm>
            <a:off x="7004506" y="1511727"/>
            <a:ext cx="45719" cy="4571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Блок-схема: узел 15"/>
          <p:cNvSpPr/>
          <p:nvPr/>
        </p:nvSpPr>
        <p:spPr>
          <a:xfrm>
            <a:off x="7038122" y="3240622"/>
            <a:ext cx="50949" cy="4571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Блок-схема: узел 16"/>
          <p:cNvSpPr/>
          <p:nvPr/>
        </p:nvSpPr>
        <p:spPr>
          <a:xfrm>
            <a:off x="7839692" y="2393352"/>
            <a:ext cx="45719" cy="45719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Блок-схема: узел 17"/>
          <p:cNvSpPr/>
          <p:nvPr/>
        </p:nvSpPr>
        <p:spPr>
          <a:xfrm>
            <a:off x="6135357" y="2416212"/>
            <a:ext cx="45719" cy="45719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6720036" y="1172186"/>
                <a:ext cx="306143" cy="408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12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uk-UA" sz="1200" b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036" y="1172186"/>
                <a:ext cx="306143" cy="408830"/>
              </a:xfrm>
              <a:prstGeom prst="rect">
                <a:avLst/>
              </a:prstGeom>
              <a:blipFill rotWithShape="1">
                <a:blip r:embed="rId4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6663956" y="3229452"/>
                <a:ext cx="425116" cy="687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505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200" b="1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uk-UA" sz="1200" b="1" i="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𝟑</m:t>
                          </m:r>
                          <m:r>
                            <a:rPr lang="uk-UA" sz="12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𝝅</m:t>
                          </m:r>
                        </m:num>
                        <m:den>
                          <m:r>
                            <a:rPr lang="uk-UA" sz="1200" b="1" i="0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1200" dirty="0">
                  <a:effectLst/>
                  <a:latin typeface="Century Schoolbook"/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956" y="3229452"/>
                <a:ext cx="425116" cy="68781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>
            <a:off x="6156469" y="2207887"/>
            <a:ext cx="2276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/>
                <a:ea typeface="Times New Roman"/>
                <a:cs typeface="Bookman Old Style"/>
              </a:rPr>
              <a:t>π</a:t>
            </a:r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550564" y="2177811"/>
            <a:ext cx="4082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imes New Roman"/>
                <a:ea typeface="Times New Roman"/>
                <a:cs typeface="Bookman Old Style"/>
              </a:rPr>
              <a:t> </a:t>
            </a:r>
            <a:r>
              <a:rPr lang="uk-UA" sz="1200" b="1" dirty="0" smtClean="0">
                <a:latin typeface="Times New Roman"/>
                <a:ea typeface="Times New Roman"/>
                <a:cs typeface="Bookman Old Style"/>
              </a:rPr>
              <a:t>2</a:t>
            </a:r>
            <a:r>
              <a:rPr lang="ru-RU" sz="1200" b="1" dirty="0">
                <a:latin typeface="Times New Roman"/>
                <a:ea typeface="Times New Roman"/>
                <a:cs typeface="Bookman Old Style"/>
              </a:rPr>
              <a:t>π</a:t>
            </a:r>
            <a:endParaRPr lang="ru-RU" sz="1200" dirty="0"/>
          </a:p>
        </p:txBody>
      </p:sp>
      <p:pic>
        <p:nvPicPr>
          <p:cNvPr id="6148" name="Picture 4" descr="Картинка доктора анимашка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424" y="869732"/>
            <a:ext cx="544733" cy="74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артинка доктора анимашка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526" y="3233816"/>
            <a:ext cx="575662" cy="79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Дядя из анимированных картинок человечек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999" y="2040368"/>
            <a:ext cx="751684" cy="75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Дядя из анимированных картинок человечек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973051"/>
            <a:ext cx="777446" cy="77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Таблица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3711550"/>
                  </p:ext>
                </p:extLst>
              </p:nvPr>
            </p:nvGraphicFramePr>
            <p:xfrm>
              <a:off x="683568" y="1735513"/>
              <a:ext cx="5126229" cy="3788139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5126229"/>
                  </a:tblGrid>
                  <a:tr h="255746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800" u="none" strike="noStrike" kern="1200" cap="none" spc="0" normalizeH="0" baseline="0" noProof="0" dirty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 </a:t>
                          </a:r>
                          <a:r>
                            <a:rPr kumimoji="0" lang="ru-RU" sz="2400" u="none" strike="noStrike" kern="1200" cap="none" spc="0" normalizeH="0" baseline="0" noProof="0" dirty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1.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ru-RU" sz="240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ru-RU" sz="240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kumimoji="0" lang="uk-UA" sz="240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ru-RU" sz="2400" u="none" strike="noStrike" kern="1200" cap="none" spc="0" normalizeH="0" baseline="0" noProof="0" dirty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± </a:t>
                          </a:r>
                          <a:r>
                            <a:rPr kumimoji="0" lang="el-GR" sz="2400" u="none" strike="noStrike" kern="1200" cap="none" spc="0" normalizeH="0" baseline="0" noProof="0" dirty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α</a:t>
                          </a:r>
                          <a:r>
                            <a:rPr kumimoji="0" lang="uk-UA" sz="2400" u="none" strike="noStrike" kern="1200" cap="none" spc="0" normalizeH="0" baseline="0" noProof="0" dirty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,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uk-UA" sz="240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uk-UA" sz="240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𝟑</m:t>
                                  </m:r>
                                  <m:r>
                                    <a:rPr kumimoji="0" lang="uk-UA" sz="240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kumimoji="0" lang="uk-UA" sz="240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ru-RU" sz="2400" u="none" strike="noStrike" kern="1200" cap="none" spc="0" normalizeH="0" baseline="0" noProof="0" dirty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± </a:t>
                          </a:r>
                          <a:r>
                            <a:rPr kumimoji="0" lang="el-GR" sz="2400" u="none" strike="noStrike" kern="1200" cap="none" spc="0" normalizeH="0" baseline="0" noProof="0" dirty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α</a:t>
                          </a:r>
                          <a:r>
                            <a:rPr kumimoji="0" lang="ru-RU" sz="2400" u="none" strike="noStrike" kern="1200" cap="none" spc="0" normalizeH="0" baseline="0" noProof="0" dirty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;   (90⁰±α, 270⁰±α) -     функція змінюється на кофункцію</a:t>
                          </a:r>
                          <a:r>
                            <a:rPr kumimoji="0" lang="ru-RU" sz="1800" u="none" strike="noStrike" kern="1200" cap="none" spc="0" normalizeH="0" baseline="0" noProof="0" dirty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;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ru-RU" sz="1800" u="none" strike="noStrike" kern="1200" cap="none" spc="0" normalizeH="0" baseline="0" noProof="0" dirty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800" u="none" strike="noStrike" kern="1200" cap="none" spc="0" normalizeH="0" baseline="0" noProof="0" dirty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ru-RU" sz="240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𝝅</m:t>
                              </m:r>
                              <m:r>
                                <a:rPr kumimoji="0" lang="ru-RU" sz="240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±</m:t>
                              </m:r>
                              <m:r>
                                <a:rPr kumimoji="0" lang="ru-RU" sz="240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𝜶</m:t>
                              </m:r>
                            </m:oMath>
                          </a14:m>
                          <a:r>
                            <a:rPr kumimoji="0" lang="ru-RU" sz="2400" u="none" strike="noStrike" kern="1200" cap="none" spc="0" normalizeH="0" baseline="0" noProof="0" dirty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uk-UA" sz="240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   </m:t>
                              </m:r>
                              <m:r>
                                <a:rPr kumimoji="0" lang="uk-UA" sz="240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𝟐</m:t>
                              </m:r>
                              <m:r>
                                <a:rPr kumimoji="0" lang="ru-RU" sz="240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𝝅</m:t>
                              </m:r>
                              <m:r>
                                <a:rPr kumimoji="0" lang="ru-RU" sz="240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±</m:t>
                              </m:r>
                              <m:r>
                                <a:rPr kumimoji="0" lang="ru-RU" sz="240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𝜶</m:t>
                              </m:r>
                            </m:oMath>
                          </a14:m>
                          <a:r>
                            <a:rPr kumimoji="0" lang="ru-RU" sz="2400" u="none" strike="noStrike" kern="1200" cap="none" spc="0" normalizeH="0" baseline="0" noProof="0" dirty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    ;   (180⁰±α, 360⁰±α)  - функція не змінюється;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ru-RU" sz="1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</a:tr>
                  <a:tr h="12306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400" b="1" u="none" strike="noStrike" kern="1200" cap="none" spc="0" normalizeH="0" baseline="0" noProof="0" dirty="0" smtClean="0">
                              <a:ln>
                                <a:noFill/>
                              </a:ln>
                              <a:effectLst>
                                <a:outerShdw blurRad="50800" dist="38100" dir="18900000" algn="b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</a:rPr>
                            <a:t>2. Знак правої частини визначається по знаку лівої.</a:t>
                          </a:r>
                        </a:p>
                        <a:p>
                          <a:endParaRPr lang="ru-RU" dirty="0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Таблица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3711550"/>
                  </p:ext>
                </p:extLst>
              </p:nvPr>
            </p:nvGraphicFramePr>
            <p:xfrm>
              <a:off x="683568" y="1735513"/>
              <a:ext cx="5126229" cy="3788139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5126229"/>
                  </a:tblGrid>
                  <a:tr h="255746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blipFill rotWithShape="1">
                          <a:blip r:embed="rId8"/>
                          <a:stretch>
                            <a:fillRect l="-357" t="-955" r="-357" b="-48926"/>
                          </a:stretch>
                        </a:blipFill>
                      </a:tcPr>
                    </a:tc>
                  </a:tr>
                  <a:tr h="12306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400" b="1" u="none" strike="noStrike" kern="1200" cap="none" spc="0" normalizeH="0" baseline="0" noProof="0" dirty="0" smtClean="0">
                              <a:ln>
                                <a:noFill/>
                              </a:ln>
                              <a:effectLst>
                                <a:outerShdw blurRad="50800" dist="38100" dir="18900000" algn="b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</a:rPr>
                            <a:t>2. Знак </a:t>
                          </a:r>
                          <a:r>
                            <a:rPr kumimoji="0" lang="ru-RU" sz="2400" b="1" u="none" strike="noStrike" kern="1200" cap="none" spc="0" normalizeH="0" baseline="0" noProof="0" dirty="0" smtClean="0">
                              <a:ln>
                                <a:noFill/>
                              </a:ln>
                              <a:effectLst>
                                <a:outerShdw blurRad="50800" dist="38100" dir="18900000" algn="b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</a:rPr>
                            <a:t>правої частини визначається </a:t>
                          </a:r>
                          <a:r>
                            <a:rPr kumimoji="0" lang="ru-RU" sz="2400" b="1" u="none" strike="noStrike" kern="1200" cap="none" spc="0" normalizeH="0" baseline="0" noProof="0" dirty="0" smtClean="0">
                              <a:ln>
                                <a:noFill/>
                              </a:ln>
                              <a:effectLst>
                                <a:outerShdw blurRad="50800" dist="38100" dir="18900000" algn="b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</a:rPr>
                            <a:t>по знаку </a:t>
                          </a:r>
                          <a:r>
                            <a:rPr kumimoji="0" lang="ru-RU" sz="2400" b="1" u="none" strike="noStrike" kern="1200" cap="none" spc="0" normalizeH="0" baseline="0" noProof="0" dirty="0" smtClean="0">
                              <a:ln>
                                <a:noFill/>
                              </a:ln>
                              <a:effectLst>
                                <a:outerShdw blurRad="50800" dist="38100" dir="18900000" algn="b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uLnTx/>
                              <a:uFillTx/>
                            </a:rPr>
                            <a:t>лівої.</a:t>
                          </a:r>
                          <a:endParaRPr kumimoji="0" lang="ru-RU" sz="2400" b="1" u="none" strike="noStrike" kern="1200" cap="none" spc="0" normalizeH="0" baseline="0" noProof="0" dirty="0" smtClean="0">
                            <a:ln>
                              <a:noFill/>
                            </a:ln>
                            <a:effectLst>
                              <a:outerShdw blurRad="50800" dist="38100" dir="18900000" algn="b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</a:endParaRPr>
                        </a:p>
                        <a:p>
                          <a:endParaRPr lang="ru-RU" dirty="0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1995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шаблоны для презентаций з математ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4" descr="Картинки по запросу шаблоны для презентаций з математик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7176" name="Picture 8" descr="Картинки по запросу шаблоны для презентаций з математи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514"/>
            <a:ext cx="9143999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1243" y="2999954"/>
            <a:ext cx="19479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/>
                <a:ea typeface="Batang"/>
              </a:rPr>
              <a:t>sin</a:t>
            </a:r>
            <a:r>
              <a:rPr lang="ru-RU" sz="3600" dirty="0">
                <a:solidFill>
                  <a:schemeClr val="bg1"/>
                </a:solidFill>
                <a:latin typeface="Times New Roman"/>
                <a:ea typeface="Batang"/>
              </a:rPr>
              <a:t>240</a:t>
            </a:r>
            <a:r>
              <a:rPr lang="ru-RU" sz="3600" dirty="0" smtClean="0">
                <a:solidFill>
                  <a:schemeClr val="bg1"/>
                </a:solidFill>
                <a:latin typeface="Cambria Math"/>
                <a:ea typeface="Batang"/>
                <a:cs typeface="Cambria Math"/>
              </a:rPr>
              <a:t>⁰=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0749" y="1181849"/>
            <a:ext cx="2048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/>
                <a:ea typeface="Batang"/>
              </a:rPr>
              <a:t>sin</a:t>
            </a:r>
            <a:r>
              <a:rPr lang="ru-RU" sz="3600" dirty="0">
                <a:solidFill>
                  <a:schemeClr val="bg1"/>
                </a:solidFill>
                <a:latin typeface="Times New Roman"/>
                <a:ea typeface="Batang"/>
              </a:rPr>
              <a:t>240</a:t>
            </a:r>
            <a:r>
              <a:rPr lang="ru-RU" sz="3600" dirty="0" smtClean="0">
                <a:solidFill>
                  <a:schemeClr val="bg1"/>
                </a:solidFill>
                <a:latin typeface="Cambria Math"/>
                <a:ea typeface="Batang"/>
                <a:cs typeface="Cambria Math"/>
              </a:rPr>
              <a:t>⁰ =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7825" y="994297"/>
            <a:ext cx="3310522" cy="833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150000"/>
              </a:lnSpc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sin(180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mbria Math"/>
                <a:cs typeface="Times New Roman"/>
              </a:rPr>
              <a:t>⁰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+60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mbria Math"/>
                <a:cs typeface="Times New Roman"/>
              </a:rPr>
              <a:t>⁰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) =</a:t>
            </a:r>
            <a:endParaRPr lang="ru-RU" sz="3600" dirty="0">
              <a:solidFill>
                <a:schemeClr val="bg1"/>
              </a:solidFill>
              <a:effectLst/>
              <a:latin typeface="Corbel"/>
              <a:ea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61483" y="953807"/>
            <a:ext cx="21707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150000"/>
              </a:lnSpc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-sin60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mbria Math"/>
                <a:cs typeface="Times New Roman"/>
              </a:rPr>
              <a:t>⁰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=</a:t>
            </a:r>
            <a:r>
              <a:rPr lang="uk-UA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- </a:t>
            </a:r>
            <a:endParaRPr lang="ru-RU" sz="3600" dirty="0">
              <a:solidFill>
                <a:schemeClr val="bg1"/>
              </a:solidFill>
              <a:effectLst/>
              <a:latin typeface="Corbel"/>
              <a:ea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7613619" y="312738"/>
                <a:ext cx="781176" cy="1641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base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sz="3200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uk-UA" sz="3200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uk-UA" sz="32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3200" dirty="0">
                  <a:effectLst/>
                  <a:latin typeface="Corbel"/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619" y="312738"/>
                <a:ext cx="781176" cy="16415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2628755" y="2812402"/>
            <a:ext cx="3377848" cy="833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150000"/>
              </a:lnSpc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sin(270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mbria Math"/>
                <a:cs typeface="Times New Roman"/>
              </a:rPr>
              <a:t>⁰ - 30⁰)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=</a:t>
            </a:r>
            <a:endParaRPr lang="ru-RU" sz="3600" dirty="0">
              <a:solidFill>
                <a:schemeClr val="bg1"/>
              </a:solidFill>
              <a:effectLst/>
              <a:latin typeface="Corbel"/>
              <a:ea typeface="Times New Roman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83852" y="2790676"/>
            <a:ext cx="1978427" cy="833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150000"/>
              </a:lnSpc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-cos30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mbria Math"/>
                <a:cs typeface="Times New Roman"/>
              </a:rPr>
              <a:t>⁰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 =</a:t>
            </a:r>
            <a:endParaRPr lang="ru-RU" sz="3600" dirty="0">
              <a:solidFill>
                <a:schemeClr val="bg1"/>
              </a:solidFill>
              <a:effectLst/>
              <a:latin typeface="Corbel"/>
              <a:ea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7832270" y="2742458"/>
                <a:ext cx="853247" cy="9808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600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000"/>
                        </a:srgbClr>
                      </a:outerShdw>
                    </a:effectLst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solidFill>
                              <a:prstClr val="white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3600" b="1" i="1">
                                <a:solidFill>
                                  <a:prstClr val="white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uk-UA" sz="3600" b="1" i="1">
                                <a:solidFill>
                                  <a:prstClr val="white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uk-UA" sz="3600" b="1" i="1">
                            <a:solidFill>
                              <a:prstClr val="white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270" y="2742458"/>
                <a:ext cx="853247" cy="980846"/>
              </a:xfrm>
              <a:prstGeom prst="rect">
                <a:avLst/>
              </a:prstGeom>
              <a:blipFill rotWithShape="1">
                <a:blip r:embed="rId5"/>
                <a:stretch>
                  <a:fillRect l="-22857" b="-167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37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Шаблон (фон) презентации &quot;Математи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9" y="18543"/>
            <a:ext cx="90845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На экране: pred055.gif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4762500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 bwMode="auto">
          <a:xfrm>
            <a:off x="2843808" y="476672"/>
            <a:ext cx="4968551" cy="1224136"/>
            <a:chOff x="0" y="0"/>
            <a:chExt cx="4818862" cy="1252917"/>
          </a:xfrm>
        </p:grpSpPr>
        <p:pic>
          <p:nvPicPr>
            <p:cNvPr id="5" name="Рисунок 4" descr="003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52918" cy="1252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1667386" y="3777"/>
              <a:ext cx="3151476" cy="1105471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r">
                <a:lnSpc>
                  <a:spcPct val="150000"/>
                </a:lnSpc>
                <a:spcAft>
                  <a:spcPts val="0"/>
                </a:spcAft>
              </a:pPr>
              <a:r>
                <a:rPr lang="ru-RU" sz="5400" b="1" kern="1200" dirty="0" smtClean="0">
                  <a:solidFill>
                    <a:srgbClr val="00B050"/>
                  </a:solidFill>
                  <a:effectLst/>
                  <a:latin typeface="Calibri"/>
                  <a:ea typeface="Times New Roman"/>
                  <a:cs typeface="Times New Roman"/>
                </a:rPr>
                <a:t>Я </a:t>
              </a:r>
              <a:r>
                <a:rPr lang="ru-RU" sz="5400" b="1" kern="1200" dirty="0" smtClean="0">
                  <a:solidFill>
                    <a:srgbClr val="00B050"/>
                  </a:solidFill>
                  <a:effectLst/>
                  <a:latin typeface="Corbel"/>
                  <a:ea typeface="Times New Roman"/>
                  <a:cs typeface="Times New Roman"/>
                </a:rPr>
                <a:t> </a:t>
              </a:r>
              <a:r>
                <a:rPr lang="ru-RU" sz="5400" b="1" dirty="0" smtClean="0">
                  <a:solidFill>
                    <a:srgbClr val="00B050"/>
                  </a:solidFill>
                  <a:latin typeface="Corbel"/>
                  <a:ea typeface="Times New Roman"/>
                  <a:cs typeface="Times New Roman"/>
                </a:rPr>
                <a:t>В</a:t>
              </a:r>
              <a:r>
                <a:rPr lang="ru-RU" sz="5400" b="1" kern="1200" dirty="0" smtClean="0">
                  <a:solidFill>
                    <a:srgbClr val="00B050"/>
                  </a:solidFill>
                  <a:effectLst/>
                  <a:latin typeface="Calibri"/>
                  <a:ea typeface="Times New Roman"/>
                  <a:cs typeface="Times New Roman"/>
                </a:rPr>
                <a:t>МІЮ</a:t>
              </a:r>
              <a:r>
                <a:rPr lang="ru-RU" sz="5400" b="1" kern="1200" dirty="0">
                  <a:solidFill>
                    <a:srgbClr val="00B050"/>
                  </a:solidFill>
                  <a:effectLst/>
                  <a:latin typeface="Corbel"/>
                  <a:ea typeface="Times New Roman"/>
                  <a:cs typeface="Times New Roman"/>
                </a:rPr>
                <a:t>!</a:t>
              </a:r>
              <a:endParaRPr lang="ru-RU" sz="1000" dirty="0">
                <a:effectLst/>
                <a:latin typeface="Corbel"/>
                <a:ea typeface="Times New Roman"/>
                <a:cs typeface="Times New Roman"/>
              </a:endParaRPr>
            </a:p>
          </p:txBody>
        </p:sp>
      </p:grpSp>
      <p:pic>
        <p:nvPicPr>
          <p:cNvPr id="7" name="Рисунок 6" descr="big_smiles_138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526" y="2872418"/>
            <a:ext cx="1214120" cy="100531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" name="Прямоугольник 1"/>
          <p:cNvSpPr/>
          <p:nvPr/>
        </p:nvSpPr>
        <p:spPr>
          <a:xfrm>
            <a:off x="4971409" y="2992694"/>
            <a:ext cx="3168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FFC000"/>
                </a:solidFill>
                <a:latin typeface="Corbel"/>
                <a:cs typeface="Corbel"/>
              </a:rPr>
              <a:t>Я </a:t>
            </a:r>
            <a:r>
              <a:rPr lang="ru-RU" sz="5400" b="1" dirty="0" smtClean="0">
                <a:solidFill>
                  <a:srgbClr val="FFC000"/>
                </a:solidFill>
                <a:latin typeface="Corbel"/>
                <a:cs typeface="Corbel"/>
              </a:rPr>
              <a:t>ВМІЮ.</a:t>
            </a:r>
            <a:endParaRPr lang="ru-RU" sz="5400" dirty="0"/>
          </a:p>
        </p:txBody>
      </p:sp>
      <p:pic>
        <p:nvPicPr>
          <p:cNvPr id="9" name="Рисунок 8" descr="0023.gif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471" y="4725144"/>
            <a:ext cx="1238063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60468" y="4732628"/>
            <a:ext cx="2967479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lnSpc>
                <a:spcPct val="150000"/>
              </a:lnSpc>
              <a:spcAft>
                <a:spcPts val="0"/>
              </a:spcAft>
            </a:pPr>
            <a:r>
              <a:rPr lang="ru-RU" sz="5400" b="1" dirty="0">
                <a:solidFill>
                  <a:srgbClr val="FF0000"/>
                </a:solidFill>
                <a:latin typeface="Corbel"/>
                <a:cs typeface="Corbel"/>
              </a:rPr>
              <a:t>Я </a:t>
            </a:r>
            <a:r>
              <a:rPr lang="ru-RU" sz="5400" b="1" dirty="0" smtClean="0">
                <a:solidFill>
                  <a:srgbClr val="FF0000"/>
                </a:solidFill>
                <a:latin typeface="Corbel"/>
                <a:cs typeface="Corbel"/>
              </a:rPr>
              <a:t>ВМІЮ?</a:t>
            </a:r>
            <a:endParaRPr lang="ru-RU" sz="5400" dirty="0">
              <a:effectLst/>
              <a:latin typeface="Corbe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841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шаблони для презентацій математ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3" y="-111240"/>
            <a:ext cx="8799890" cy="663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00347" y="422662"/>
            <a:ext cx="6480720" cy="3046988"/>
          </a:xfrm>
          <a:prstGeom prst="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2400"/>
              </a:spcBef>
              <a:spcAft>
                <a:spcPts val="300"/>
              </a:spcAft>
            </a:pPr>
            <a:r>
              <a:rPr lang="ru-RU" b="0" kern="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000" b="1" i="1" kern="0" dirty="0" smtClean="0">
                <a:solidFill>
                  <a:srgbClr val="376000"/>
                </a:solidFill>
                <a:effectLst/>
                <a:latin typeface="Times New Roman"/>
                <a:ea typeface="Times New Roman"/>
                <a:cs typeface="Times New Roman"/>
              </a:rPr>
              <a:t>“ </a:t>
            </a:r>
            <a:r>
              <a:rPr lang="uk-UA" sz="4000" b="1" i="1" kern="0" dirty="0" smtClean="0">
                <a:solidFill>
                  <a:srgbClr val="376000"/>
                </a:solidFill>
                <a:effectLst/>
                <a:latin typeface="Times New Roman"/>
                <a:ea typeface="Times New Roman"/>
                <a:cs typeface="Times New Roman"/>
              </a:rPr>
              <a:t>Алгебра щедра, вона часто дає більше, ніж у неї просять</a:t>
            </a:r>
            <a:r>
              <a:rPr lang="ru-RU" sz="4000" b="1" i="1" kern="0" dirty="0" smtClean="0">
                <a:solidFill>
                  <a:srgbClr val="376000"/>
                </a:solidFill>
                <a:effectLst/>
                <a:latin typeface="Times New Roman"/>
                <a:ea typeface="Times New Roman"/>
                <a:cs typeface="Times New Roman"/>
              </a:rPr>
              <a:t>”, </a:t>
            </a:r>
            <a:r>
              <a:rPr lang="uk-UA" sz="3600" b="1" i="1" kern="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так с</a:t>
            </a:r>
            <a:r>
              <a:rPr lang="uk-UA" sz="3600" b="1" i="1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тверджував </a:t>
            </a:r>
            <a:r>
              <a:rPr lang="uk-UA" sz="3600" b="1" i="1" kern="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великий французський математик</a:t>
            </a:r>
            <a:r>
              <a:rPr lang="uk-UA" sz="3600" b="1" i="1" kern="0" dirty="0" smtClean="0">
                <a:solidFill>
                  <a:srgbClr val="000000"/>
                </a:solidFill>
                <a:effectLst/>
                <a:latin typeface="Times New Roman"/>
                <a:ea typeface="Batang"/>
                <a:cs typeface="Times New Roman"/>
              </a:rPr>
              <a:t> </a:t>
            </a:r>
            <a:r>
              <a:rPr lang="uk-UA" sz="3600" b="1" i="1" kern="1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д'Аламбер. </a:t>
            </a:r>
            <a:endParaRPr lang="ru-RU" sz="3600" b="1" i="1" kern="0" dirty="0">
              <a:solidFill>
                <a:srgbClr val="365F91"/>
              </a:solidFill>
              <a:effectLst/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5976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294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Завдання на урок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 презентації повторіть попередній матеріал , виконайте запропоновані завдання</a:t>
            </a:r>
          </a:p>
          <a:p>
            <a:r>
              <a:rPr lang="uk-UA" dirty="0" smtClean="0"/>
              <a:t>Виконайте на вибір кілька номерів із підручника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Домашнє завдання:</a:t>
            </a:r>
          </a:p>
          <a:p>
            <a:r>
              <a:rPr lang="uk-UA" dirty="0" smtClean="0"/>
              <a:t>Повторити параграф 11</a:t>
            </a:r>
          </a:p>
          <a:p>
            <a:r>
              <a:rPr lang="uk-UA" dirty="0" smtClean="0"/>
              <a:t>№11(14,16,18,20)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56246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Шаблоны презентаций по математик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115" y="-3836"/>
            <a:ext cx="9104611" cy="670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66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21015682"/>
                  </p:ext>
                </p:extLst>
              </p:nvPr>
            </p:nvGraphicFramePr>
            <p:xfrm>
              <a:off x="2051720" y="44624"/>
              <a:ext cx="6096000" cy="5976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/>
                    <a:gridCol w="30480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ru-RU" sz="1000" dirty="0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000" dirty="0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       sin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Times New Roman" pitchFamily="18" charset="0"/>
                                        </a:rPr>
                                        <m:t>90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Times New Roman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kumimoji="0" lang="el-GR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Times New Roman" pitchFamily="18" charset="0"/>
                                    </a:rPr>
                                    <m:t>𝛼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Times New Roman" pitchFamily="18" charset="0"/>
                                    </a:rPr>
                                    <m:t> </m:t>
                                  </m:r>
                                </m:e>
                              </m:d>
                            </m:oMath>
                          </a14:m>
                          <a: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=    </a:t>
                          </a:r>
                          <a:endParaRPr kumimoji="0" lang="ru-RU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cos</a:t>
                          </a:r>
                          <a:r>
                            <a:rPr kumimoji="0" lang="el-GR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α</a:t>
                          </a:r>
                          <a:endParaRPr lang="ru-RU" sz="2800" b="0" dirty="0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Times New Roman" pitchFamily="18" charset="0"/>
                                </a:rPr>
                                <m:t>             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Times New Roman" pitchFamily="18" charset="0"/>
                                </a:rPr>
                                <m:t>cos</m:t>
                              </m:r>
                              <m:d>
                                <m:d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Times New Roman" pitchFamily="18" charset="0"/>
                                        </a:rPr>
                                        <m:t>90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Times New Roman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kumimoji="0" lang="el-GR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Times New Roman" pitchFamily="18" charset="0"/>
                                    </a:rPr>
                                    <m:t>𝛼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Times New Roman" pitchFamily="18" charset="0"/>
                                    </a:rPr>
                                    <m:t> </m:t>
                                  </m:r>
                                </m:e>
                              </m:d>
                            </m:oMath>
                          </a14:m>
                          <a: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=</a:t>
                          </a:r>
                          <a:endParaRPr lang="ru-RU" sz="2800" b="0" dirty="0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sin</a:t>
                          </a:r>
                          <a:r>
                            <a:rPr lang="el-GR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α</a:t>
                          </a:r>
                          <a:endParaRPr lang="ru-RU" sz="28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         tg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Times New Roman" pitchFamily="18" charset="0"/>
                                        </a:rPr>
                                        <m:t>90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Times New Roman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kumimoji="0" lang="el-GR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Times New Roman" pitchFamily="18" charset="0"/>
                                    </a:rPr>
                                    <m:t>𝛼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Times New Roman" pitchFamily="18" charset="0"/>
                                    </a:rPr>
                                    <m:t> </m:t>
                                  </m:r>
                                </m:e>
                              </m:d>
                            </m:oMath>
                          </a14:m>
                          <a: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=</a:t>
                          </a:r>
                          <a:endParaRPr lang="ru-RU" sz="28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ctg</a:t>
                          </a:r>
                          <a:r>
                            <a:rPr lang="el-GR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α</a:t>
                          </a:r>
                          <a:endParaRPr lang="ru-RU" sz="28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b="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       </a:t>
                          </a:r>
                          <a:r>
                            <a:rPr lang="en-US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sin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28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+</m:t>
                                  </m:r>
                                  <m:r>
                                    <a:rPr lang="el-GR" sz="28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𝛼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 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=</a:t>
                          </a:r>
                          <a:endParaRPr lang="ru-RU" sz="28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cos</a:t>
                          </a:r>
                          <a:r>
                            <a:rPr lang="el-GR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α</a:t>
                          </a:r>
                          <a:endParaRPr lang="ru-RU" sz="28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</a:tr>
                  <a:tr h="600328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      cos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l-GR" sz="2800" b="0" i="1" smtClean="0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=</a:t>
                          </a:r>
                          <a:endParaRPr lang="ru-RU" sz="28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- sin</a:t>
                          </a:r>
                          <a:r>
                            <a:rPr lang="el-GR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α</a:t>
                          </a:r>
                          <a:endParaRPr lang="ru-RU" sz="28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        tg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uk-UA" sz="28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800" b="0" i="1" smtClean="0">
                                      <a:latin typeface="Cambria Math"/>
                                    </a:rPr>
                                    <m:t>π</m:t>
                                  </m:r>
                                  <m:r>
                                    <a:rPr lang="uk-UA" sz="28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l-GR" sz="2800" b="0" i="1" smtClean="0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=</a:t>
                          </a:r>
                          <a:endParaRPr lang="ru-RU" sz="28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 smtClean="0"/>
                            <a:t>-</a:t>
                          </a:r>
                          <a: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tg</a:t>
                          </a:r>
                          <a:r>
                            <a:rPr kumimoji="0" lang="el-GR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α</a:t>
                          </a:r>
                          <a:endParaRPr kumimoji="0" lang="ru-RU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      sin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Times New Roman" pitchFamily="18" charset="0"/>
                                        </a:rPr>
                                        <m:t>180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Times New Roman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kumimoji="0" lang="el-GR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Times New Roman" pitchFamily="18" charset="0"/>
                                    </a:rPr>
                                    <m:t>𝛼</m:t>
                                  </m:r>
                                </m:e>
                              </m:d>
                            </m:oMath>
                          </a14:m>
                          <a: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=</a:t>
                          </a:r>
                          <a:endParaRPr lang="ru-RU" b="0" dirty="0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sin</a:t>
                          </a:r>
                          <a:r>
                            <a:rPr lang="el-GR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α</a:t>
                          </a:r>
                          <a:endParaRPr lang="ru-RU" sz="2800" b="0" dirty="0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Times New Roman" pitchFamily="18" charset="0"/>
                                </a:rPr>
                                <m:t>          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Times New Roman" pitchFamily="18" charset="0"/>
                                </a:rPr>
                                <m:t>cos</m:t>
                              </m:r>
                              <m:d>
                                <m:d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Times New Roman" pitchFamily="18" charset="0"/>
                                        </a:rPr>
                                        <m:t>180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Times New Roman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kumimoji="0" lang="el-GR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Times New Roman" pitchFamily="18" charset="0"/>
                                    </a:rPr>
                                    <m:t>𝛼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Times New Roman" pitchFamily="18" charset="0"/>
                                    </a:rPr>
                                    <m:t> </m:t>
                                  </m:r>
                                </m:e>
                              </m:d>
                            </m:oMath>
                          </a14:m>
                          <a: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=</a:t>
                          </a:r>
                          <a:endParaRPr lang="ru-RU" b="0" dirty="0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 smtClean="0"/>
                            <a:t>-</a:t>
                          </a:r>
                          <a:r>
                            <a:rPr lang="en-US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cos</a:t>
                          </a:r>
                          <a:r>
                            <a:rPr lang="el-GR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α</a:t>
                          </a:r>
                          <a:endParaRPr lang="ru-RU" sz="2800" b="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      sin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Times New Roman" pitchFamily="18" charset="0"/>
                                        </a:rPr>
                                        <m:t>360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Times New Roman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kumimoji="0" lang="el-GR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Times New Roman" pitchFamily="18" charset="0"/>
                                    </a:rPr>
                                    <m:t>𝛼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Times New Roman" pitchFamily="18" charset="0"/>
                                    </a:rPr>
                                    <m:t> </m:t>
                                  </m:r>
                                </m:e>
                              </m:d>
                            </m:oMath>
                          </a14:m>
                          <a: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=</a:t>
                          </a:r>
                          <a:endParaRPr kumimoji="0" lang="ru-R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-sin</a:t>
                          </a:r>
                          <a:r>
                            <a:rPr kumimoji="0" lang="el-GR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α</a:t>
                          </a:r>
                          <a:endParaRPr kumimoji="0" lang="ru-RU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        cos (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𝜋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en-US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)=</a:t>
                          </a:r>
                          <a:endParaRPr lang="ru-RU" sz="28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  <a: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cos</a:t>
                          </a:r>
                          <a:r>
                            <a:rPr kumimoji="0" lang="el-GR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α</a:t>
                          </a:r>
                          <a:endParaRPr kumimoji="0" lang="ru-RU" sz="2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6908826"/>
                  </p:ext>
                </p:extLst>
              </p:nvPr>
            </p:nvGraphicFramePr>
            <p:xfrm>
              <a:off x="2051720" y="44624"/>
              <a:ext cx="6096000" cy="5976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/>
                    <a:gridCol w="30480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ru-RU" sz="1000" dirty="0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000" dirty="0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blipFill rotWithShape="1">
                          <a:blip r:embed="rId4"/>
                          <a:stretch>
                            <a:fillRect l="-600" t="-75294" r="-100400" b="-101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cos</a:t>
                          </a:r>
                          <a:r>
                            <a:rPr kumimoji="0" lang="el-GR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α</a:t>
                          </a:r>
                          <a:endParaRPr lang="ru-RU" sz="2800" b="0" dirty="0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blipFill rotWithShape="1">
                          <a:blip r:embed="rId4"/>
                          <a:stretch>
                            <a:fillRect l="-600" t="-175294" r="-100400" b="-91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sin</a:t>
                          </a:r>
                          <a:r>
                            <a:rPr lang="el-GR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α</a:t>
                          </a:r>
                          <a:endParaRPr lang="ru-RU" sz="28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blipFill rotWithShape="1">
                          <a:blip r:embed="rId4"/>
                          <a:stretch>
                            <a:fillRect l="-600" t="-275294" r="-100400" b="-81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ctg</a:t>
                          </a:r>
                          <a:r>
                            <a:rPr lang="el-GR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α</a:t>
                          </a:r>
                          <a:endParaRPr lang="ru-RU" sz="28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</a:tr>
                  <a:tr h="7300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blipFill rotWithShape="1">
                          <a:blip r:embed="rId4"/>
                          <a:stretch>
                            <a:fillRect l="-600" t="-265833" r="-100400" b="-47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cos</a:t>
                          </a:r>
                          <a:r>
                            <a:rPr lang="el-GR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α</a:t>
                          </a:r>
                          <a:endParaRPr lang="ru-RU" sz="28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</a:tr>
                  <a:tr h="7300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blipFill rotWithShape="1">
                          <a:blip r:embed="rId4"/>
                          <a:stretch>
                            <a:fillRect l="-600" t="-365833" r="-100400" b="-37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- sin</a:t>
                          </a:r>
                          <a:r>
                            <a:rPr lang="el-GR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α</a:t>
                          </a:r>
                          <a:endParaRPr lang="ru-RU" sz="28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blipFill rotWithShape="1">
                          <a:blip r:embed="rId4"/>
                          <a:stretch>
                            <a:fillRect l="-600" t="-657647" r="-100400" b="-4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 smtClean="0"/>
                            <a:t>-</a:t>
                          </a:r>
                          <a: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tg</a:t>
                          </a:r>
                          <a:r>
                            <a:rPr kumimoji="0" lang="el-GR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α</a:t>
                          </a:r>
                          <a:endParaRPr kumimoji="0" lang="ru-RU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blipFill rotWithShape="1">
                          <a:blip r:embed="rId4"/>
                          <a:stretch>
                            <a:fillRect l="-600" t="-757647" r="-100400" b="-3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sin</a:t>
                          </a:r>
                          <a:r>
                            <a:rPr lang="el-GR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α</a:t>
                          </a:r>
                          <a:endParaRPr lang="ru-RU" sz="2800" b="0" dirty="0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blipFill rotWithShape="1">
                          <a:blip r:embed="rId4"/>
                          <a:stretch>
                            <a:fillRect l="-600" t="-857647" r="-100400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 smtClean="0"/>
                            <a:t>-</a:t>
                          </a:r>
                          <a:r>
                            <a:rPr lang="en-US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cos</a:t>
                          </a:r>
                          <a:r>
                            <a:rPr lang="el-GR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α</a:t>
                          </a:r>
                          <a:endParaRPr lang="ru-RU" sz="2800" b="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blipFill rotWithShape="1">
                          <a:blip r:embed="rId4"/>
                          <a:stretch>
                            <a:fillRect l="-600" t="-957647" r="-100400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-sin</a:t>
                          </a:r>
                          <a:r>
                            <a:rPr kumimoji="0" lang="el-GR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α</a:t>
                          </a:r>
                          <a:endParaRPr kumimoji="0" lang="ru-RU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blipFill rotWithShape="1">
                          <a:blip r:embed="rId4"/>
                          <a:stretch>
                            <a:fillRect l="-600" t="-1057647" r="-100400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  <a: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cos</a:t>
                          </a:r>
                          <a:r>
                            <a:rPr kumimoji="0" lang="el-GR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α</a:t>
                          </a:r>
                          <a:endParaRPr kumimoji="0" lang="ru-RU" sz="2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21015682"/>
                  </p:ext>
                </p:extLst>
              </p:nvPr>
            </p:nvGraphicFramePr>
            <p:xfrm>
              <a:off x="2051720" y="4548"/>
              <a:ext cx="6096000" cy="5976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/>
                    <a:gridCol w="30480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ru-RU" sz="1000" dirty="0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000" dirty="0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       sin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Times New Roman" pitchFamily="18" charset="0"/>
                                        </a:rPr>
                                        <m:t>90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Times New Roman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kumimoji="0" lang="el-GR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Times New Roman" pitchFamily="18" charset="0"/>
                                    </a:rPr>
                                    <m:t>𝛼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Times New Roman" pitchFamily="18" charset="0"/>
                                    </a:rPr>
                                    <m:t> </m:t>
                                  </m:r>
                                </m:e>
                              </m:d>
                            </m:oMath>
                          </a14:m>
                          <a: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=    </a:t>
                          </a:r>
                          <a:endParaRPr kumimoji="0" lang="ru-RU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cos</a:t>
                          </a:r>
                          <a:r>
                            <a:rPr kumimoji="0" lang="el-GR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α</a:t>
                          </a:r>
                          <a:endParaRPr lang="ru-RU" sz="2800" b="0" dirty="0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Times New Roman" pitchFamily="18" charset="0"/>
                                </a:rPr>
                                <m:t>             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Times New Roman" pitchFamily="18" charset="0"/>
                                </a:rPr>
                                <m:t>cos</m:t>
                              </m:r>
                              <m:d>
                                <m:d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Times New Roman" pitchFamily="18" charset="0"/>
                                        </a:rPr>
                                        <m:t>90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Times New Roman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kumimoji="0" lang="el-GR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Times New Roman" pitchFamily="18" charset="0"/>
                                    </a:rPr>
                                    <m:t>𝛼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Times New Roman" pitchFamily="18" charset="0"/>
                                    </a:rPr>
                                    <m:t> </m:t>
                                  </m:r>
                                </m:e>
                              </m:d>
                            </m:oMath>
                          </a14:m>
                          <a: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=</a:t>
                          </a:r>
                          <a:endParaRPr lang="ru-RU" sz="2800" b="0" dirty="0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sin</a:t>
                          </a:r>
                          <a:r>
                            <a:rPr lang="el-GR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α</a:t>
                          </a:r>
                          <a:endParaRPr lang="ru-RU" sz="28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         tg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Times New Roman" pitchFamily="18" charset="0"/>
                                        </a:rPr>
                                        <m:t>90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Times New Roman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kumimoji="0" lang="el-GR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Times New Roman" pitchFamily="18" charset="0"/>
                                    </a:rPr>
                                    <m:t>𝛼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Times New Roman" pitchFamily="18" charset="0"/>
                                    </a:rPr>
                                    <m:t> </m:t>
                                  </m:r>
                                </m:e>
                              </m:d>
                            </m:oMath>
                          </a14:m>
                          <a: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=</a:t>
                          </a:r>
                          <a:endParaRPr lang="ru-RU" sz="28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ctg</a:t>
                          </a:r>
                          <a:r>
                            <a:rPr lang="el-GR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α</a:t>
                          </a:r>
                          <a:endParaRPr lang="ru-RU" sz="28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b="0" baseline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       </a:t>
                          </a:r>
                          <a:r>
                            <a:rPr lang="en-US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sin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  <a:cs typeface="Times New Roman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28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+</m:t>
                                  </m:r>
                                  <m:r>
                                    <a:rPr lang="el-GR" sz="28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𝛼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 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=</a:t>
                          </a:r>
                          <a:endParaRPr lang="ru-RU" sz="28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cos</a:t>
                          </a:r>
                          <a:r>
                            <a:rPr lang="el-GR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α</a:t>
                          </a:r>
                          <a:endParaRPr lang="ru-RU" sz="28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</a:tr>
                  <a:tr h="600328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      cos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l-GR" sz="2800" b="0" i="1" smtClean="0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=</a:t>
                          </a:r>
                          <a:endParaRPr lang="ru-RU" sz="28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- sin</a:t>
                          </a:r>
                          <a:r>
                            <a:rPr lang="el-GR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α</a:t>
                          </a:r>
                          <a:endParaRPr lang="ru-RU" sz="28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        tg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uk-UA" sz="28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800" b="0" i="1" smtClean="0">
                                      <a:latin typeface="Cambria Math"/>
                                    </a:rPr>
                                    <m:t>π</m:t>
                                  </m:r>
                                  <m:r>
                                    <a:rPr lang="uk-UA" sz="28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l-GR" sz="2800" b="0" i="1" smtClean="0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=</a:t>
                          </a:r>
                          <a:endParaRPr lang="ru-RU" sz="28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 smtClean="0"/>
                            <a:t>-</a:t>
                          </a:r>
                          <a: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tg</a:t>
                          </a:r>
                          <a:r>
                            <a:rPr kumimoji="0" lang="el-GR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α</a:t>
                          </a:r>
                          <a:endParaRPr kumimoji="0" lang="ru-RU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      sin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Times New Roman" pitchFamily="18" charset="0"/>
                                        </a:rPr>
                                        <m:t>180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Times New Roman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kumimoji="0" lang="el-GR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Times New Roman" pitchFamily="18" charset="0"/>
                                    </a:rPr>
                                    <m:t>𝛼</m:t>
                                  </m:r>
                                </m:e>
                              </m:d>
                            </m:oMath>
                          </a14:m>
                          <a: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=</a:t>
                          </a:r>
                          <a:endParaRPr lang="ru-RU" b="0" dirty="0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sin</a:t>
                          </a:r>
                          <a:r>
                            <a:rPr lang="el-GR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α</a:t>
                          </a:r>
                          <a:endParaRPr lang="ru-RU" sz="2800" b="0" dirty="0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Times New Roman" pitchFamily="18" charset="0"/>
                                </a:rPr>
                                <m:t>          </m:t>
                              </m:r>
                              <m:r>
                                <m:rPr>
                                  <m:sty m:val="p"/>
                                </m:r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Times New Roman" pitchFamily="18" charset="0"/>
                                </a:rPr>
                                <m:t>cos</m:t>
                              </m:r>
                              <m:d>
                                <m:d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Times New Roman" pitchFamily="18" charset="0"/>
                                        </a:rPr>
                                        <m:t>180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Times New Roman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kumimoji="0" lang="el-GR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Times New Roman" pitchFamily="18" charset="0"/>
                                    </a:rPr>
                                    <m:t>𝛼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Times New Roman" pitchFamily="18" charset="0"/>
                                    </a:rPr>
                                    <m:t> </m:t>
                                  </m:r>
                                </m:e>
                              </m:d>
                            </m:oMath>
                          </a14:m>
                          <a: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=</a:t>
                          </a:r>
                          <a:endParaRPr lang="ru-RU" b="0" dirty="0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 smtClean="0"/>
                            <a:t>-</a:t>
                          </a:r>
                          <a:r>
                            <a:rPr lang="en-US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cos</a:t>
                          </a:r>
                          <a:r>
                            <a:rPr lang="el-GR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α</a:t>
                          </a:r>
                          <a:endParaRPr lang="ru-RU" sz="2800" b="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      sin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Times New Roman" pitchFamily="18" charset="0"/>
                                        </a:rPr>
                                        <m:t>360</m:t>
                                      </m:r>
                                    </m:e>
                                    <m:sup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Times New Roman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Times New Roman" pitchFamily="18" charset="0"/>
                                    </a:rPr>
                                    <m:t>−</m:t>
                                  </m:r>
                                  <m:r>
                                    <a:rPr kumimoji="0" lang="el-GR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Times New Roman" pitchFamily="18" charset="0"/>
                                    </a:rPr>
                                    <m:t>𝛼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Times New Roman" pitchFamily="18" charset="0"/>
                                    </a:rPr>
                                    <m:t> </m:t>
                                  </m:r>
                                </m:e>
                              </m:d>
                            </m:oMath>
                          </a14:m>
                          <a: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=</a:t>
                          </a:r>
                          <a:endParaRPr kumimoji="0" lang="ru-R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-sin</a:t>
                          </a:r>
                          <a:r>
                            <a:rPr kumimoji="0" lang="el-GR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α</a:t>
                          </a:r>
                          <a:endParaRPr kumimoji="0" lang="ru-RU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        cos (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𝜋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en-US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)=</a:t>
                          </a:r>
                          <a:endParaRPr lang="ru-RU" sz="28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  <a: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cos</a:t>
                          </a:r>
                          <a:r>
                            <a:rPr kumimoji="0" lang="el-GR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α</a:t>
                          </a:r>
                          <a:endParaRPr kumimoji="0" lang="ru-RU" sz="2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21015682"/>
                  </p:ext>
                </p:extLst>
              </p:nvPr>
            </p:nvGraphicFramePr>
            <p:xfrm>
              <a:off x="2051720" y="4548"/>
              <a:ext cx="6096000" cy="5976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/>
                    <a:gridCol w="30480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ru-RU" sz="1000" dirty="0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1000" dirty="0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blipFill rotWithShape="1">
                          <a:blip r:embed="rId6"/>
                          <a:stretch>
                            <a:fillRect l="-600" t="-76471" r="-100400" b="-101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cos</a:t>
                          </a:r>
                          <a:r>
                            <a:rPr kumimoji="0" lang="el-GR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α</a:t>
                          </a:r>
                          <a:endParaRPr lang="ru-RU" sz="2800" b="0" dirty="0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blipFill rotWithShape="1">
                          <a:blip r:embed="rId6"/>
                          <a:stretch>
                            <a:fillRect l="-600" t="-176471" r="-100400" b="-91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sin</a:t>
                          </a:r>
                          <a:r>
                            <a:rPr lang="el-GR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α</a:t>
                          </a:r>
                          <a:endParaRPr lang="ru-RU" sz="28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blipFill rotWithShape="1">
                          <a:blip r:embed="rId6"/>
                          <a:stretch>
                            <a:fillRect l="-600" t="-276471" r="-100400" b="-81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ctg</a:t>
                          </a:r>
                          <a:r>
                            <a:rPr lang="el-GR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α</a:t>
                          </a:r>
                          <a:endParaRPr lang="ru-RU" sz="28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</a:tr>
                  <a:tr h="7300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blipFill rotWithShape="1">
                          <a:blip r:embed="rId6"/>
                          <a:stretch>
                            <a:fillRect l="-600" t="-268908" r="-100400" b="-48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cos</a:t>
                          </a:r>
                          <a:r>
                            <a:rPr lang="el-GR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α</a:t>
                          </a:r>
                          <a:endParaRPr lang="ru-RU" sz="28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</a:tr>
                  <a:tr h="7300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blipFill rotWithShape="1">
                          <a:blip r:embed="rId6"/>
                          <a:stretch>
                            <a:fillRect l="-600" t="-365833" r="-100400" b="-37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- sin</a:t>
                          </a:r>
                          <a:r>
                            <a:rPr lang="el-GR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α</a:t>
                          </a:r>
                          <a:endParaRPr lang="ru-RU" sz="2800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blipFill rotWithShape="1">
                          <a:blip r:embed="rId6"/>
                          <a:stretch>
                            <a:fillRect l="-600" t="-657647" r="-100400" b="-4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 smtClean="0"/>
                            <a:t>-</a:t>
                          </a:r>
                          <a: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tg</a:t>
                          </a:r>
                          <a:r>
                            <a:rPr kumimoji="0" lang="el-GR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α</a:t>
                          </a:r>
                          <a:endParaRPr kumimoji="0" lang="ru-RU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blipFill rotWithShape="1">
                          <a:blip r:embed="rId6"/>
                          <a:stretch>
                            <a:fillRect l="-600" t="-757647" r="-100400" b="-3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sin</a:t>
                          </a:r>
                          <a:r>
                            <a:rPr lang="el-GR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α</a:t>
                          </a:r>
                          <a:endParaRPr lang="ru-RU" sz="2800" b="0" dirty="0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blipFill rotWithShape="1">
                          <a:blip r:embed="rId6"/>
                          <a:stretch>
                            <a:fillRect l="-600" t="-857647" r="-100400" b="-2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b="0" dirty="0" smtClean="0"/>
                            <a:t>-</a:t>
                          </a:r>
                          <a:r>
                            <a:rPr lang="en-US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cos</a:t>
                          </a:r>
                          <a:r>
                            <a:rPr lang="el-GR" sz="2800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α</a:t>
                          </a:r>
                          <a:endParaRPr lang="ru-RU" sz="2800" b="0" dirty="0" smtClean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blipFill rotWithShape="1">
                          <a:blip r:embed="rId6"/>
                          <a:stretch>
                            <a:fillRect l="-600" t="-957647" r="-100400" b="-1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-sin</a:t>
                          </a:r>
                          <a:r>
                            <a:rPr kumimoji="0" lang="el-GR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α</a:t>
                          </a:r>
                          <a:endParaRPr kumimoji="0" lang="ru-RU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  <a:blipFill rotWithShape="1">
                          <a:blip r:embed="rId6"/>
                          <a:stretch>
                            <a:fillRect l="-600" t="-1057647" r="-100400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  <a:r>
                            <a:rPr kumimoji="0" lang="en-US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cos</a:t>
                          </a:r>
                          <a:r>
                            <a:rPr kumimoji="0" lang="el-GR" sz="2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α</a:t>
                          </a:r>
                          <a:endParaRPr kumimoji="0" lang="ru-RU" sz="2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>
                        <a:cell3D prstMaterial="dkEdge">
                          <a:bevel prst="relaxedInset"/>
                          <a:lightRig rig="flood" dir="t"/>
                        </a:cell3D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6018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713884"/>
              </p:ext>
            </p:extLst>
          </p:nvPr>
        </p:nvGraphicFramePr>
        <p:xfrm>
          <a:off x="1187623" y="3650835"/>
          <a:ext cx="6768751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8751"/>
              </a:tblGrid>
              <a:tr h="370840">
                <a:tc>
                  <a:txBody>
                    <a:bodyPr/>
                    <a:lstStyle/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6386" name="Picture 2" descr="http://pedsovet.su/_ld/296/906603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62"/>
            <a:ext cx="9144000" cy="653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330152"/>
            <a:ext cx="5024132" cy="7078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lvl="0"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</a:pPr>
            <a:r>
              <a:rPr lang="uk-UA" sz="4000" b="1" i="1" kern="0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  <a:cs typeface="Times New Roman"/>
              </a:rPr>
              <a:t>1. «Знайди помилку» </a:t>
            </a:r>
            <a:endParaRPr lang="ru-RU" sz="4000" b="1" kern="0" dirty="0">
              <a:solidFill>
                <a:srgbClr val="0070C0"/>
              </a:solidFill>
              <a:effectLst/>
              <a:latin typeface="Cambria"/>
              <a:ea typeface="Times New Roman"/>
              <a:cs typeface="Times New Roman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19038"/>
            <a:ext cx="7272808" cy="192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0752" y="947719"/>
            <a:ext cx="8166776" cy="3416320"/>
          </a:xfrm>
          <a:prstGeom prst="rect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dirty="0" smtClean="0">
                <a:solidFill>
                  <a:srgbClr val="FF0000"/>
                </a:solidFill>
                <a:effectLst/>
                <a:latin typeface="Arial Black"/>
                <a:ea typeface="Batang"/>
                <a:cs typeface="Arial"/>
              </a:rPr>
              <a:t> </a:t>
            </a:r>
            <a:r>
              <a:rPr lang="uk-UA" sz="2400" dirty="0" smtClean="0">
                <a:solidFill>
                  <a:srgbClr val="FF0000"/>
                </a:solidFill>
                <a:effectLst/>
                <a:latin typeface="Arial Black"/>
                <a:ea typeface="Batang"/>
                <a:cs typeface="Arial"/>
              </a:rPr>
              <a:t>  </a:t>
            </a:r>
            <a:r>
              <a:rPr lang="uk-UA" sz="2000" b="1" i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Batang"/>
                <a:cs typeface="Times New Roman" pitchFamily="18" charset="0"/>
              </a:rPr>
              <a:t>1)</a:t>
            </a:r>
            <a:r>
              <a:rPr lang="uk-UA" sz="2400" dirty="0" smtClean="0">
                <a:effectLst/>
                <a:latin typeface="Times New Roman"/>
                <a:ea typeface="Batang"/>
              </a:rPr>
              <a:t> </a:t>
            </a:r>
            <a:r>
              <a:rPr lang="uk-UA" dirty="0" smtClean="0">
                <a:effectLst/>
                <a:latin typeface="Times New Roman"/>
                <a:ea typeface="Batang"/>
              </a:rPr>
              <a:t>              </a:t>
            </a:r>
            <a:endParaRPr lang="ru-RU" sz="105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uk-UA" dirty="0" smtClean="0">
              <a:solidFill>
                <a:srgbClr val="000000"/>
              </a:solidFill>
              <a:effectLst/>
              <a:latin typeface="Times New Roman"/>
              <a:ea typeface="Batang"/>
            </a:endParaRPr>
          </a:p>
          <a:p>
            <a:pPr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effectLst/>
                <a:latin typeface="Times New Roman"/>
                <a:ea typeface="Batang"/>
              </a:rPr>
              <a:t>    а)    </a:t>
            </a:r>
          </a:p>
          <a:p>
            <a:pPr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Times New Roman"/>
                <a:ea typeface="Batang"/>
              </a:rPr>
              <a:t> </a:t>
            </a:r>
            <a:r>
              <a:rPr lang="uk-UA" b="1" dirty="0" smtClean="0">
                <a:solidFill>
                  <a:srgbClr val="000000"/>
                </a:solidFill>
                <a:latin typeface="Times New Roman"/>
                <a:ea typeface="Batang"/>
              </a:rPr>
              <a:t>           </a:t>
            </a:r>
            <a:r>
              <a:rPr lang="uk-UA" b="1" dirty="0" smtClean="0">
                <a:solidFill>
                  <a:srgbClr val="000000"/>
                </a:solidFill>
                <a:effectLst/>
                <a:latin typeface="Times New Roman"/>
                <a:ea typeface="Batang"/>
              </a:rPr>
              <a:t>-     +                   </a:t>
            </a:r>
            <a:r>
              <a:rPr lang="uk-UA" dirty="0" smtClean="0">
                <a:solidFill>
                  <a:srgbClr val="000000"/>
                </a:solidFill>
                <a:effectLst/>
                <a:latin typeface="Times New Roman"/>
                <a:ea typeface="Batang"/>
              </a:rPr>
              <a:t>б)</a:t>
            </a:r>
            <a:r>
              <a:rPr lang="uk-UA" b="1" dirty="0" smtClean="0">
                <a:solidFill>
                  <a:srgbClr val="000000"/>
                </a:solidFill>
                <a:effectLst/>
                <a:latin typeface="Times New Roman"/>
                <a:ea typeface="Batang"/>
              </a:rPr>
              <a:t>      +      +                       </a:t>
            </a:r>
            <a:r>
              <a:rPr lang="uk-UA" dirty="0" smtClean="0">
                <a:solidFill>
                  <a:srgbClr val="000000"/>
                </a:solidFill>
                <a:effectLst/>
                <a:latin typeface="Times New Roman"/>
                <a:ea typeface="Batang"/>
              </a:rPr>
              <a:t>в)</a:t>
            </a:r>
            <a:r>
              <a:rPr lang="uk-UA" b="1" dirty="0" smtClean="0">
                <a:solidFill>
                  <a:srgbClr val="000000"/>
                </a:solidFill>
                <a:effectLst/>
                <a:latin typeface="Times New Roman"/>
                <a:ea typeface="Batang"/>
              </a:rPr>
              <a:t>       -      +</a:t>
            </a:r>
          </a:p>
          <a:p>
            <a:pPr>
              <a:spcAft>
                <a:spcPts val="0"/>
              </a:spcAft>
            </a:pPr>
            <a:r>
              <a:rPr lang="uk-UA" dirty="0" smtClean="0">
                <a:solidFill>
                  <a:srgbClr val="000000"/>
                </a:solidFill>
                <a:effectLst/>
                <a:latin typeface="Times New Roman"/>
                <a:ea typeface="Batang"/>
              </a:rPr>
              <a:t>              о              </a:t>
            </a:r>
            <a:r>
              <a:rPr lang="uk-UA" sz="1400" dirty="0" smtClean="0">
                <a:solidFill>
                  <a:srgbClr val="000000"/>
                </a:solidFill>
                <a:effectLst/>
                <a:latin typeface="Times New Roman"/>
                <a:ea typeface="Batang"/>
              </a:rPr>
              <a:t>х                            </a:t>
            </a:r>
            <a:r>
              <a:rPr lang="uk-UA" dirty="0" smtClean="0">
                <a:solidFill>
                  <a:srgbClr val="000000"/>
                </a:solidFill>
                <a:effectLst/>
                <a:latin typeface="Times New Roman"/>
                <a:ea typeface="Batang"/>
              </a:rPr>
              <a:t>о</a:t>
            </a:r>
            <a:r>
              <a:rPr lang="uk-UA" sz="1400" dirty="0" smtClean="0">
                <a:solidFill>
                  <a:srgbClr val="000000"/>
                </a:solidFill>
                <a:effectLst/>
                <a:latin typeface="Times New Roman"/>
                <a:ea typeface="Batang"/>
              </a:rPr>
              <a:t>                   х                               </a:t>
            </a:r>
            <a:r>
              <a:rPr lang="uk-UA" dirty="0" smtClean="0">
                <a:solidFill>
                  <a:srgbClr val="000000"/>
                </a:solidFill>
                <a:effectLst/>
                <a:latin typeface="Times New Roman"/>
                <a:ea typeface="Batang"/>
              </a:rPr>
              <a:t>о</a:t>
            </a:r>
            <a:r>
              <a:rPr lang="uk-UA" sz="1400" dirty="0" smtClean="0">
                <a:solidFill>
                  <a:srgbClr val="000000"/>
                </a:solidFill>
                <a:effectLst/>
                <a:latin typeface="Times New Roman"/>
                <a:ea typeface="Batang"/>
              </a:rPr>
              <a:t>                       х</a:t>
            </a:r>
            <a:endParaRPr lang="uk-UA" sz="1400" dirty="0">
              <a:solidFill>
                <a:srgbClr val="000000"/>
              </a:solidFill>
              <a:latin typeface="Times New Roman"/>
              <a:ea typeface="Batang"/>
            </a:endParaRPr>
          </a:p>
          <a:p>
            <a:pPr>
              <a:spcAft>
                <a:spcPts val="0"/>
              </a:spcAft>
            </a:pPr>
            <a:r>
              <a:rPr lang="uk-UA" b="1" dirty="0" smtClean="0">
                <a:solidFill>
                  <a:srgbClr val="000000"/>
                </a:solidFill>
                <a:effectLst/>
                <a:latin typeface="Times New Roman"/>
                <a:ea typeface="Batang"/>
              </a:rPr>
              <a:t>            -      +                            -       -                                 -      -</a:t>
            </a:r>
          </a:p>
          <a:p>
            <a:endParaRPr lang="en-US" sz="2800" b="1" i="1" dirty="0" smtClean="0">
              <a:solidFill>
                <a:srgbClr val="000000"/>
              </a:solidFill>
              <a:latin typeface="Times New Roman"/>
              <a:ea typeface="Batang"/>
            </a:endParaRPr>
          </a:p>
          <a:p>
            <a:r>
              <a:rPr lang="en-US" sz="2800" b="1" i="1" dirty="0" smtClean="0">
                <a:solidFill>
                  <a:srgbClr val="000000"/>
                </a:solidFill>
                <a:latin typeface="Times New Roman"/>
                <a:ea typeface="Batang"/>
              </a:rPr>
              <a:t>    </a:t>
            </a:r>
            <a:r>
              <a:rPr lang="uk-UA" sz="2800" b="1" i="1" dirty="0" smtClean="0">
                <a:solidFill>
                  <a:srgbClr val="000000"/>
                </a:solidFill>
                <a:latin typeface="Times New Roman"/>
                <a:ea typeface="Batang"/>
              </a:rPr>
              <a:t>у=</a:t>
            </a:r>
            <a:r>
              <a:rPr lang="en-US" sz="2800" b="1" i="1" dirty="0">
                <a:solidFill>
                  <a:srgbClr val="000000"/>
                </a:solidFill>
                <a:latin typeface="Times New Roman"/>
                <a:ea typeface="Batang"/>
              </a:rPr>
              <a:t>sin x </a:t>
            </a:r>
            <a:r>
              <a:rPr lang="ru-RU" sz="2800" b="1" i="1" dirty="0">
                <a:solidFill>
                  <a:srgbClr val="000000"/>
                </a:solidFill>
                <a:latin typeface="Times New Roman"/>
                <a:ea typeface="Batang"/>
              </a:rPr>
              <a:t>              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/>
                <a:ea typeface="Batang"/>
              </a:rPr>
              <a:t> </a:t>
            </a:r>
            <a:r>
              <a:rPr lang="uk-UA" sz="2800" b="1" i="1" dirty="0" smtClean="0">
                <a:solidFill>
                  <a:srgbClr val="000000"/>
                </a:solidFill>
                <a:latin typeface="Times New Roman"/>
                <a:ea typeface="Batang"/>
              </a:rPr>
              <a:t>у=</a:t>
            </a:r>
            <a:r>
              <a:rPr lang="en-US" sz="2800" b="1" i="1" dirty="0">
                <a:solidFill>
                  <a:srgbClr val="000000"/>
                </a:solidFill>
                <a:latin typeface="Times New Roman"/>
                <a:ea typeface="Batang"/>
              </a:rPr>
              <a:t>cos x               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/>
                <a:ea typeface="Batang"/>
              </a:rPr>
              <a:t>    </a:t>
            </a:r>
            <a:r>
              <a:rPr lang="uk-UA" sz="2800" b="1" i="1" dirty="0" smtClean="0">
                <a:solidFill>
                  <a:srgbClr val="000000"/>
                </a:solidFill>
                <a:latin typeface="Times New Roman"/>
                <a:ea typeface="Batang"/>
              </a:rPr>
              <a:t>у=</a:t>
            </a:r>
            <a:r>
              <a:rPr lang="en-US" sz="2800" b="1" i="1" dirty="0">
                <a:solidFill>
                  <a:srgbClr val="000000"/>
                </a:solidFill>
                <a:latin typeface="Times New Roman"/>
                <a:ea typeface="Batang"/>
              </a:rPr>
              <a:t>tg x</a:t>
            </a:r>
            <a:endParaRPr lang="ru-RU" sz="2800" b="1" i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endParaRPr lang="ru-RU" sz="2800" b="1" i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uk-UA" dirty="0">
              <a:solidFill>
                <a:srgbClr val="000000"/>
              </a:solidFill>
              <a:latin typeface="Times New Roman"/>
              <a:ea typeface="Batang"/>
            </a:endParaRPr>
          </a:p>
        </p:txBody>
      </p:sp>
    </p:spTree>
    <p:extLst>
      <p:ext uri="{BB962C8B-B14F-4D97-AF65-F5344CB8AC3E}">
        <p14:creationId xmlns:p14="http://schemas.microsoft.com/office/powerpoint/2010/main" val="139332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296/906603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640" cy="653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5500054"/>
                  </p:ext>
                </p:extLst>
              </p:nvPr>
            </p:nvGraphicFramePr>
            <p:xfrm>
              <a:off x="251520" y="620688"/>
              <a:ext cx="8064896" cy="3823085"/>
            </p:xfrm>
            <a:graphic>
              <a:graphicData uri="http://schemas.openxmlformats.org/drawingml/2006/table">
                <a:tbl>
                  <a:tblPr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</a:tblPr>
                  <a:tblGrid>
                    <a:gridCol w="8064896"/>
                  </a:tblGrid>
                  <a:tr h="382308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240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uk-UA" sz="4000" b="1" i="1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Times New Roman"/>
                              <a:cs typeface="Times New Roman"/>
                            </a:rPr>
                            <a:t>1. «Знайди помилку» </a:t>
                          </a:r>
                          <a:endParaRPr kumimoji="0" lang="ru-RU" sz="4000" b="1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"/>
                            <a:ea typeface="Times New Roman"/>
                            <a:cs typeface="Times New Roman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876675" algn="l"/>
                            </a:tabLst>
                            <a:defRPr/>
                          </a:pPr>
                          <a:endParaRPr kumimoji="0" lang="uk-UA" sz="20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Batang"/>
                            <a:cs typeface="Times New Roman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876675" algn="l"/>
                            </a:tabLst>
                            <a:defRPr/>
                          </a:pPr>
                          <a:r>
                            <a:rPr kumimoji="0" lang="uk-UA" sz="20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Batang"/>
                              <a:cs typeface="Times New Roman" pitchFamily="18" charset="0"/>
                            </a:rPr>
                            <a:t>2)</a:t>
                          </a:r>
                          <a:r>
                            <a:rPr kumimoji="0" lang="uk-UA" sz="20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Batang"/>
                              <a:cs typeface="Times New Roman" pitchFamily="18" charset="0"/>
                            </a:rPr>
                            <a:t>  </a:t>
                          </a:r>
                          <a:r>
                            <a:rPr kumimoji="0" lang="uk-UA" sz="2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Batang"/>
                              <a:cs typeface="Times New Roman" pitchFamily="18" charset="0"/>
                            </a:rPr>
                            <a:t>а)  90</a:t>
                          </a:r>
                          <a:r>
                            <a:rPr kumimoji="0" lang="uk-UA" sz="2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Batang"/>
                              <a:cs typeface="Times New Roman" pitchFamily="18" charset="0"/>
                            </a:rPr>
                            <a:t>⁰+α </a:t>
                          </a:r>
                          <a:r>
                            <a:rPr kumimoji="0" lang="uk-UA" sz="2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Batang"/>
                              <a:cs typeface="Times New Roman" pitchFamily="18" charset="0"/>
                            </a:rPr>
                            <a:t>  </a:t>
                          </a:r>
                          <a:r>
                            <a:rPr kumimoji="0" lang="uk-UA" sz="2800" b="1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Batang"/>
                              <a:cs typeface="Times New Roman" pitchFamily="18" charset="0"/>
                            </a:rPr>
                            <a:t>∊   </a:t>
                          </a:r>
                          <a:r>
                            <a:rPr kumimoji="0" lang="uk-UA" sz="2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Batang"/>
                              <a:cs typeface="Times New Roman" pitchFamily="18" charset="0"/>
                            </a:rPr>
                            <a:t>ІІ </a:t>
                          </a:r>
                          <a:r>
                            <a:rPr kumimoji="0" lang="uk-UA" sz="2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Batang"/>
                              <a:cs typeface="Times New Roman" pitchFamily="18" charset="0"/>
                            </a:rPr>
                            <a:t>чв</a:t>
                          </a:r>
                          <a:r>
                            <a:rPr kumimoji="0" lang="uk-UA" sz="2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Batang"/>
                              <a:cs typeface="Times New Roman" pitchFamily="18" charset="0"/>
                            </a:rPr>
                            <a:t>..               г) </a:t>
                          </a:r>
                          <a:r>
                            <a:rPr kumimoji="0" lang="uk-UA" sz="2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Batang"/>
                              <a:cs typeface="Times New Roman" pitchFamily="18" charset="0"/>
                            </a:rPr>
                            <a:t>180⁰</a:t>
                          </a:r>
                          <a14:m>
                            <m:oMath xmlns:m="http://schemas.openxmlformats.org/officeDocument/2006/math">
                              <m:r>
                                <a:rPr kumimoji="0" lang="uk-UA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Batang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uk-UA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Batang"/>
                                  <a:cs typeface="+mn-cs"/>
                                </a:rPr>
                                <m:t>𝜶</m:t>
                              </m:r>
                              <m:r>
                                <a:rPr kumimoji="0" lang="uk-UA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Batang"/>
                                  <a:cs typeface="+mn-cs"/>
                                </a:rPr>
                                <m:t>∈</m:t>
                              </m:r>
                            </m:oMath>
                          </a14:m>
                          <a:r>
                            <a:rPr kumimoji="0" lang="uk-UA" sz="2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Batang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uk-UA" sz="2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Batang"/>
                              <a:cs typeface="Times New Roman" pitchFamily="18" charset="0"/>
                            </a:rPr>
                            <a:t> ІІ </a:t>
                          </a:r>
                          <a:r>
                            <a:rPr kumimoji="0" lang="uk-UA" sz="2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Batang"/>
                              <a:cs typeface="Times New Roman" pitchFamily="18" charset="0"/>
                            </a:rPr>
                            <a:t>чв..</a:t>
                          </a:r>
                          <a:endParaRPr kumimoji="0" lang="ru-RU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876675" algn="l"/>
                            </a:tabLst>
                            <a:defRPr/>
                          </a:pPr>
                          <a:r>
                            <a:rPr kumimoji="0" lang="uk-UA" sz="2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Batang"/>
                              <a:cs typeface="Times New Roman" pitchFamily="18" charset="0"/>
                            </a:rPr>
                            <a:t>    </a:t>
                          </a:r>
                          <a:r>
                            <a:rPr kumimoji="0" lang="uk-UA" sz="2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Batang"/>
                              <a:cs typeface="Times New Roman" pitchFamily="18" charset="0"/>
                            </a:rPr>
                            <a:t>б</a:t>
                          </a:r>
                          <a:r>
                            <a:rPr kumimoji="0" lang="uk-UA" sz="2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Batang"/>
                              <a:cs typeface="Times New Roman" pitchFamily="18" charset="0"/>
                            </a:rPr>
                            <a:t>)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ru-RU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Batang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uk-UA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Batang"/>
                                      <a:cs typeface="+mn-cs"/>
                                    </a:rPr>
                                    <m:t>𝟑</m:t>
                                  </m:r>
                                  <m:r>
                                    <a:rPr kumimoji="0" lang="uk-UA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Batang"/>
                                      <a:cs typeface="+mn-cs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kumimoji="0" lang="uk-UA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Batang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uk-UA" sz="2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Batang"/>
                              <a:cs typeface="Times New Roman" pitchFamily="18" charset="0"/>
                            </a:rPr>
                            <a:t> +α </a:t>
                          </a:r>
                          <a14:m>
                            <m:oMath xmlns:m="http://schemas.openxmlformats.org/officeDocument/2006/math">
                              <m:r>
                                <a:rPr kumimoji="0" lang="uk-UA" sz="2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Batang"/>
                                  <a:cs typeface="+mn-cs"/>
                                </a:rPr>
                                <m:t>  </m:t>
                              </m:r>
                              <m:r>
                                <a:rPr kumimoji="0" lang="uk-UA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Batang"/>
                                  <a:cs typeface="+mn-cs"/>
                                </a:rPr>
                                <m:t>∈</m:t>
                              </m:r>
                            </m:oMath>
                          </a14:m>
                          <a:r>
                            <a:rPr kumimoji="0" lang="uk-UA" sz="2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Batang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uk-UA" sz="2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Batang"/>
                              <a:cs typeface="Times New Roman" pitchFamily="18" charset="0"/>
                            </a:rPr>
                            <a:t>  ІІІ </a:t>
                          </a:r>
                          <a:r>
                            <a:rPr kumimoji="0" lang="uk-UA" sz="2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Batang"/>
                              <a:cs typeface="Times New Roman" pitchFamily="18" charset="0"/>
                            </a:rPr>
                            <a:t>чв.. </a:t>
                          </a:r>
                          <a:r>
                            <a:rPr kumimoji="0" lang="uk-UA" sz="2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Batang"/>
                              <a:cs typeface="Times New Roman" pitchFamily="18" charset="0"/>
                            </a:rPr>
                            <a:t>            д )  2</a:t>
                          </a:r>
                          <a14:m>
                            <m:oMath xmlns:m="http://schemas.openxmlformats.org/officeDocument/2006/math">
                              <m:r>
                                <a:rPr kumimoji="0" lang="uk-UA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Batang"/>
                                  <a:cs typeface="+mn-cs"/>
                                </a:rPr>
                                <m:t>𝝅</m:t>
                              </m:r>
                            </m:oMath>
                          </a14:m>
                          <a:r>
                            <a:rPr kumimoji="0" lang="uk-UA" sz="2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Batang"/>
                              <a:cs typeface="Times New Roman" pitchFamily="18" charset="0"/>
                            </a:rPr>
                            <a:t> -  α </a:t>
                          </a:r>
                          <a14:m>
                            <m:oMath xmlns:m="http://schemas.openxmlformats.org/officeDocument/2006/math">
                              <m:r>
                                <a:rPr kumimoji="0" lang="uk-UA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Batang"/>
                                  <a:cs typeface="+mn-cs"/>
                                </a:rPr>
                                <m:t>∈</m:t>
                              </m:r>
                            </m:oMath>
                          </a14:m>
                          <a:r>
                            <a:rPr kumimoji="0" lang="uk-UA" sz="2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Batang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uk-UA" sz="2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Batang"/>
                              <a:cs typeface="Times New Roman" pitchFamily="18" charset="0"/>
                            </a:rPr>
                            <a:t>  І </a:t>
                          </a:r>
                          <a:r>
                            <a:rPr kumimoji="0" lang="uk-UA" sz="2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Batang"/>
                              <a:cs typeface="Times New Roman" pitchFamily="18" charset="0"/>
                            </a:rPr>
                            <a:t>чв..</a:t>
                          </a:r>
                          <a:endParaRPr kumimoji="0" lang="ru-RU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3876675" algn="l"/>
                            </a:tabLst>
                            <a:defRPr/>
                          </a:pPr>
                          <a:r>
                            <a:rPr kumimoji="0" lang="uk-UA" sz="2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Batang"/>
                              <a:cs typeface="Times New Roman" pitchFamily="18" charset="0"/>
                            </a:rPr>
                            <a:t>    </a:t>
                          </a:r>
                          <a:r>
                            <a:rPr kumimoji="0" lang="uk-UA" sz="2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Batang"/>
                              <a:cs typeface="Times New Roman" pitchFamily="18" charset="0"/>
                            </a:rPr>
                            <a:t>в</a:t>
                          </a:r>
                          <a:r>
                            <a:rPr kumimoji="0" lang="uk-UA" sz="2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Batang"/>
                              <a:cs typeface="Times New Roman" pitchFamily="18" charset="0"/>
                            </a:rPr>
                            <a:t>)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ru-RU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Batang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uk-UA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Batang"/>
                                      <a:cs typeface="+mn-cs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kumimoji="0" lang="uk-UA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Batang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uk-UA" sz="2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Batang"/>
                              <a:cs typeface="Times New Roman" pitchFamily="18" charset="0"/>
                            </a:rPr>
                            <a:t>  -  α   </a:t>
                          </a:r>
                          <a14:m>
                            <m:oMath xmlns:m="http://schemas.openxmlformats.org/officeDocument/2006/math">
                              <m:r>
                                <a:rPr kumimoji="0" lang="uk-UA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Batang"/>
                                  <a:cs typeface="+mn-cs"/>
                                </a:rPr>
                                <m:t>∈</m:t>
                              </m:r>
                            </m:oMath>
                          </a14:m>
                          <a:r>
                            <a:rPr kumimoji="0" lang="uk-UA" sz="2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Batang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uk-UA" sz="2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Batang"/>
                              <a:cs typeface="Times New Roman" pitchFamily="18" charset="0"/>
                            </a:rPr>
                            <a:t>   І </a:t>
                          </a:r>
                          <a:r>
                            <a:rPr kumimoji="0" lang="uk-UA" sz="2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Batang"/>
                              <a:cs typeface="Times New Roman" pitchFamily="18" charset="0"/>
                            </a:rPr>
                            <a:t>чв..</a:t>
                          </a:r>
                          <a:r>
                            <a:rPr kumimoji="0" lang="uk-UA" sz="2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Batang"/>
                              <a:cs typeface="Times New Roman" pitchFamily="18" charset="0"/>
                            </a:rPr>
                            <a:t>               е</a:t>
                          </a:r>
                          <a:r>
                            <a:rPr kumimoji="0" lang="uk-UA" sz="2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Batang"/>
                              <a:cs typeface="Times New Roman" pitchFamily="18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kumimoji="0" lang="uk-UA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Batang"/>
                                  <a:cs typeface="+mn-cs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kumimoji="0" lang="ru-RU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Batang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uk-UA" sz="28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Batang"/>
                                      <a:cs typeface="+mn-cs"/>
                                    </a:rPr>
                                    <m:t>𝟑</m:t>
                                  </m:r>
                                  <m:r>
                                    <a:rPr kumimoji="0" lang="uk-UA" sz="28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Batang"/>
                                      <a:cs typeface="+mn-cs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kumimoji="0" lang="uk-UA" sz="2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Batang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kumimoji="0" lang="uk-UA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Batang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uk-UA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Batang"/>
                                  <a:cs typeface="+mn-cs"/>
                                </a:rPr>
                                <m:t>𝜶</m:t>
                              </m:r>
                              <m:r>
                                <a:rPr kumimoji="0" lang="uk-UA" sz="2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Batang"/>
                                  <a:cs typeface="+mn-cs"/>
                                </a:rPr>
                                <m:t> ∈</m:t>
                              </m:r>
                            </m:oMath>
                          </a14:m>
                          <a:r>
                            <a:rPr kumimoji="0" lang="uk-UA" sz="2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Batang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uk-UA" sz="2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Batang"/>
                              <a:cs typeface="Times New Roman" pitchFamily="18" charset="0"/>
                            </a:rPr>
                            <a:t> І</a:t>
                          </a:r>
                          <a:r>
                            <a:rPr kumimoji="0" lang="en-US" sz="2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Batang"/>
                              <a:cs typeface="Times New Roman" pitchFamily="18" charset="0"/>
                            </a:rPr>
                            <a:t>V</a:t>
                          </a:r>
                          <a:r>
                            <a:rPr kumimoji="0" lang="uk-UA" sz="2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Batang"/>
                              <a:cs typeface="Times New Roman" pitchFamily="18" charset="0"/>
                            </a:rPr>
                            <a:t> чв.</a:t>
                          </a:r>
                          <a:endParaRPr kumimoji="0" lang="ru-RU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  <a:p>
                          <a:endParaRPr lang="ru-RU" dirty="0"/>
                        </a:p>
                      </a:txBody>
                      <a:tcPr>
                        <a:lnL w="38100" cmpd="sng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</a:lnL>
                        <a:lnR w="38100" cmpd="sng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</a:lnR>
                        <a:lnT w="38100" cmpd="sng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</a:lnT>
                        <a:lnB w="38100" cmpd="sng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5500054"/>
                  </p:ext>
                </p:extLst>
              </p:nvPr>
            </p:nvGraphicFramePr>
            <p:xfrm>
              <a:off x="251520" y="620688"/>
              <a:ext cx="8064896" cy="3823085"/>
            </p:xfrm>
            <a:graphic>
              <a:graphicData uri="http://schemas.openxmlformats.org/drawingml/2006/table">
                <a:tbl>
                  <a:tblPr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</a:tblPr>
                  <a:tblGrid>
                    <a:gridCol w="8064896"/>
                  </a:tblGrid>
                  <a:tr h="382308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mpd="sng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</a:lnL>
                        <a:lnR w="38100" cmpd="sng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</a:lnR>
                        <a:lnT w="38100" cmpd="sng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</a:lnT>
                        <a:lnB w="38100" cmpd="sng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prstDash val="solid"/>
                        </a:lnB>
                        <a:blipFill rotWithShape="1">
                          <a:blip r:embed="rId3"/>
                          <a:stretch>
                            <a:fillRect l="-151" t="-2711" r="-1134" b="-143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3128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img-fotki.yandex.ru/get/6709/65007408.2/0_d6b79_e2513c94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07" y="247181"/>
            <a:ext cx="864096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899592" y="1124744"/>
                <a:ext cx="7272808" cy="4353564"/>
              </a:xfrm>
              <a:prstGeom prst="rect">
                <a:avLst/>
              </a:prstGeom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  <a:tabLst>
                    <a:tab pos="3876675" algn="l"/>
                  </a:tabLst>
                </a:pPr>
                <a:r>
                  <a:rPr lang="uk-UA" sz="3200" b="1" i="1" dirty="0" smtClean="0">
                    <a:solidFill>
                      <a:srgbClr val="FF0000"/>
                    </a:solidFill>
                    <a:effectLst/>
                    <a:latin typeface="Times New Roman"/>
                    <a:ea typeface="Batang"/>
                  </a:rPr>
                  <a:t>2. Хто швидше?</a:t>
                </a:r>
              </a:p>
              <a:p>
                <a:pPr>
                  <a:spcAft>
                    <a:spcPts val="0"/>
                  </a:spcAft>
                  <a:tabLst>
                    <a:tab pos="3876675" algn="l"/>
                  </a:tabLst>
                </a:pPr>
                <a:r>
                  <a:rPr lang="uk-UA" sz="3200" b="1" i="1" dirty="0" smtClean="0">
                    <a:solidFill>
                      <a:srgbClr val="000000"/>
                    </a:solidFill>
                    <a:effectLst/>
                    <a:latin typeface="Times New Roman"/>
                    <a:ea typeface="Batang"/>
                  </a:rPr>
                  <a:t>Обчислити:  </a:t>
                </a:r>
              </a:p>
              <a:p>
                <a:pPr lvl="0">
                  <a:spcAft>
                    <a:spcPts val="0"/>
                  </a:spcAft>
                  <a:tabLst>
                    <a:tab pos="3876675" algn="l"/>
                  </a:tabLst>
                </a:pPr>
                <a:r>
                  <a:rPr lang="uk-UA" sz="3200" b="1" i="1" dirty="0" smtClean="0">
                    <a:solidFill>
                      <a:srgbClr val="000000"/>
                    </a:solidFill>
                    <a:effectLst/>
                    <a:latin typeface="Times New Roman"/>
                    <a:ea typeface="Batang"/>
                  </a:rPr>
                  <a:t>а) </a:t>
                </a:r>
                <a:r>
                  <a:rPr lang="en-US" sz="3200" b="1" i="1" dirty="0">
                    <a:effectLst/>
                    <a:latin typeface="Times New Roman"/>
                    <a:ea typeface="Batang"/>
                  </a:rPr>
                  <a:t>sin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effectLst/>
                            <a:latin typeface="Cambria Math" panose="02040503050406030204" pitchFamily="18" charset="0"/>
                            <a:ea typeface="Batang"/>
                          </a:rPr>
                        </m:ctrlPr>
                      </m:fPr>
                      <m:num>
                        <m:r>
                          <a:rPr lang="en-US" sz="3200" b="1" i="1">
                            <a:effectLst/>
                            <a:latin typeface="Cambria Math"/>
                            <a:ea typeface="Batang"/>
                          </a:rPr>
                          <m:t>𝝅</m:t>
                        </m:r>
                      </m:num>
                      <m:den>
                        <m:r>
                          <a:rPr lang="uk-UA" sz="3200" b="1" i="1">
                            <a:effectLst/>
                            <a:latin typeface="Cambria Math"/>
                            <a:ea typeface="Batang"/>
                          </a:rPr>
                          <m:t>𝟒</m:t>
                        </m:r>
                      </m:den>
                    </m:f>
                  </m:oMath>
                </a14:m>
                <a:r>
                  <a:rPr lang="uk-UA" sz="3200" b="1" i="1" dirty="0">
                    <a:effectLst/>
                    <a:latin typeface="Times New Roman"/>
                    <a:ea typeface="Batang"/>
                  </a:rPr>
                  <a:t>;    б) </a:t>
                </a:r>
                <a:r>
                  <a:rPr lang="en-US" sz="3200" b="1" i="1" dirty="0">
                    <a:effectLst/>
                    <a:latin typeface="Times New Roman"/>
                    <a:ea typeface="Batang"/>
                  </a:rPr>
                  <a:t>cos</a:t>
                </a:r>
                <a:r>
                  <a:rPr lang="uk-UA" sz="3200" b="1" i="1" dirty="0">
                    <a:effectLst/>
                    <a:latin typeface="Times New Roman"/>
                    <a:ea typeface="Batang"/>
                  </a:rPr>
                  <a:t>(-60</a:t>
                </a:r>
                <a:r>
                  <a:rPr lang="uk-UA" sz="3200" b="1" i="1" dirty="0">
                    <a:effectLst/>
                    <a:latin typeface="Cambria Math"/>
                    <a:ea typeface="Batang"/>
                  </a:rPr>
                  <a:t>⁰</a:t>
                </a:r>
                <a:r>
                  <a:rPr lang="uk-UA" sz="3200" b="1" i="1" dirty="0">
                    <a:effectLst/>
                    <a:latin typeface="Times New Roman"/>
                    <a:ea typeface="Batang"/>
                  </a:rPr>
                  <a:t>);   </a:t>
                </a:r>
                <a:endParaRPr lang="uk-UA" sz="3200" b="1" i="1" dirty="0" smtClean="0">
                  <a:effectLst/>
                  <a:latin typeface="Times New Roman"/>
                  <a:ea typeface="Batang"/>
                </a:endParaRPr>
              </a:p>
              <a:p>
                <a:pPr lvl="0" algn="ctr">
                  <a:spcAft>
                    <a:spcPts val="0"/>
                  </a:spcAft>
                  <a:tabLst>
                    <a:tab pos="3876675" algn="l"/>
                  </a:tabLst>
                </a:pPr>
                <a:endParaRPr lang="uk-UA" sz="3200" b="1" i="1" dirty="0" smtClean="0">
                  <a:effectLst/>
                  <a:latin typeface="Times New Roman"/>
                  <a:ea typeface="Batang"/>
                </a:endParaRPr>
              </a:p>
              <a:p>
                <a:pPr lvl="0">
                  <a:spcAft>
                    <a:spcPts val="0"/>
                  </a:spcAft>
                  <a:tabLst>
                    <a:tab pos="3876675" algn="l"/>
                  </a:tabLst>
                </a:pPr>
                <a:r>
                  <a:rPr lang="uk-UA" sz="3200" b="1" i="1" dirty="0" smtClean="0">
                    <a:effectLst/>
                    <a:latin typeface="Times New Roman"/>
                    <a:ea typeface="Batang"/>
                  </a:rPr>
                  <a:t>в</a:t>
                </a:r>
                <a:r>
                  <a:rPr lang="uk-UA" sz="3200" b="1" i="1" dirty="0">
                    <a:effectLst/>
                    <a:latin typeface="Times New Roman"/>
                    <a:ea typeface="Batang"/>
                  </a:rPr>
                  <a:t>) </a:t>
                </a:r>
                <a:r>
                  <a:rPr lang="en-US" sz="3200" b="1" i="1" dirty="0">
                    <a:solidFill>
                      <a:srgbClr val="000000"/>
                    </a:solidFill>
                    <a:effectLst/>
                    <a:latin typeface="Times New Roman"/>
                    <a:ea typeface="Batang"/>
                  </a:rPr>
                  <a:t>tg</a:t>
                </a:r>
                <a:r>
                  <a:rPr lang="uk-UA" sz="3200" b="1" i="1" dirty="0">
                    <a:solidFill>
                      <a:srgbClr val="000000"/>
                    </a:solidFill>
                    <a:effectLst/>
                    <a:latin typeface="Times New Roman"/>
                    <a:ea typeface="Batang"/>
                  </a:rPr>
                  <a:t>(-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Batang"/>
                          </a:rPr>
                        </m:ctrlPr>
                      </m:fPr>
                      <m:num>
                        <m:r>
                          <a:rPr lang="uk-UA" sz="32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Batang"/>
                          </a:rPr>
                          <m:t>𝝅</m:t>
                        </m:r>
                      </m:num>
                      <m:den>
                        <m:r>
                          <a:rPr lang="uk-UA" sz="32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Batang"/>
                          </a:rPr>
                          <m:t>𝟑</m:t>
                        </m:r>
                      </m:den>
                    </m:f>
                    <m:r>
                      <a:rPr lang="uk-UA" sz="32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Batang"/>
                      </a:rPr>
                      <m:t>)</m:t>
                    </m:r>
                  </m:oMath>
                </a14:m>
                <a:r>
                  <a:rPr lang="uk-UA" sz="3200" b="1" i="1" dirty="0">
                    <a:solidFill>
                      <a:srgbClr val="000000"/>
                    </a:solidFill>
                    <a:effectLst/>
                    <a:latin typeface="Times New Roman"/>
                    <a:ea typeface="Batang"/>
                  </a:rPr>
                  <a:t>;   г) </a:t>
                </a:r>
                <a:r>
                  <a:rPr lang="en-US" sz="3200" b="1" i="1" dirty="0">
                    <a:effectLst/>
                    <a:latin typeface="Times New Roman"/>
                    <a:ea typeface="Batang"/>
                  </a:rPr>
                  <a:t>cos</a:t>
                </a:r>
                <a:r>
                  <a:rPr lang="uk-UA" sz="3200" b="1" i="1" dirty="0">
                    <a:effectLst/>
                    <a:latin typeface="Times New Roman"/>
                    <a:ea typeface="Batang"/>
                  </a:rPr>
                  <a:t> 750</a:t>
                </a:r>
                <a:r>
                  <a:rPr lang="uk-UA" sz="3200" b="1" i="1" dirty="0">
                    <a:effectLst/>
                    <a:latin typeface="Cambria Math"/>
                    <a:ea typeface="Batang"/>
                  </a:rPr>
                  <a:t>⁰</a:t>
                </a:r>
                <a:r>
                  <a:rPr lang="uk-UA" sz="3200" b="1" i="1" dirty="0">
                    <a:effectLst/>
                    <a:latin typeface="Times New Roman"/>
                    <a:ea typeface="Batang"/>
                  </a:rPr>
                  <a:t>; </a:t>
                </a:r>
                <a:endParaRPr lang="uk-UA" sz="3200" b="1" i="1" dirty="0" smtClean="0">
                  <a:effectLst/>
                  <a:latin typeface="Times New Roman"/>
                  <a:ea typeface="Batang"/>
                </a:endParaRPr>
              </a:p>
              <a:p>
                <a:pPr lvl="0" algn="ctr">
                  <a:spcAft>
                    <a:spcPts val="0"/>
                  </a:spcAft>
                  <a:tabLst>
                    <a:tab pos="3876675" algn="l"/>
                  </a:tabLst>
                </a:pPr>
                <a:endParaRPr lang="uk-UA" sz="3200" b="1" i="1" dirty="0" smtClean="0">
                  <a:effectLst/>
                  <a:latin typeface="Times New Roman"/>
                  <a:ea typeface="Batang"/>
                </a:endParaRPr>
              </a:p>
              <a:p>
                <a:pPr lvl="0" algn="ctr">
                  <a:spcAft>
                    <a:spcPts val="0"/>
                  </a:spcAft>
                  <a:tabLst>
                    <a:tab pos="3876675" algn="l"/>
                  </a:tabLst>
                </a:pPr>
                <a:r>
                  <a:rPr lang="uk-UA" sz="3200" b="1" i="1" dirty="0" smtClean="0">
                    <a:effectLst/>
                    <a:latin typeface="Times New Roman"/>
                    <a:ea typeface="Batang"/>
                  </a:rPr>
                  <a:t>д</a:t>
                </a:r>
                <a:r>
                  <a:rPr lang="uk-UA" sz="3200" b="1" i="1" dirty="0">
                    <a:effectLst/>
                    <a:latin typeface="Times New Roman"/>
                    <a:ea typeface="Batang"/>
                  </a:rPr>
                  <a:t>)  </a:t>
                </a:r>
                <a:r>
                  <a:rPr lang="en-US" sz="3200" b="1" i="1" dirty="0">
                    <a:effectLst/>
                    <a:latin typeface="Times New Roman"/>
                    <a:ea typeface="Batang"/>
                  </a:rPr>
                  <a:t>ctg</a:t>
                </a:r>
                <a:r>
                  <a:rPr lang="uk-UA" sz="3200" b="1" i="1" dirty="0">
                    <a:effectLst/>
                    <a:latin typeface="Times New Roman"/>
                    <a:ea typeface="Batang"/>
                  </a:rPr>
                  <a:t>225</a:t>
                </a:r>
                <a:r>
                  <a:rPr lang="uk-UA" sz="3200" b="1" i="1" dirty="0">
                    <a:effectLst/>
                    <a:latin typeface="Cambria Math"/>
                    <a:ea typeface="Batang"/>
                  </a:rPr>
                  <a:t>⁰; </a:t>
                </a:r>
                <a:r>
                  <a:rPr lang="uk-UA" sz="3200" b="1" i="1" dirty="0" smtClean="0">
                    <a:effectLst/>
                    <a:latin typeface="Cambria Math"/>
                    <a:ea typeface="Batang"/>
                  </a:rPr>
                  <a:t>    </a:t>
                </a:r>
                <a:r>
                  <a:rPr lang="uk-UA" sz="3200" b="1" i="1" dirty="0" smtClean="0">
                    <a:effectLst/>
                    <a:latin typeface="Times New Roman"/>
                    <a:ea typeface="Batang"/>
                  </a:rPr>
                  <a:t> </a:t>
                </a:r>
                <a:endParaRPr lang="ru-RU" sz="3200" b="1" i="1" dirty="0">
                  <a:effectLst/>
                  <a:latin typeface="Times New Roman"/>
                  <a:ea typeface="Times New Roman"/>
                </a:endParaRPr>
              </a:p>
              <a:p>
                <a:pPr>
                  <a:spcAft>
                    <a:spcPts val="0"/>
                  </a:spcAft>
                  <a:tabLst>
                    <a:tab pos="3876675" algn="l"/>
                  </a:tabLst>
                </a:pPr>
                <a:r>
                  <a:rPr lang="uk-UA" sz="3200" dirty="0">
                    <a:solidFill>
                      <a:srgbClr val="000000"/>
                    </a:solidFill>
                    <a:effectLst/>
                    <a:latin typeface="Times New Roman"/>
                    <a:ea typeface="Batang"/>
                  </a:rPr>
                  <a:t> </a:t>
                </a:r>
                <a:endParaRPr lang="ru-RU" sz="3200" dirty="0">
                  <a:effectLst/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124744"/>
                <a:ext cx="7272808" cy="43535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56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-fotki.yandex.ru/get/6709/65007408.2/0_d6b79_e2513c94_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64" y="0"/>
            <a:ext cx="9400364" cy="681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31650" y="354887"/>
            <a:ext cx="3024336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Batang"/>
                <a:cs typeface="Times New Roman"/>
              </a:rPr>
              <a:t>Відповідь: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rbel"/>
              <a:ea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546398" y="1268760"/>
                <a:ext cx="6409977" cy="4266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uk-UA" sz="2400" b="1" dirty="0" smtClean="0">
                    <a:solidFill>
                      <a:srgbClr val="000000"/>
                    </a:solidFill>
                    <a:latin typeface="Times New Roman" pitchFamily="18" charset="0"/>
                    <a:ea typeface="Batang"/>
                    <a:cs typeface="Times New Roman" pitchFamily="18" charset="0"/>
                  </a:rPr>
                  <a:t>а) </a:t>
                </a:r>
                <a:r>
                  <a:rPr lang="en-US" sz="2400" b="1" dirty="0">
                    <a:effectLst/>
                    <a:latin typeface="Times New Roman" pitchFamily="18" charset="0"/>
                    <a:ea typeface="Batang"/>
                    <a:cs typeface="Times New Roman" pitchFamily="18" charset="0"/>
                  </a:rPr>
                  <a:t>sin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Batang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400" b="1" i="1">
                            <a:effectLst/>
                            <a:latin typeface="Cambria Math"/>
                            <a:ea typeface="Batang"/>
                            <a:cs typeface="Times New Roman"/>
                          </a:rPr>
                          <m:t>𝝅</m:t>
                        </m:r>
                      </m:num>
                      <m:den>
                        <m:r>
                          <a:rPr lang="uk-UA" sz="2400" b="1" i="1">
                            <a:effectLst/>
                            <a:latin typeface="Cambria Math"/>
                            <a:ea typeface="Batang"/>
                            <a:cs typeface="Times New Roman"/>
                          </a:rPr>
                          <m:t>𝟒</m:t>
                        </m:r>
                      </m:den>
                    </m:f>
                  </m:oMath>
                </a14:m>
                <a:r>
                  <a:rPr lang="ru-RU" sz="2400" b="1" dirty="0">
                    <a:effectLst/>
                    <a:latin typeface="Times New Roman" pitchFamily="18" charset="0"/>
                    <a:ea typeface="Batang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Batang"/>
                            <a:cs typeface="Times New Roman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400" b="1" i="1">
                                <a:effectLst/>
                                <a:latin typeface="Cambria Math" panose="02040503050406030204" pitchFamily="18" charset="0"/>
                                <a:ea typeface="Batang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b="1" i="1">
                                <a:effectLst/>
                                <a:latin typeface="Cambria Math"/>
                                <a:ea typeface="Batang"/>
                                <a:cs typeface="Times New Roman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ru-RU" sz="2400" b="1" i="1">
                            <a:effectLst/>
                            <a:latin typeface="Cambria Math"/>
                            <a:ea typeface="Batang"/>
                            <a:cs typeface="Times New Roman"/>
                          </a:rPr>
                          <m:t>𝟐</m:t>
                        </m:r>
                      </m:den>
                    </m:f>
                    <m:r>
                      <a:rPr lang="uk-UA" sz="2400" b="1">
                        <a:effectLst/>
                        <a:latin typeface="Cambria Math"/>
                        <a:ea typeface="Batang"/>
                        <a:cs typeface="Times New Roman"/>
                      </a:rPr>
                      <m:t>;</m:t>
                    </m:r>
                  </m:oMath>
                </a14:m>
                <a:endParaRPr lang="ru-RU" sz="2400" b="1" dirty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uk-UA" sz="2400" b="1" dirty="0" smtClean="0">
                    <a:effectLst/>
                    <a:latin typeface="Times New Roman" pitchFamily="18" charset="0"/>
                    <a:ea typeface="Batang"/>
                    <a:cs typeface="Times New Roman" pitchFamily="18" charset="0"/>
                  </a:rPr>
                  <a:t>      б</a:t>
                </a:r>
                <a:r>
                  <a:rPr lang="uk-UA" sz="2400" b="1" dirty="0">
                    <a:effectLst/>
                    <a:latin typeface="Times New Roman" pitchFamily="18" charset="0"/>
                    <a:ea typeface="Batang"/>
                    <a:cs typeface="Times New Roman" pitchFamily="18" charset="0"/>
                  </a:rPr>
                  <a:t>) </a:t>
                </a:r>
                <a:r>
                  <a:rPr lang="en-US" sz="2400" b="1" dirty="0">
                    <a:effectLst/>
                    <a:latin typeface="Times New Roman" pitchFamily="18" charset="0"/>
                    <a:ea typeface="Batang"/>
                    <a:cs typeface="Times New Roman" pitchFamily="18" charset="0"/>
                  </a:rPr>
                  <a:t>cos</a:t>
                </a:r>
                <a:r>
                  <a:rPr lang="uk-UA" sz="2400" b="1" dirty="0">
                    <a:effectLst/>
                    <a:latin typeface="Times New Roman" pitchFamily="18" charset="0"/>
                    <a:ea typeface="Batang"/>
                    <a:cs typeface="Times New Roman" pitchFamily="18" charset="0"/>
                  </a:rPr>
                  <a:t>(-60⁰)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Batang"/>
                            <a:cs typeface="Times New Roman"/>
                          </a:rPr>
                        </m:ctrlPr>
                      </m:fPr>
                      <m:num>
                        <m:r>
                          <a:rPr lang="uk-UA" sz="2400" b="1" i="1">
                            <a:effectLst/>
                            <a:latin typeface="Cambria Math"/>
                            <a:ea typeface="Batang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uk-UA" sz="2400" b="1" i="1">
                            <a:effectLst/>
                            <a:latin typeface="Cambria Math"/>
                            <a:ea typeface="Batang"/>
                            <a:cs typeface="Times New Roman"/>
                          </a:rPr>
                          <m:t>𝟐</m:t>
                        </m:r>
                      </m:den>
                    </m:f>
                    <m:r>
                      <a:rPr lang="uk-UA" sz="2400" b="1">
                        <a:effectLst/>
                        <a:latin typeface="Cambria Math"/>
                        <a:ea typeface="Batang"/>
                        <a:cs typeface="Times New Roman"/>
                      </a:rPr>
                      <m:t>;</m:t>
                    </m:r>
                  </m:oMath>
                </a14:m>
                <a:endParaRPr lang="ru-RU" sz="2400" b="1" dirty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uk-UA" sz="2400" b="1" dirty="0" smtClean="0">
                    <a:effectLst/>
                    <a:latin typeface="Times New Roman" pitchFamily="18" charset="0"/>
                    <a:ea typeface="Batang"/>
                    <a:cs typeface="Times New Roman" pitchFamily="18" charset="0"/>
                  </a:rPr>
                  <a:t>      в</a:t>
                </a:r>
                <a:r>
                  <a:rPr lang="uk-UA" sz="2400" b="1" dirty="0">
                    <a:effectLst/>
                    <a:latin typeface="Times New Roman" pitchFamily="18" charset="0"/>
                    <a:ea typeface="Batang"/>
                    <a:cs typeface="Times New Roman" pitchFamily="18" charset="0"/>
                  </a:rPr>
                  <a:t>) </a:t>
                </a: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Batang"/>
                    <a:cs typeface="Times New Roman" pitchFamily="18" charset="0"/>
                  </a:rPr>
                  <a:t>tg</a:t>
                </a:r>
                <a:r>
                  <a:rPr lang="uk-UA" sz="2400" b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Batang"/>
                    <a:cs typeface="Times New Roman" pitchFamily="18" charset="0"/>
                  </a:rPr>
                  <a:t>(-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Batang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Batang"/>
                            <a:cs typeface="Times New Roman"/>
                          </a:rPr>
                          <m:t>𝝅</m:t>
                        </m:r>
                      </m:num>
                      <m:den>
                        <m:r>
                          <a:rPr lang="uk-UA" sz="2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Batang"/>
                            <a:cs typeface="Times New Roman"/>
                          </a:rPr>
                          <m:t>𝟑</m:t>
                        </m:r>
                      </m:den>
                    </m:f>
                    <m:r>
                      <a:rPr lang="uk-UA" sz="2400" b="1" i="1">
                        <a:solidFill>
                          <a:srgbClr val="000000"/>
                        </a:solidFill>
                        <a:effectLst/>
                        <a:latin typeface="Cambria Math"/>
                        <a:ea typeface="Batang"/>
                        <a:cs typeface="Times New Roman"/>
                      </a:rPr>
                      <m:t>)</m:t>
                    </m:r>
                  </m:oMath>
                </a14:m>
                <a:r>
                  <a:rPr lang="uk-UA" sz="2400" b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Batang"/>
                    <a:cs typeface="Times New Roman" pitchFamily="18" charset="0"/>
                  </a:rPr>
                  <a:t> = 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Batang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uk-UA" sz="2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Batang"/>
                            <a:cs typeface="Times New Roman"/>
                          </a:rPr>
                          <m:t>𝟑</m:t>
                        </m:r>
                      </m:e>
                    </m:rad>
                    <m:r>
                      <a:rPr lang="uk-UA" sz="2400" b="1">
                        <a:solidFill>
                          <a:srgbClr val="000000"/>
                        </a:solidFill>
                        <a:effectLst/>
                        <a:latin typeface="Cambria Math"/>
                        <a:ea typeface="Batang"/>
                        <a:cs typeface="Times New Roman"/>
                      </a:rPr>
                      <m:t>;</m:t>
                    </m:r>
                  </m:oMath>
                </a14:m>
                <a:endParaRPr lang="ru-RU" sz="2400" b="1" dirty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uk-UA" sz="2400" b="1" dirty="0" smtClean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Batang"/>
                    <a:cs typeface="Times New Roman" pitchFamily="18" charset="0"/>
                  </a:rPr>
                  <a:t>     г</a:t>
                </a:r>
                <a:r>
                  <a:rPr lang="uk-UA" sz="2400" b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Batang"/>
                    <a:cs typeface="Times New Roman" pitchFamily="18" charset="0"/>
                  </a:rPr>
                  <a:t>) </a:t>
                </a:r>
                <a:r>
                  <a:rPr lang="en-US" sz="2400" b="1" dirty="0">
                    <a:effectLst/>
                    <a:latin typeface="Times New Roman" pitchFamily="18" charset="0"/>
                    <a:ea typeface="Batang"/>
                    <a:cs typeface="Times New Roman" pitchFamily="18" charset="0"/>
                  </a:rPr>
                  <a:t>cos</a:t>
                </a:r>
                <a:r>
                  <a:rPr lang="uk-UA" sz="2400" b="1" dirty="0">
                    <a:effectLst/>
                    <a:latin typeface="Times New Roman" pitchFamily="18" charset="0"/>
                    <a:ea typeface="Batang"/>
                    <a:cs typeface="Times New Roman" pitchFamily="18" charset="0"/>
                  </a:rPr>
                  <a:t> 750⁰ = </a:t>
                </a:r>
                <a:r>
                  <a:rPr lang="en-US" sz="2400" b="1" dirty="0">
                    <a:effectLst/>
                    <a:latin typeface="Times New Roman" pitchFamily="18" charset="0"/>
                    <a:ea typeface="Batang"/>
                    <a:cs typeface="Times New Roman" pitchFamily="18" charset="0"/>
                  </a:rPr>
                  <a:t>cos </a:t>
                </a:r>
                <a:r>
                  <a:rPr lang="uk-UA" sz="2400" b="1" dirty="0">
                    <a:effectLst/>
                    <a:latin typeface="Times New Roman" pitchFamily="18" charset="0"/>
                    <a:ea typeface="Batang"/>
                    <a:cs typeface="Times New Roman" pitchFamily="18" charset="0"/>
                  </a:rPr>
                  <a:t>(360⁰∙2+30⁰)= </a:t>
                </a:r>
                <a:r>
                  <a:rPr lang="en-US" sz="2400" b="1" dirty="0">
                    <a:effectLst/>
                    <a:latin typeface="Times New Roman" pitchFamily="18" charset="0"/>
                    <a:ea typeface="Batang"/>
                    <a:cs typeface="Times New Roman" pitchFamily="18" charset="0"/>
                  </a:rPr>
                  <a:t>cos</a:t>
                </a:r>
                <a:r>
                  <a:rPr lang="ru-RU" sz="2400" b="1" dirty="0">
                    <a:effectLst/>
                    <a:latin typeface="Times New Roman" pitchFamily="18" charset="0"/>
                    <a:ea typeface="Batang"/>
                    <a:cs typeface="Times New Roman" pitchFamily="18" charset="0"/>
                  </a:rPr>
                  <a:t>30</a:t>
                </a:r>
                <a:r>
                  <a:rPr lang="uk-UA" sz="2400" b="1" dirty="0">
                    <a:effectLst/>
                    <a:latin typeface="Times New Roman" pitchFamily="18" charset="0"/>
                    <a:ea typeface="Batang"/>
                    <a:cs typeface="Times New Roman" pitchFamily="18" charset="0"/>
                  </a:rPr>
                  <a:t>⁰</a:t>
                </a:r>
                <a:r>
                  <a:rPr lang="uk-UA" sz="2400" b="1" dirty="0" smtClean="0">
                    <a:effectLst/>
                    <a:latin typeface="Times New Roman" pitchFamily="18" charset="0"/>
                    <a:ea typeface="Batang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smtClean="0">
                            <a:effectLst/>
                            <a:latin typeface="Cambria Math" panose="02040503050406030204" pitchFamily="18" charset="0"/>
                            <a:ea typeface="Batang"/>
                            <a:cs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400" b="1" i="1">
                                <a:effectLst/>
                                <a:latin typeface="Cambria Math" panose="02040503050406030204" pitchFamily="18" charset="0"/>
                                <a:ea typeface="Batang"/>
                                <a:cs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uk-UA" sz="2400" b="1" i="1">
                                <a:effectLst/>
                                <a:latin typeface="Cambria Math"/>
                                <a:ea typeface="Batang"/>
                                <a:cs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uk-UA" sz="2400" b="1" i="1">
                            <a:effectLst/>
                            <a:latin typeface="Cambria Math"/>
                            <a:ea typeface="Batang"/>
                            <a:cs typeface="Cambria Math"/>
                          </a:rPr>
                          <m:t>𝟐</m:t>
                        </m:r>
                      </m:den>
                    </m:f>
                    <m:r>
                      <a:rPr lang="ru-RU" sz="2400" b="1" i="1" smtClean="0">
                        <a:effectLst/>
                        <a:latin typeface="Cambria Math"/>
                        <a:ea typeface="Batang"/>
                        <a:cs typeface="Cambria Math"/>
                      </a:rPr>
                      <m:t>;</m:t>
                    </m:r>
                  </m:oMath>
                </a14:m>
                <a:endParaRPr lang="ru-RU" sz="2400" b="1" dirty="0" smtClean="0">
                  <a:effectLst/>
                  <a:latin typeface="Times New Roman" pitchFamily="18" charset="0"/>
                  <a:ea typeface="Batang"/>
                  <a:cs typeface="Cambria Math"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uk-UA" sz="2400" b="1" dirty="0" smtClean="0">
                    <a:effectLst/>
                    <a:latin typeface="Times New Roman" pitchFamily="18" charset="0"/>
                    <a:ea typeface="Batang"/>
                    <a:cs typeface="Times New Roman" pitchFamily="18" charset="0"/>
                  </a:rPr>
                  <a:t>д</a:t>
                </a:r>
                <a:r>
                  <a:rPr lang="uk-UA" sz="2400" b="1" dirty="0">
                    <a:effectLst/>
                    <a:latin typeface="Times New Roman" pitchFamily="18" charset="0"/>
                    <a:ea typeface="Batang"/>
                    <a:cs typeface="Times New Roman" pitchFamily="18" charset="0"/>
                  </a:rPr>
                  <a:t>)  </a:t>
                </a:r>
                <a:r>
                  <a:rPr lang="en-US" sz="2400" b="1" dirty="0">
                    <a:effectLst/>
                    <a:latin typeface="Times New Roman" pitchFamily="18" charset="0"/>
                    <a:ea typeface="Batang"/>
                    <a:cs typeface="Times New Roman" pitchFamily="18" charset="0"/>
                  </a:rPr>
                  <a:t>ctg</a:t>
                </a:r>
                <a:r>
                  <a:rPr lang="uk-UA" sz="2400" b="1" dirty="0">
                    <a:effectLst/>
                    <a:latin typeface="Times New Roman" pitchFamily="18" charset="0"/>
                    <a:ea typeface="Batang"/>
                    <a:cs typeface="Times New Roman" pitchFamily="18" charset="0"/>
                  </a:rPr>
                  <a:t>225⁰ = </a:t>
                </a:r>
                <a:r>
                  <a:rPr lang="en-US" sz="2400" b="1" dirty="0">
                    <a:effectLst/>
                    <a:latin typeface="Times New Roman" pitchFamily="18" charset="0"/>
                    <a:ea typeface="Batang"/>
                    <a:cs typeface="Times New Roman" pitchFamily="18" charset="0"/>
                  </a:rPr>
                  <a:t>ctg</a:t>
                </a:r>
                <a:r>
                  <a:rPr lang="ru-RU" sz="2400" b="1" dirty="0">
                    <a:effectLst/>
                    <a:latin typeface="Times New Roman" pitchFamily="18" charset="0"/>
                    <a:ea typeface="Batang"/>
                    <a:cs typeface="Times New Roman" pitchFamily="18" charset="0"/>
                  </a:rPr>
                  <a:t>(180</a:t>
                </a:r>
                <a:r>
                  <a:rPr lang="uk-UA" sz="2400" b="1" dirty="0">
                    <a:effectLst/>
                    <a:latin typeface="Times New Roman" pitchFamily="18" charset="0"/>
                    <a:ea typeface="Batang"/>
                    <a:cs typeface="Times New Roman" pitchFamily="18" charset="0"/>
                  </a:rPr>
                  <a:t>⁰+45⁰) = </a:t>
                </a:r>
                <a:r>
                  <a:rPr lang="en-US" sz="2400" b="1" dirty="0">
                    <a:effectLst/>
                    <a:latin typeface="Times New Roman" pitchFamily="18" charset="0"/>
                    <a:ea typeface="Batang"/>
                    <a:cs typeface="Times New Roman" pitchFamily="18" charset="0"/>
                  </a:rPr>
                  <a:t>ctg</a:t>
                </a:r>
                <a:r>
                  <a:rPr lang="uk-UA" sz="2400" b="1" dirty="0">
                    <a:effectLst/>
                    <a:latin typeface="Times New Roman" pitchFamily="18" charset="0"/>
                    <a:ea typeface="Batang"/>
                    <a:cs typeface="Times New Roman" pitchFamily="18" charset="0"/>
                  </a:rPr>
                  <a:t>45⁰=1</a:t>
                </a:r>
                <a:endParaRPr lang="ru-RU" sz="2400" b="1" dirty="0"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398" y="1268760"/>
                <a:ext cx="6409977" cy="4266233"/>
              </a:xfrm>
              <a:prstGeom prst="rect">
                <a:avLst/>
              </a:prstGeom>
              <a:blipFill rotWithShape="1">
                <a:blip r:embed="rId3"/>
                <a:stretch>
                  <a:fillRect b="-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860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Блок-схема: узел 18"/>
          <p:cNvSpPr/>
          <p:nvPr/>
        </p:nvSpPr>
        <p:spPr>
          <a:xfrm>
            <a:off x="4600508" y="1733892"/>
            <a:ext cx="45719" cy="4571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Блок-схема: узел 19"/>
          <p:cNvSpPr/>
          <p:nvPr/>
        </p:nvSpPr>
        <p:spPr>
          <a:xfrm>
            <a:off x="3557164" y="2770483"/>
            <a:ext cx="45719" cy="45719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Блок-схема: узел 21"/>
          <p:cNvSpPr/>
          <p:nvPr/>
        </p:nvSpPr>
        <p:spPr>
          <a:xfrm>
            <a:off x="5619108" y="2770483"/>
            <a:ext cx="45719" cy="45719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9" name="Picture 2" descr="http://www.kiev.convdocs.org/tw_files2/urls_8/39/d-38269/7z-docs/16_html_4a738ea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03725"/>
            <a:ext cx="13335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ljplus.ru/img4/b/r/brun_i/sherenga-za-ruchki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37326"/>
            <a:ext cx="6715125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1056578" y="12302490"/>
            <a:ext cx="1485900" cy="1257300"/>
          </a:xfrm>
          <a:prstGeom prst="rect">
            <a:avLst/>
          </a:prstGeom>
          <a:noFill/>
          <a:ln>
            <a:noFill/>
          </a:ln>
        </p:spPr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2528610" y="301080"/>
            <a:ext cx="498213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3876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876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876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876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876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76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76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76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76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6675" algn="l"/>
              </a:tabLst>
            </a:pPr>
            <a: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Batang" charset="-127"/>
                <a:cs typeface="Times New Roman" pitchFamily="18" charset="0"/>
              </a:rPr>
              <a:t>   </a:t>
            </a:r>
            <a:r>
              <a:rPr kumimoji="0" lang="ru-RU" altLang="ru-RU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charset="-127"/>
                <a:cs typeface="Times New Roman" pitchFamily="18" charset="0"/>
              </a:rPr>
              <a:t>Фізкультхвилинка</a:t>
            </a:r>
            <a:endParaRPr kumimoji="0" lang="ru-RU" alt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590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лен">
  <a:themeElements>
    <a:clrScheme name="Клен 5">
      <a:dk1>
        <a:srgbClr val="56925A"/>
      </a:dk1>
      <a:lt1>
        <a:srgbClr val="FFFFFF"/>
      </a:lt1>
      <a:dk2>
        <a:srgbClr val="6FB56D"/>
      </a:dk2>
      <a:lt2>
        <a:srgbClr val="FFFFCC"/>
      </a:lt2>
      <a:accent1>
        <a:srgbClr val="2B877C"/>
      </a:accent1>
      <a:accent2>
        <a:srgbClr val="5A9A5F"/>
      </a:accent2>
      <a:accent3>
        <a:srgbClr val="BBD7BA"/>
      </a:accent3>
      <a:accent4>
        <a:srgbClr val="DADADA"/>
      </a:accent4>
      <a:accent5>
        <a:srgbClr val="ACC3BF"/>
      </a:accent5>
      <a:accent6>
        <a:srgbClr val="518B55"/>
      </a:accent6>
      <a:hlink>
        <a:srgbClr val="99FF33"/>
      </a:hlink>
      <a:folHlink>
        <a:srgbClr val="CCFF99"/>
      </a:folHlink>
    </a:clrScheme>
    <a:fontScheme name="Клен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5183</TotalTime>
  <Words>346</Words>
  <Application>Microsoft Office PowerPoint</Application>
  <PresentationFormat>Екран (4:3)</PresentationFormat>
  <Paragraphs>109</Paragraphs>
  <Slides>14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14</vt:i4>
      </vt:variant>
    </vt:vector>
  </HeadingPairs>
  <TitlesOfParts>
    <vt:vector size="27" baseType="lpstr">
      <vt:lpstr>Arial</vt:lpstr>
      <vt:lpstr>Arial Black</vt:lpstr>
      <vt:lpstr>Batang</vt:lpstr>
      <vt:lpstr>Bookman Old Style</vt:lpstr>
      <vt:lpstr>Calibri</vt:lpstr>
      <vt:lpstr>Cambria</vt:lpstr>
      <vt:lpstr>Cambria Math</vt:lpstr>
      <vt:lpstr>Century Schoolbook</vt:lpstr>
      <vt:lpstr>Corbel</vt:lpstr>
      <vt:lpstr>Times New Roman</vt:lpstr>
      <vt:lpstr>Wingdings</vt:lpstr>
      <vt:lpstr>Клен</vt:lpstr>
      <vt:lpstr>Тема Office</vt:lpstr>
      <vt:lpstr>Алгебра 10 клас 02.12.2021</vt:lpstr>
      <vt:lpstr>Презентація PowerPoint</vt:lpstr>
      <vt:lpstr>Завдання на урок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RePack by Diakov</cp:lastModifiedBy>
  <cp:revision>136</cp:revision>
  <dcterms:created xsi:type="dcterms:W3CDTF">2016-01-14T17:41:06Z</dcterms:created>
  <dcterms:modified xsi:type="dcterms:W3CDTF">2021-12-01T11:55:42Z</dcterms:modified>
</cp:coreProperties>
</file>