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315" r:id="rId4"/>
    <p:sldId id="291" r:id="rId5"/>
    <p:sldId id="313" r:id="rId6"/>
    <p:sldId id="314" r:id="rId7"/>
    <p:sldId id="307" r:id="rId8"/>
    <p:sldId id="308" r:id="rId9"/>
    <p:sldId id="309" r:id="rId10"/>
    <p:sldId id="310" r:id="rId11"/>
    <p:sldId id="31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1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8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3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8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2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2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3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5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0510936" cy="1470025"/>
          </a:xfrm>
        </p:spPr>
        <p:txBody>
          <a:bodyPr/>
          <a:lstStyle/>
          <a:p>
            <a:r>
              <a:rPr lang="uk-UA" dirty="0" smtClean="0"/>
              <a:t>10.02.2021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88" y="395662"/>
            <a:ext cx="8229600" cy="1143000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3600" dirty="0" smtClean="0"/>
              <a:t>Повторити параграф 14</a:t>
            </a:r>
          </a:p>
          <a:p>
            <a:r>
              <a:rPr lang="uk-UA" sz="3600" dirty="0" smtClean="0"/>
              <a:t>№562,570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50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 уроку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err="1" smtClean="0"/>
              <a:t>Розв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язування</a:t>
            </a:r>
            <a:r>
              <a:rPr lang="uk-UA" sz="3600" dirty="0" smtClean="0"/>
              <a:t> текстових задач складанням системи рівнянь із двома змінними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89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42844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half" idx="2"/>
          </p:nvPr>
        </p:nvGraphicFramePr>
        <p:xfrm>
          <a:off x="500034" y="2000240"/>
          <a:ext cx="8072494" cy="3424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Умова</a:t>
                      </a:r>
                      <a:r>
                        <a:rPr lang="uk-UA" b="1" baseline="0" dirty="0" smtClean="0"/>
                        <a:t> задачі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Математична модель задачі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uk-UA" dirty="0" smtClean="0"/>
                        <a:t>1. Сума двох чисел дорівнює 50, а їх добуток - 600. Знайдіть ці числа.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uk-UA" dirty="0" smtClean="0"/>
                        <a:t>2. Периметр прямокутника</a:t>
                      </a:r>
                      <a:r>
                        <a:rPr lang="uk-UA" baseline="0" dirty="0" smtClean="0"/>
                        <a:t> дорівнює 100 м, а його площа – 600 м</a:t>
                      </a:r>
                      <a:r>
                        <a:rPr lang="uk-UA" baseline="30000" dirty="0" smtClean="0"/>
                        <a:t>2</a:t>
                      </a:r>
                      <a:r>
                        <a:rPr lang="uk-UA" baseline="0" dirty="0" smtClean="0"/>
                        <a:t>. Знайдіть розміри прямокутника.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r>
                        <a:rPr lang="uk-UA" dirty="0" smtClean="0"/>
                        <a:t>3. Дротом завдовжки 400 м треба 4рази обгорнути прямокутну ділянку площею 0,06 га. Які розміри повинна мати ділянка?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500034" y="571480"/>
            <a:ext cx="8143932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текстових задач складанням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рівнянь з двома змінними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571744"/>
            <a:ext cx="1219200" cy="56197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429000"/>
            <a:ext cx="1600200" cy="5524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500570"/>
            <a:ext cx="1914525" cy="56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42844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2143108" y="571480"/>
            <a:ext cx="3714776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 1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842968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357430"/>
            <a:ext cx="2809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857628"/>
            <a:ext cx="72104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42844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2143108" y="571480"/>
            <a:ext cx="3714776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 2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1500174"/>
            <a:ext cx="828680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14554"/>
            <a:ext cx="7096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429000"/>
            <a:ext cx="6819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42844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500034" y="642918"/>
            <a:ext cx="8001056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Задача.</a:t>
            </a:r>
          </a:p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замкненій коловій доріжці завдовжки 400 м рухаються в одному напрямку два ковзанярі,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якісходятьсячерезкожні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 хв. Визначте швидкість кожного ковзаняра, якщо перший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зних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пробігає коло на12 с. швидше від другого.</a:t>
            </a:r>
          </a:p>
          <a:p>
            <a:pPr algn="ctr">
              <a:buNone/>
            </a:pP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Содержимое 29"/>
          <p:cNvGraphicFramePr>
            <a:graphicFrameLocks noGrp="1"/>
          </p:cNvGraphicFramePr>
          <p:nvPr>
            <p:ph sz="half" idx="2"/>
          </p:nvPr>
        </p:nvGraphicFramePr>
        <p:xfrm>
          <a:off x="500034" y="1857375"/>
          <a:ext cx="81820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785950"/>
                <a:gridCol w="2000264"/>
                <a:gridCol w="28241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Ковзанярі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Відстань,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Швидкість, м/</a:t>
                      </a:r>
                      <a:r>
                        <a:rPr lang="uk-UA" dirty="0" err="1" smtClean="0"/>
                        <a:t>хв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Час проходження одного кола,  хв.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400/х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400/у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429000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42844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Содержимое 28"/>
          <p:cNvSpPr>
            <a:spLocks noGrp="1"/>
          </p:cNvSpPr>
          <p:nvPr>
            <p:ph sz="half" idx="2"/>
          </p:nvPr>
        </p:nvSpPr>
        <p:spPr>
          <a:xfrm>
            <a:off x="500034" y="428604"/>
            <a:ext cx="8186766" cy="5697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000" dirty="0" smtClean="0"/>
              <a:t>З умови задачі маємо: 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За 4 </a:t>
            </a:r>
            <a:r>
              <a:rPr lang="uk-UA" sz="2000" dirty="0" err="1" smtClean="0"/>
              <a:t>хв</a:t>
            </a:r>
            <a:r>
              <a:rPr lang="uk-UA" sz="2000" dirty="0" smtClean="0"/>
              <a:t> перший ковзаняр пробігає 4х метрів, а другий – 4у метрів. Перший ковзаняр за цей час пробігає на 400 м (одне коло) більше від другого.</a:t>
            </a:r>
          </a:p>
          <a:p>
            <a:pPr>
              <a:buNone/>
            </a:pPr>
            <a:r>
              <a:rPr lang="uk-UA" sz="2000" dirty="0" smtClean="0"/>
              <a:t>Отже, маємо ще одне рівняння:                             , або                         .</a:t>
            </a:r>
          </a:p>
          <a:p>
            <a:pPr marL="0" indent="0">
              <a:buNone/>
            </a:pPr>
            <a:r>
              <a:rPr lang="uk-UA" sz="2000" dirty="0" smtClean="0"/>
              <a:t>Оскільки невідомі в обох рівняннях позначають одні й ті самі величини, складаємо систему рівнянь: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Підставимо у перше рівняння системи замість </a:t>
            </a:r>
            <a:r>
              <a:rPr lang="uk-UA" sz="2000" dirty="0" err="1" smtClean="0"/>
              <a:t>х-у</a:t>
            </a:r>
            <a:r>
              <a:rPr lang="uk-UA" sz="2000" dirty="0" smtClean="0"/>
              <a:t> число 100, отримуємо: 2000</a:t>
            </a:r>
            <a:r>
              <a:rPr lang="uk-UA" sz="2000" dirty="0" smtClean="0">
                <a:sym typeface="Symbol"/>
              </a:rPr>
              <a:t>100=ху, або</a:t>
            </a:r>
            <a:r>
              <a:rPr lang="uk-UA" sz="2000" dirty="0" smtClean="0"/>
              <a:t> ху=200000. Отже, маємо систему 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Розв'язавши її способом підстановки, отримаємо два розв'язки:</a:t>
            </a:r>
          </a:p>
          <a:p>
            <a:pPr marL="0" indent="0">
              <a:buNone/>
            </a:pPr>
            <a:r>
              <a:rPr lang="uk-UA" sz="2000" dirty="0" smtClean="0"/>
              <a:t> (500; 400) і (-400; -500).</a:t>
            </a:r>
          </a:p>
          <a:p>
            <a:pPr marL="0" indent="0">
              <a:buNone/>
            </a:pPr>
            <a:r>
              <a:rPr lang="uk-UA" sz="2000" dirty="0" smtClean="0"/>
              <a:t>Умову задачі задовольняє тільки додатний розв'язок </a:t>
            </a:r>
          </a:p>
          <a:p>
            <a:pPr marL="0" indent="0">
              <a:buNone/>
            </a:pPr>
            <a:r>
              <a:rPr lang="uk-UA" sz="2000" dirty="0" smtClean="0"/>
              <a:t>системи.</a:t>
            </a:r>
          </a:p>
          <a:p>
            <a:pPr marL="0" indent="0">
              <a:buNone/>
            </a:pPr>
            <a:r>
              <a:rPr lang="uk-UA" sz="2000" dirty="0" smtClean="0"/>
              <a:t>Відповідь. Швидкість першого ковзаняра становить</a:t>
            </a:r>
          </a:p>
          <a:p>
            <a:pPr marL="0" indent="0">
              <a:buNone/>
            </a:pPr>
            <a:r>
              <a:rPr lang="uk-UA" sz="2000" dirty="0" smtClean="0"/>
              <a:t> 500 м/хв., а другого – 400 м/хв.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00042"/>
            <a:ext cx="2895600" cy="60007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643050"/>
            <a:ext cx="1466850" cy="3048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643050"/>
            <a:ext cx="1209675" cy="3048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285992"/>
            <a:ext cx="1676400" cy="914400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428868"/>
            <a:ext cx="1914525" cy="5715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571876"/>
            <a:ext cx="1447800" cy="552450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4857760"/>
            <a:ext cx="2286958" cy="151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42844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8358246" cy="1643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(закінчіть самостійно)</a:t>
            </a:r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Спортивний майданчик прямокутної форми має площу 840 кв. м. Якщо довжину майданчика зменшити  на 5 м, а ширину – збільшити на 4 м, то отримаємо прямокутник, що має таку саму площу. Знайдіть розміри майданчика. 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214554"/>
            <a:ext cx="4357718" cy="277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" name="Содержимое 29"/>
          <p:cNvGraphicFramePr>
            <a:graphicFrameLocks noGrp="1"/>
          </p:cNvGraphicFramePr>
          <p:nvPr>
            <p:ph sz="half" idx="2"/>
          </p:nvPr>
        </p:nvGraphicFramePr>
        <p:xfrm>
          <a:off x="428596" y="5072074"/>
          <a:ext cx="82868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Довжина майданчика,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Ширина майданчика, 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Площа майданчика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х-5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у+4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42844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8358246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uk-UA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endParaRPr lang="uk-UA" sz="5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оператор набирає на комп'ютері за годину на 2 сторінки більше ніж другий, а обидва мали набрати по 80 сторінок. Скільки сторінок набрав за годину  кожен оператор, якщо разом на всю роботу вони витратили 18 год.  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Содержимое 32"/>
          <p:cNvGraphicFramePr>
            <a:graphicFrameLocks noGrp="1"/>
          </p:cNvGraphicFramePr>
          <p:nvPr>
            <p:ph sz="half" idx="2"/>
          </p:nvPr>
        </p:nvGraphicFramePr>
        <p:xfrm>
          <a:off x="2500298" y="1714488"/>
          <a:ext cx="60722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054"/>
                <a:gridCol w="2009203"/>
                <a:gridCol w="27979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Оператор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Набирає за 1 год.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Набирає за 18 год.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 ст.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18х</a:t>
                      </a:r>
                      <a:r>
                        <a:rPr lang="uk-UA" baseline="0" dirty="0" smtClean="0"/>
                        <a:t> ст.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 ст.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18у ст.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2000264" cy="16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786050" y="3000372"/>
            <a:ext cx="5857916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Нехай перший оператор працює швидше.  Тоді, за умовою задачі:  х – у = 2.</a:t>
            </a:r>
          </a:p>
          <a:p>
            <a:r>
              <a:rPr lang="uk-UA" dirty="0" smtClean="0"/>
              <a:t>За 18 год. обидва набрали: (18х+18у) ст., що за умовою задачі дорівнює 80 ст. </a:t>
            </a:r>
          </a:p>
          <a:p>
            <a:r>
              <a:rPr lang="uk-UA" dirty="0" smtClean="0"/>
              <a:t>Тобто: 18х+18у=80.</a:t>
            </a:r>
          </a:p>
          <a:p>
            <a:r>
              <a:rPr lang="uk-UA" dirty="0" smtClean="0"/>
              <a:t>Оскільки невідомі в обох рівняннях позначають одні і ті самі величини, то маємо систему рівнянь: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Виконайте  обчислення самостійно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000636"/>
            <a:ext cx="1724025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5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CSC(25)</Template>
  <TotalTime>227</TotalTime>
  <Words>489</Words>
  <Application>Microsoft Office PowerPoint</Application>
  <PresentationFormat>Екран (4:3)</PresentationFormat>
  <Paragraphs>81</Paragraphs>
  <Slides>10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CSC(25)</vt:lpstr>
      <vt:lpstr>10.02.2021</vt:lpstr>
      <vt:lpstr>Тема уроку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</dc:title>
  <dc:subject/>
  <dc:creator>KEK$</dc:creator>
  <cp:keywords/>
  <dc:description/>
  <cp:lastModifiedBy>RePack by Diakov</cp:lastModifiedBy>
  <cp:revision>41</cp:revision>
  <dcterms:created xsi:type="dcterms:W3CDTF">2011-07-22T16:01:39Z</dcterms:created>
  <dcterms:modified xsi:type="dcterms:W3CDTF">2021-03-25T11:41:02Z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