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AEAA-3254-433D-9449-023ED1F533AB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E528-52EA-4C02-ADD6-363344CF1F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E528-52EA-4C02-ADD6-363344CF1F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272808" cy="36004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Сума </a:t>
            </a: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перших членів геометричної прогресії</a:t>
            </a:r>
            <a:b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алгебра 9 клас </a:t>
            </a:r>
            <a:b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31.03.2021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7696" y="577013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учениця 9-А класу,</a:t>
            </a:r>
            <a:r>
              <a:rPr lang="uk-UA" dirty="0" err="1" smtClean="0"/>
              <a:t>Велітченко</a:t>
            </a:r>
            <a:r>
              <a:rPr lang="uk-UA" dirty="0" smtClean="0"/>
              <a:t>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ru-RU" dirty="0" err="1"/>
              <a:t>Розв’язання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a1=5. d=1</a:t>
            </a:r>
          </a:p>
          <a:p>
            <a:pPr marL="0" indent="0">
              <a:buNone/>
            </a:pPr>
            <a:r>
              <a:rPr lang="en-US" dirty="0" smtClean="0"/>
              <a:t>n=4800:600=8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a8=a1+7d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a8=5+7=12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err="1" smtClean="0"/>
              <a:t>Відповідь</a:t>
            </a:r>
            <a:r>
              <a:rPr lang="ru-RU" dirty="0" smtClean="0"/>
              <a:t>: 12 </a:t>
            </a:r>
            <a:r>
              <a:rPr lang="ru-RU" dirty="0"/>
              <a:t>млн. </a:t>
            </a:r>
            <a:r>
              <a:rPr lang="ru-RU" dirty="0" err="1"/>
              <a:t>еритроцитів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розрідженим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 повинно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76407"/>
            <a:ext cx="50805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1090464" cy="508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5"/>
            <a:r>
              <a:rPr lang="uk-UA" sz="4400" dirty="0" smtClean="0"/>
              <a:t>Завдання на урок</a:t>
            </a:r>
          </a:p>
          <a:p>
            <a:r>
              <a:rPr lang="uk-UA" sz="3600" dirty="0" smtClean="0"/>
              <a:t>Розглянуті задачі запишіть у зошит</a:t>
            </a:r>
          </a:p>
          <a:p>
            <a:r>
              <a:rPr lang="uk-UA" sz="3600" dirty="0" smtClean="0"/>
              <a:t>Згадайте формулу суми геометричної  прогресії, запишіть</a:t>
            </a:r>
          </a:p>
          <a:p>
            <a:r>
              <a:rPr lang="uk-UA" sz="3600" dirty="0" smtClean="0"/>
              <a:t>Виконайте самостійно кілька номерів на вибір середнього рівня</a:t>
            </a:r>
          </a:p>
          <a:p>
            <a:r>
              <a:rPr lang="uk-UA" sz="3600" dirty="0" smtClean="0"/>
              <a:t>Домашнє завдання :повторити параграф 20.№815,818,822 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61249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1828800" cy="1084982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94824"/>
            <a:ext cx="6673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Геометричною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прогресією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/>
              <a:t>називається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 err="1"/>
              <a:t>послідовність</a:t>
            </a:r>
            <a:r>
              <a:rPr lang="ru-RU" sz="2800" dirty="0"/>
              <a:t>, </a:t>
            </a:r>
            <a:r>
              <a:rPr lang="ru-RU" sz="2800" dirty="0" err="1"/>
              <a:t>кожний</a:t>
            </a:r>
            <a:r>
              <a:rPr lang="ru-RU" sz="2800" dirty="0"/>
              <a:t> член </a:t>
            </a:r>
            <a:r>
              <a:rPr lang="ru-RU" sz="2800" dirty="0" err="1"/>
              <a:t>якої</a:t>
            </a:r>
            <a:r>
              <a:rPr lang="ru-RU" sz="2800" dirty="0"/>
              <a:t>, </a:t>
            </a:r>
            <a:r>
              <a:rPr lang="ru-RU" sz="2800" dirty="0" err="1"/>
              <a:t>починаючи</a:t>
            </a:r>
            <a:r>
              <a:rPr lang="ru-RU" sz="2800" dirty="0"/>
              <a:t> з другого, </a:t>
            </a:r>
            <a:r>
              <a:rPr lang="ru-RU" sz="2800" dirty="0" err="1"/>
              <a:t>дорівнює</a:t>
            </a:r>
            <a:r>
              <a:rPr lang="ru-RU" sz="2800" dirty="0"/>
              <a:t> </a:t>
            </a:r>
            <a:r>
              <a:rPr lang="ru-RU" sz="2800" dirty="0" err="1"/>
              <a:t>попередньому</a:t>
            </a:r>
            <a:r>
              <a:rPr lang="ru-RU" sz="2800" dirty="0"/>
              <a:t> члену, </a:t>
            </a:r>
            <a:r>
              <a:rPr lang="ru-RU" sz="2800" dirty="0" err="1"/>
              <a:t>помноженому</a:t>
            </a:r>
            <a:r>
              <a:rPr lang="ru-RU" sz="2800" dirty="0"/>
              <a:t> на </a:t>
            </a:r>
            <a:r>
              <a:rPr lang="ru-RU" sz="2800" dirty="0" err="1"/>
              <a:t>одне</a:t>
            </a:r>
            <a:r>
              <a:rPr lang="ru-RU" sz="2800" dirty="0"/>
              <a:t> й те </a:t>
            </a:r>
            <a:r>
              <a:rPr lang="ru-RU" sz="2800" dirty="0" err="1"/>
              <a:t>саме</a:t>
            </a:r>
            <a:r>
              <a:rPr lang="ru-RU" sz="2800" dirty="0"/>
              <a:t> число.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25144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Прогресії</a:t>
            </a:r>
            <a:r>
              <a:rPr lang="ru-RU" sz="2400" dirty="0"/>
              <a:t> як </a:t>
            </a:r>
            <a:r>
              <a:rPr lang="ru-RU" sz="2400" dirty="0" err="1"/>
              <a:t>часткові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 smtClean="0"/>
              <a:t>числових</a:t>
            </a:r>
            <a:r>
              <a:rPr lang="ru-RU" sz="2400" dirty="0" smtClean="0"/>
              <a:t> </a:t>
            </a:r>
            <a:r>
              <a:rPr lang="ru-RU" sz="2400" dirty="0" err="1"/>
              <a:t>послідовностей</a:t>
            </a:r>
            <a:r>
              <a:rPr lang="ru-RU" sz="2400" dirty="0"/>
              <a:t>, </a:t>
            </a:r>
          </a:p>
          <a:p>
            <a:r>
              <a:rPr lang="ru-RU" sz="2400" dirty="0" err="1"/>
              <a:t>трапляються</a:t>
            </a:r>
            <a:r>
              <a:rPr lang="ru-RU" sz="2400" dirty="0"/>
              <a:t> в </a:t>
            </a:r>
            <a:r>
              <a:rPr lang="ru-RU" sz="2400" dirty="0" err="1"/>
              <a:t>папірусах</a:t>
            </a:r>
            <a:r>
              <a:rPr lang="ru-RU" sz="2400" dirty="0"/>
              <a:t> </a:t>
            </a:r>
            <a:r>
              <a:rPr lang="ru-RU" sz="2400" dirty="0" smtClean="0"/>
              <a:t>ІІ </a:t>
            </a:r>
            <a:r>
              <a:rPr lang="ru-RU" sz="2400" dirty="0" err="1"/>
              <a:t>тисячоліття</a:t>
            </a:r>
            <a:r>
              <a:rPr lang="ru-RU" sz="2400" dirty="0"/>
              <a:t> до н. 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1828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8" y="3466032"/>
            <a:ext cx="2090787" cy="231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574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uk-UA" dirty="0" smtClean="0"/>
              <a:t> Згадаємо:</a:t>
            </a:r>
          </a:p>
        </p:txBody>
      </p:sp>
    </p:spTree>
    <p:extLst>
      <p:ext uri="{BB962C8B-B14F-4D97-AF65-F5344CB8AC3E}">
        <p14:creationId xmlns:p14="http://schemas.microsoft.com/office/powerpoint/2010/main" val="29515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225064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055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92D050"/>
                </a:solidFill>
                <a:effectLst/>
              </a:rPr>
              <a:t>Застосування</a:t>
            </a:r>
            <a:r>
              <a:rPr lang="ru-RU" sz="5400" b="1" cap="none" spc="0" dirty="0">
                <a:ln/>
                <a:solidFill>
                  <a:srgbClr val="92D050"/>
                </a:solidFill>
                <a:effectLst/>
              </a:rPr>
              <a:t> </a:t>
            </a:r>
            <a:r>
              <a:rPr lang="ru-RU" sz="5400" b="1" cap="none" spc="0" dirty="0" err="1">
                <a:ln/>
                <a:solidFill>
                  <a:srgbClr val="92D050"/>
                </a:solidFill>
                <a:effectLst/>
              </a:rPr>
              <a:t>прогресії</a:t>
            </a:r>
            <a:endParaRPr lang="ru-RU" sz="5400" b="1" cap="none" spc="0" dirty="0">
              <a:ln/>
              <a:solidFill>
                <a:srgbClr val="92D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Геометрична</a:t>
            </a:r>
            <a:r>
              <a:rPr lang="ru-RU" sz="2800" dirty="0"/>
              <a:t> </a:t>
            </a:r>
            <a:r>
              <a:rPr lang="ru-RU" sz="2800" dirty="0" err="1"/>
              <a:t>прогресія</a:t>
            </a:r>
            <a:r>
              <a:rPr lang="ru-RU" sz="2800" dirty="0"/>
              <a:t> в токарному цеху.</a:t>
            </a:r>
          </a:p>
          <a:p>
            <a:r>
              <a:rPr lang="ru-RU" sz="2800" dirty="0"/>
              <a:t>У 1876 р. </a:t>
            </a:r>
            <a:r>
              <a:rPr lang="ru-RU" sz="2800" dirty="0" err="1"/>
              <a:t>академік</a:t>
            </a:r>
            <a:r>
              <a:rPr lang="ru-RU" sz="2800" dirty="0"/>
              <a:t> </a:t>
            </a:r>
            <a:r>
              <a:rPr lang="ru-RU" sz="2800" dirty="0" err="1"/>
              <a:t>А.В.Гадолін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точних</a:t>
            </a:r>
            <a:r>
              <a:rPr lang="ru-RU" sz="2800" dirty="0"/>
              <a:t> </a:t>
            </a:r>
            <a:r>
              <a:rPr lang="ru-RU" sz="2800" dirty="0" err="1"/>
              <a:t>математичних</a:t>
            </a:r>
            <a:r>
              <a:rPr lang="ru-RU" sz="2800" dirty="0"/>
              <a:t> </a:t>
            </a:r>
            <a:r>
              <a:rPr lang="ru-RU" sz="2800" dirty="0" err="1"/>
              <a:t>розрахунків</a:t>
            </a:r>
            <a:r>
              <a:rPr lang="ru-RU" sz="2800" dirty="0"/>
              <a:t> </a:t>
            </a:r>
            <a:r>
              <a:rPr lang="ru-RU" sz="2800" dirty="0" err="1"/>
              <a:t>довів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верстати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будувати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ступенями </a:t>
            </a:r>
            <a:r>
              <a:rPr lang="ru-RU" sz="2800" dirty="0" err="1"/>
              <a:t>швидкостей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утворюють</a:t>
            </a:r>
            <a:r>
              <a:rPr lang="ru-RU" sz="2800" dirty="0"/>
              <a:t> </a:t>
            </a:r>
            <a:r>
              <a:rPr lang="ru-RU" sz="2800" dirty="0" err="1"/>
              <a:t>геометричну</a:t>
            </a:r>
            <a:r>
              <a:rPr lang="ru-RU" sz="2800" dirty="0"/>
              <a:t> </a:t>
            </a:r>
            <a:r>
              <a:rPr lang="ru-RU" sz="2800" dirty="0" err="1"/>
              <a:t>прогресію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8" y="1052736"/>
            <a:ext cx="133672" cy="3649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453650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72514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Застосування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геометричної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прогресії</a:t>
            </a:r>
            <a:endParaRPr lang="ru-RU" dirty="0">
              <a:solidFill>
                <a:schemeClr val="accent2"/>
              </a:solidFill>
            </a:endParaRPr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машинобудуванні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r>
              <a:rPr lang="ru-RU" dirty="0" err="1"/>
              <a:t>Виявляється</a:t>
            </a:r>
            <a:r>
              <a:rPr lang="ru-RU" dirty="0"/>
              <a:t>, </a:t>
            </a:r>
            <a:r>
              <a:rPr lang="ru-RU" dirty="0" err="1"/>
              <a:t>геометрична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машинобудуванні</a:t>
            </a:r>
            <a:r>
              <a:rPr lang="ru-RU" dirty="0"/>
              <a:t>. За законом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прогресії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розмірність</a:t>
            </a:r>
            <a:r>
              <a:rPr lang="ru-RU" dirty="0"/>
              <a:t> </a:t>
            </a:r>
            <a:r>
              <a:rPr lang="ru-RU" dirty="0" err="1"/>
              <a:t>металорізальних</a:t>
            </a:r>
            <a:r>
              <a:rPr lang="ru-RU" dirty="0"/>
              <a:t> </a:t>
            </a:r>
            <a:r>
              <a:rPr lang="ru-RU" dirty="0" err="1"/>
              <a:t>верстатів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нормальні</a:t>
            </a:r>
            <a:r>
              <a:rPr lang="ru-RU" dirty="0"/>
              <a:t> </a:t>
            </a:r>
            <a:r>
              <a:rPr lang="ru-RU" dirty="0" err="1"/>
              <a:t>діаметри</a:t>
            </a:r>
            <a:r>
              <a:rPr lang="ru-RU" dirty="0"/>
              <a:t> і </a:t>
            </a:r>
            <a:r>
              <a:rPr lang="ru-RU" dirty="0" err="1"/>
              <a:t>довжини</a:t>
            </a:r>
            <a:r>
              <a:rPr lang="ru-RU" dirty="0"/>
              <a:t> в </a:t>
            </a:r>
            <a:r>
              <a:rPr lang="ru-RU" dirty="0" err="1"/>
              <a:t>машинобудуванні</a:t>
            </a:r>
            <a:r>
              <a:rPr lang="ru-RU" dirty="0"/>
              <a:t>. Тому </a:t>
            </a:r>
            <a:r>
              <a:rPr lang="ru-RU" dirty="0" err="1"/>
              <a:t>геометрична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 становить </a:t>
            </a:r>
            <a:r>
              <a:rPr lang="ru-RU" dirty="0" err="1"/>
              <a:t>математичну</a:t>
            </a:r>
            <a:r>
              <a:rPr lang="ru-RU" dirty="0"/>
              <a:t> основу </a:t>
            </a:r>
            <a:r>
              <a:rPr lang="ru-RU" dirty="0" err="1"/>
              <a:t>стандартизації</a:t>
            </a:r>
            <a:r>
              <a:rPr lang="ru-RU" dirty="0"/>
              <a:t> </a:t>
            </a:r>
            <a:r>
              <a:rPr lang="ru-RU" dirty="0" err="1"/>
              <a:t>різноманітної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94" y="260648"/>
            <a:ext cx="82296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84784"/>
            <a:ext cx="5853336" cy="590465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архітектурі</a:t>
            </a:r>
            <a:r>
              <a:rPr lang="ru-RU" dirty="0"/>
              <a:t>, </a:t>
            </a:r>
            <a:r>
              <a:rPr lang="ru-RU" dirty="0" err="1"/>
              <a:t>будівельній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колони. Вони </a:t>
            </a:r>
            <a:r>
              <a:rPr lang="ru-RU" dirty="0" err="1"/>
              <a:t>мають</a:t>
            </a:r>
            <a:r>
              <a:rPr lang="ru-RU" dirty="0"/>
              <a:t> форму не </a:t>
            </a:r>
            <a:r>
              <a:rPr lang="ru-RU" dirty="0" err="1"/>
              <a:t>циліндра</a:t>
            </a:r>
            <a:r>
              <a:rPr lang="ru-RU" dirty="0"/>
              <a:t>, а </a:t>
            </a:r>
            <a:r>
              <a:rPr lang="ru-RU" dirty="0" err="1"/>
              <a:t>зрізаного</a:t>
            </a:r>
            <a:r>
              <a:rPr lang="ru-RU" dirty="0"/>
              <a:t> конуса. Сила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горизонтальних</a:t>
            </a:r>
            <a:r>
              <a:rPr lang="ru-RU" dirty="0"/>
              <a:t> шарах колони </a:t>
            </a:r>
            <a:r>
              <a:rPr lang="ru-RU" dirty="0" err="1"/>
              <a:t>зростає</a:t>
            </a:r>
            <a:r>
              <a:rPr lang="ru-RU" dirty="0"/>
              <a:t> у </a:t>
            </a:r>
            <a:r>
              <a:rPr lang="ru-RU" dirty="0" err="1"/>
              <a:t>напрямку</a:t>
            </a:r>
            <a:r>
              <a:rPr lang="ru-RU" dirty="0"/>
              <a:t> до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.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рівномірності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колони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.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, </a:t>
            </a:r>
            <a:r>
              <a:rPr lang="ru-RU" dirty="0" err="1"/>
              <a:t>рівновіддалених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одного,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геометричну</a:t>
            </a:r>
            <a:r>
              <a:rPr lang="ru-RU" dirty="0"/>
              <a:t> </a:t>
            </a:r>
            <a:r>
              <a:rPr lang="ru-RU" dirty="0" err="1"/>
              <a:t>прогресію</a:t>
            </a:r>
            <a:r>
              <a:rPr lang="ru-RU" dirty="0"/>
              <a:t>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18617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Геометрична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прогресія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будівельній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справі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3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86408" cy="6529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28800"/>
            <a:ext cx="2160240" cy="341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 Кролики </a:t>
            </a:r>
            <a:r>
              <a:rPr lang="uk-UA" dirty="0" err="1" smtClean="0">
                <a:solidFill>
                  <a:schemeClr val="bg1"/>
                </a:solidFill>
              </a:rPr>
              <a:t>розмножу-ються</a:t>
            </a:r>
            <a:r>
              <a:rPr lang="uk-UA" dirty="0" smtClean="0">
                <a:solidFill>
                  <a:schemeClr val="bg1"/>
                </a:solidFill>
              </a:rPr>
              <a:t> в </a:t>
            </a:r>
            <a:r>
              <a:rPr lang="uk-UA" dirty="0" err="1" smtClean="0">
                <a:solidFill>
                  <a:schemeClr val="bg1"/>
                </a:solidFill>
              </a:rPr>
              <a:t>геометрич-ній</a:t>
            </a:r>
            <a:r>
              <a:rPr lang="uk-UA" dirty="0" smtClean="0">
                <a:solidFill>
                  <a:schemeClr val="bg1"/>
                </a:solidFill>
              </a:rPr>
              <a:t> прогресії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Задача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113" y="1916832"/>
            <a:ext cx="6048672" cy="4525963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Бактерія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потрапивши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організм,до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кінця</a:t>
            </a:r>
            <a:r>
              <a:rPr lang="ru-RU" i="1" dirty="0">
                <a:solidFill>
                  <a:schemeClr val="bg1"/>
                </a:solidFill>
              </a:rPr>
              <a:t> 20-ї </a:t>
            </a:r>
            <a:r>
              <a:rPr lang="ru-RU" i="1" dirty="0" err="1">
                <a:solidFill>
                  <a:schemeClr val="bg1"/>
                </a:solidFill>
              </a:rPr>
              <a:t>хвилини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ділиться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дві,кожна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з них до </a:t>
            </a:r>
            <a:r>
              <a:rPr lang="ru-RU" i="1" dirty="0" err="1">
                <a:solidFill>
                  <a:schemeClr val="bg1"/>
                </a:solidFill>
              </a:rPr>
              <a:t>кінця</a:t>
            </a:r>
            <a:r>
              <a:rPr lang="ru-RU" i="1" dirty="0">
                <a:solidFill>
                  <a:schemeClr val="bg1"/>
                </a:solidFill>
              </a:rPr>
              <a:t> 20-ї </a:t>
            </a:r>
            <a:r>
              <a:rPr lang="ru-RU" i="1" dirty="0" err="1">
                <a:solidFill>
                  <a:schemeClr val="bg1"/>
                </a:solidFill>
              </a:rPr>
              <a:t>хвилини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знов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ділиться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дві</a:t>
            </a:r>
            <a:r>
              <a:rPr lang="ru-RU" i="1" dirty="0">
                <a:solidFill>
                  <a:schemeClr val="bg1"/>
                </a:solidFill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</a:rPr>
              <a:t>т.д.Скільки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бактерій</a:t>
            </a:r>
            <a:r>
              <a:rPr lang="ru-RU" i="1" dirty="0">
                <a:solidFill>
                  <a:schemeClr val="bg1"/>
                </a:solidFill>
              </a:rPr>
              <a:t> стане в </a:t>
            </a:r>
            <a:r>
              <a:rPr lang="ru-RU" i="1" dirty="0" err="1" smtClean="0">
                <a:solidFill>
                  <a:schemeClr val="bg1"/>
                </a:solidFill>
              </a:rPr>
              <a:t>організмі</a:t>
            </a:r>
            <a:r>
              <a:rPr lang="ru-RU" i="1" dirty="0" smtClean="0">
                <a:solidFill>
                  <a:schemeClr val="bg1"/>
                </a:solidFill>
              </a:rPr>
              <a:t> через </a:t>
            </a:r>
            <a:r>
              <a:rPr lang="ru-RU" i="1" dirty="0" err="1">
                <a:solidFill>
                  <a:schemeClr val="bg1"/>
                </a:solidFill>
              </a:rPr>
              <a:t>добу</a:t>
            </a:r>
            <a:r>
              <a:rPr lang="ru-RU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20888"/>
            <a:ext cx="2448272" cy="26809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06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Розв’язання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=24год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.; 24год.=1440хв.; 1440:20=72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умовою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задачі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отримаємо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геометричну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прогресію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1;2;4;8;…;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b1=1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q=2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=((b1(qn-1)):q-1)=((1*(272 -1)):1)= 272 -1= 272(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бактерії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Відповідь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 272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бактерій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Задача №2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еритроцитів</a:t>
            </a:r>
            <a:r>
              <a:rPr lang="ru-RU" dirty="0">
                <a:solidFill>
                  <a:schemeClr val="bg1"/>
                </a:solidFill>
              </a:rPr>
              <a:t> (з </a:t>
            </a:r>
            <a:r>
              <a:rPr lang="ru-RU" dirty="0" err="1">
                <a:solidFill>
                  <a:schemeClr val="bg1"/>
                </a:solidFill>
              </a:rPr>
              <a:t>розрахунку</a:t>
            </a:r>
            <a:r>
              <a:rPr lang="ru-RU" dirty="0">
                <a:solidFill>
                  <a:schemeClr val="bg1"/>
                </a:solidFill>
              </a:rPr>
              <a:t> на 1 мм3) в </a:t>
            </a:r>
            <a:r>
              <a:rPr lang="ru-RU" dirty="0" err="1">
                <a:solidFill>
                  <a:schemeClr val="bg1"/>
                </a:solidFill>
              </a:rPr>
              <a:t>крові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становить на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моря – 5млн. Через </a:t>
            </a:r>
            <a:r>
              <a:rPr lang="ru-RU" dirty="0" err="1">
                <a:solidFill>
                  <a:schemeClr val="bg1"/>
                </a:solidFill>
              </a:rPr>
              <a:t>кожні</a:t>
            </a:r>
            <a:r>
              <a:rPr lang="ru-RU" dirty="0">
                <a:solidFill>
                  <a:schemeClr val="bg1"/>
                </a:solidFill>
              </a:rPr>
              <a:t> 600м </a:t>
            </a:r>
            <a:r>
              <a:rPr lang="ru-RU" dirty="0" err="1">
                <a:solidFill>
                  <a:schemeClr val="bg1"/>
                </a:solidFill>
              </a:rPr>
              <a:t>підняття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збільшується</a:t>
            </a:r>
            <a:r>
              <a:rPr lang="ru-RU" dirty="0">
                <a:solidFill>
                  <a:schemeClr val="bg1"/>
                </a:solidFill>
              </a:rPr>
              <a:t> на 1 млн.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еритроцитів</a:t>
            </a:r>
            <a:r>
              <a:rPr lang="ru-RU" dirty="0">
                <a:solidFill>
                  <a:schemeClr val="bg1"/>
                </a:solidFill>
              </a:rPr>
              <a:t> буде в </a:t>
            </a:r>
            <a:r>
              <a:rPr lang="ru-RU" dirty="0" err="1">
                <a:solidFill>
                  <a:schemeClr val="bg1"/>
                </a:solidFill>
              </a:rPr>
              <a:t>крові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вона </a:t>
            </a:r>
            <a:r>
              <a:rPr lang="ru-RU" dirty="0" err="1">
                <a:solidFill>
                  <a:schemeClr val="bg1"/>
                </a:solidFill>
              </a:rPr>
              <a:t>підніметься</a:t>
            </a:r>
            <a:r>
              <a:rPr lang="ru-RU" dirty="0">
                <a:solidFill>
                  <a:schemeClr val="bg1"/>
                </a:solidFill>
              </a:rPr>
              <a:t> на вершину гори </a:t>
            </a:r>
            <a:r>
              <a:rPr lang="ru-RU" dirty="0" err="1">
                <a:solidFill>
                  <a:schemeClr val="bg1"/>
                </a:solidFill>
              </a:rPr>
              <a:t>Еверест</a:t>
            </a:r>
            <a:r>
              <a:rPr lang="ru-RU" dirty="0">
                <a:solidFill>
                  <a:schemeClr val="bg1"/>
                </a:solidFill>
              </a:rPr>
              <a:t> (4800м)? </a:t>
            </a:r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73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422</Words>
  <Application>Microsoft Office PowerPoint</Application>
  <PresentationFormat>Екран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Сума  nперших членів геометричної прогресії алгебра 9 клас  31.03.2021</vt:lpstr>
      <vt:lpstr> </vt:lpstr>
      <vt:lpstr> </vt:lpstr>
      <vt:lpstr> </vt:lpstr>
      <vt:lpstr> </vt:lpstr>
      <vt:lpstr> </vt:lpstr>
      <vt:lpstr>Задача №1</vt:lpstr>
      <vt:lpstr>Розв’язання </vt:lpstr>
      <vt:lpstr>Задача №2</vt:lpstr>
      <vt:lpstr>Розв’язання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Геометрична прогресія</dc:title>
  <dc:creator>User</dc:creator>
  <cp:lastModifiedBy>RePack by Diakov</cp:lastModifiedBy>
  <cp:revision>10</cp:revision>
  <dcterms:created xsi:type="dcterms:W3CDTF">2013-04-21T16:48:11Z</dcterms:created>
  <dcterms:modified xsi:type="dcterms:W3CDTF">2021-03-29T16:17:44Z</dcterms:modified>
</cp:coreProperties>
</file>