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363" r:id="rId4"/>
    <p:sldId id="364" r:id="rId5"/>
    <p:sldId id="366" r:id="rId6"/>
    <p:sldId id="338" r:id="rId7"/>
    <p:sldId id="355" r:id="rId8"/>
    <p:sldId id="357" r:id="rId9"/>
    <p:sldId id="356" r:id="rId10"/>
    <p:sldId id="358" r:id="rId11"/>
    <p:sldId id="3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C89800"/>
    <a:srgbClr val="CE1102"/>
    <a:srgbClr val="CA6E6C"/>
    <a:srgbClr val="006666"/>
    <a:srgbClr val="993366"/>
    <a:srgbClr val="C05350"/>
    <a:srgbClr val="ADC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4660"/>
  </p:normalViewPr>
  <p:slideViewPr>
    <p:cSldViewPr>
      <p:cViewPr varScale="1">
        <p:scale>
          <a:sx n="36" d="100"/>
          <a:sy n="36" d="100"/>
        </p:scale>
        <p:origin x="71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1007604" y="1556792"/>
            <a:ext cx="7128792" cy="2664296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b="1" cap="none" spc="0">
                <a:ln w="952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40496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uk-UA" sz="2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394" y="3527053"/>
            <a:ext cx="2952328" cy="345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30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6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550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553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09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662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891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6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952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uk-UA" sz="2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6" y="3785858"/>
            <a:ext cx="3240360" cy="294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8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764704"/>
            <a:ext cx="8640960" cy="5904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4902630"/>
            <a:ext cx="16827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0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764704"/>
            <a:ext cx="8640960" cy="1656184"/>
          </a:xfrm>
          <a:prstGeom prst="round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251520" y="2852936"/>
            <a:ext cx="8640960" cy="38164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4902630"/>
            <a:ext cx="16827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28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764704"/>
            <a:ext cx="8640960" cy="2520280"/>
          </a:xfrm>
          <a:prstGeom prst="roundRect">
            <a:avLst/>
          </a:prstGeom>
          <a:solidFill>
            <a:srgbClr val="FFC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251520" y="4221088"/>
            <a:ext cx="8640960" cy="2448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4902630"/>
            <a:ext cx="16827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53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251520" y="764704"/>
            <a:ext cx="8640960" cy="59046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" y="5384235"/>
            <a:ext cx="1584176" cy="143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41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alphaModFix amt="5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3307"/>
            <a:ext cx="8229600" cy="114300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uk-UA" sz="4400" b="1" kern="1200" cap="none" spc="0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277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14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5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C664-FA48-4CBB-B988-25BC6104BDF2}" type="datetimeFigureOut">
              <a:rPr lang="uk-UA" smtClean="0"/>
              <a:t>01.04.2021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B449-C70B-48EF-94BB-010A369B42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3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4" r:id="rId3"/>
    <p:sldLayoutId id="2147483663" r:id="rId4"/>
    <p:sldLayoutId id="2147483664" r:id="rId5"/>
    <p:sldLayoutId id="2147483660" r:id="rId6"/>
    <p:sldLayoutId id="2147483661" r:id="rId7"/>
    <p:sldLayoutId id="2147483650" r:id="rId8"/>
    <p:sldLayoutId id="2147483651" r:id="rId9"/>
    <p:sldLayoutId id="2147483652" r:id="rId10"/>
    <p:sldLayoutId id="2147483653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26" Type="http://schemas.microsoft.com/office/2007/relationships/hdphoto" Target="../media/hdphoto13.wdp"/><Relationship Id="rId3" Type="http://schemas.microsoft.com/office/2007/relationships/hdphoto" Target="../media/hdphoto1.wdp"/><Relationship Id="rId21" Type="http://schemas.openxmlformats.org/officeDocument/2006/relationships/image" Target="../media/image15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5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microsoft.com/office/2007/relationships/hdphoto" Target="../media/hdphoto12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microsoft.com/office/2007/relationships/hdphoto" Target="../media/hdphoto11.wdp"/><Relationship Id="rId27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openxmlformats.org/officeDocument/2006/relationships/image" Target="../media/image14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26" Type="http://schemas.microsoft.com/office/2007/relationships/hdphoto" Target="../media/hdphoto13.wdp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5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microsoft.com/office/2007/relationships/hdphoto" Target="../media/hdphoto12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17.png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26" Type="http://schemas.openxmlformats.org/officeDocument/2006/relationships/image" Target="../media/image23.png"/><Relationship Id="rId39" Type="http://schemas.microsoft.com/office/2007/relationships/hdphoto" Target="../media/hdphoto23.wdp"/><Relationship Id="rId21" Type="http://schemas.microsoft.com/office/2007/relationships/hdphoto" Target="../media/hdphoto14.wdp"/><Relationship Id="rId34" Type="http://schemas.openxmlformats.org/officeDocument/2006/relationships/image" Target="../media/image27.png"/><Relationship Id="rId42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20.png"/><Relationship Id="rId29" Type="http://schemas.microsoft.com/office/2007/relationships/hdphoto" Target="../media/hdphoto18.wdp"/><Relationship Id="rId41" Type="http://schemas.microsoft.com/office/2007/relationships/hdphoto" Target="../media/hdphoto24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openxmlformats.org/officeDocument/2006/relationships/image" Target="../media/image22.png"/><Relationship Id="rId32" Type="http://schemas.openxmlformats.org/officeDocument/2006/relationships/image" Target="../media/image26.png"/><Relationship Id="rId37" Type="http://schemas.microsoft.com/office/2007/relationships/hdphoto" Target="../media/hdphoto22.wdp"/><Relationship Id="rId40" Type="http://schemas.openxmlformats.org/officeDocument/2006/relationships/image" Target="../media/image30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5.wdp"/><Relationship Id="rId28" Type="http://schemas.openxmlformats.org/officeDocument/2006/relationships/image" Target="../media/image24.png"/><Relationship Id="rId36" Type="http://schemas.openxmlformats.org/officeDocument/2006/relationships/image" Target="../media/image28.png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31" Type="http://schemas.microsoft.com/office/2007/relationships/hdphoto" Target="../media/hdphoto19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21.png"/><Relationship Id="rId27" Type="http://schemas.microsoft.com/office/2007/relationships/hdphoto" Target="../media/hdphoto17.wdp"/><Relationship Id="rId30" Type="http://schemas.openxmlformats.org/officeDocument/2006/relationships/image" Target="../media/image25.png"/><Relationship Id="rId35" Type="http://schemas.microsoft.com/office/2007/relationships/hdphoto" Target="../media/hdphoto21.wdp"/><Relationship Id="rId43" Type="http://schemas.openxmlformats.org/officeDocument/2006/relationships/image" Target="../media/image31.png"/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5" Type="http://schemas.microsoft.com/office/2007/relationships/hdphoto" Target="../media/hdphoto16.wdp"/><Relationship Id="rId33" Type="http://schemas.microsoft.com/office/2007/relationships/hdphoto" Target="../media/hdphoto20.wdp"/><Relationship Id="rId38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openxmlformats.org/officeDocument/2006/relationships/image" Target="../media/image38.pn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3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7128792" cy="1470025"/>
          </a:xfrm>
        </p:spPr>
        <p:txBody>
          <a:bodyPr>
            <a:normAutofit/>
          </a:bodyPr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Основні правила комбінаторики</a:t>
            </a:r>
            <a:endParaRPr lang="uk-UA" sz="2700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869160"/>
            <a:ext cx="5112568" cy="1512168"/>
          </a:xfrm>
        </p:spPr>
        <p:txBody>
          <a:bodyPr>
            <a:normAutofit/>
          </a:bodyPr>
          <a:lstStyle/>
          <a:p>
            <a:r>
              <a:rPr lang="uk-UA" sz="320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Алгебра 9 клас</a:t>
            </a:r>
          </a:p>
          <a:p>
            <a:r>
              <a:rPr lang="uk-UA" sz="3200" dirty="0" smtClean="0">
                <a:ln w="127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07.04.2021</a:t>
            </a:r>
            <a:endParaRPr lang="uk-UA" sz="3200" dirty="0">
              <a:ln w="1270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80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добутку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90843" y="646857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90" y="726565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17" y="846214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471394" y="986333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667307" y="646857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63" y="690404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95" y="686589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35459" y="925679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3411" y="1257476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04052" y="1266625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1" y="4203178"/>
            <a:ext cx="815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Скількома способами можна вибрати </a:t>
            </a:r>
            <a:r>
              <a:rPr lang="uk-UA" sz="2400" b="1" smtClean="0"/>
              <a:t>трійку фруктів, </a:t>
            </a:r>
            <a:r>
              <a:rPr lang="uk-UA" sz="2400" b="1" dirty="0" smtClean="0"/>
              <a:t>1 яблуко, 1 грушу і 1 сливу?</a:t>
            </a:r>
            <a:endParaRPr lang="uk-U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1428" y="4941168"/>
                <a:ext cx="707490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2400" b="1" dirty="0" smtClean="0"/>
                  <a:t>Грушу можна вибрати 4 способами, а яблуко можна вибрати 5 способами, для вибору сливи є 6 способів. Отже, трійку фруктів можна вибрати 4</a:t>
                </a:r>
                <a14:m>
                  <m:oMath xmlns:m="http://schemas.openxmlformats.org/officeDocument/2006/math">
                    <m:r>
                      <a:rPr lang="uk-UA" sz="2400" b="1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uk-UA" sz="2400" b="1" dirty="0" smtClean="0"/>
                  <a:t>5</a:t>
                </a:r>
                <a14:m>
                  <m:oMath xmlns:m="http://schemas.openxmlformats.org/officeDocument/2006/math">
                    <m:r>
                      <a:rPr lang="uk-UA" sz="2400" b="1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uk-UA" sz="2400" b="1" dirty="0" smtClean="0"/>
                  <a:t>6=120 способами. 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28" y="4941168"/>
                <a:ext cx="7074907" cy="1569660"/>
              </a:xfrm>
              <a:prstGeom prst="rect">
                <a:avLst/>
              </a:prstGeom>
              <a:blipFill rotWithShape="1">
                <a:blip r:embed="rId20"/>
                <a:stretch>
                  <a:fillRect l="-1379" t="-3113" r="-1379" b="-81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2455146" y="2317992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49" b="100000" l="15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9884" y="2576127"/>
            <a:ext cx="759659" cy="10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49" b="100000" l="15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3752" y="2838118"/>
            <a:ext cx="759659" cy="10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554" l="28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1268" y="2887780"/>
            <a:ext cx="1421665" cy="116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5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62" y="2564504"/>
            <a:ext cx="1153225" cy="13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73" y="925678"/>
            <a:ext cx="920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91264" cy="62373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Виконайте наступне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перегляньте приклади параграфа 21</a:t>
            </a:r>
            <a:br>
              <a:rPr lang="uk-UA" sz="4000" dirty="0" smtClean="0"/>
            </a:br>
            <a:r>
              <a:rPr lang="uk-UA" sz="4000" dirty="0" smtClean="0"/>
              <a:t>виконайте №896,898,900,902</a:t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>Домашнє завдання :</a:t>
            </a:r>
            <a:br>
              <a:rPr lang="uk-UA" sz="4000" dirty="0" smtClean="0"/>
            </a:br>
            <a:r>
              <a:rPr lang="uk-UA" sz="4000" dirty="0" smtClean="0"/>
              <a:t>вивчити параграф 21</a:t>
            </a:r>
            <a:br>
              <a:rPr lang="uk-UA" sz="4000" dirty="0" smtClean="0"/>
            </a:br>
            <a:r>
              <a:rPr lang="uk-UA" sz="4000" dirty="0" smtClean="0"/>
              <a:t>№ 987,901,903,905</a:t>
            </a:r>
            <a:br>
              <a:rPr lang="uk-UA" sz="4000" dirty="0" smtClean="0"/>
            </a:b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9316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213497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134979"/>
            <a:ext cx="8435281" cy="54977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Комбінаторика-найдавніша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математики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існували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набори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підрахувати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всіляких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комбінацій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складених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правилом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комбінаторика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ввів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німецький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 1666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Готфрід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Вільгельм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Лейбніц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052736"/>
            <a:ext cx="76740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uk-UA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комбінаторика»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походить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від латинського слова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combinare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означає 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з'єднувати, поєднувати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uk-UA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err="1">
                <a:solidFill>
                  <a:srgbClr val="C82A2A"/>
                </a:solidFill>
                <a:latin typeface="Times New Roman" pitchFamily="18" charset="0"/>
                <a:cs typeface="Times New Roman" pitchFamily="18" charset="0"/>
              </a:rPr>
              <a:t>Комбінаторика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математики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присвячений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вирішенню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деякої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кінцевої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множини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заданими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правилами.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комбінаторики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суми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539552" y="3053596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9" y="3133304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6" y="3252953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621465" y="3432997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716016" y="3053596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97143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04" y="3093328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84168" y="3332418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3664215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52761" y="3673364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9963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Скількома способами можна вибрати 1 фрукт?</a:t>
            </a:r>
            <a:endParaRPr lang="uk-U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81170"/>
                <a:ext cx="83465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2400" b="1" dirty="0" smtClean="0"/>
                  <a:t>Якщо множина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uk-UA" sz="2400" b="1" dirty="0" smtClean="0"/>
                  <a:t> складається з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елементів, а множина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 smtClean="0"/>
                  <a:t> – </a:t>
                </a:r>
                <a:r>
                  <a:rPr lang="uk-UA" sz="2400" b="1" dirty="0" smtClean="0"/>
                  <a:t>з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uk-UA" sz="2400" b="1" dirty="0" smtClean="0"/>
                  <a:t> елементів, причому ці множини не мають спільних елементів, то вибір «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uk-UA" sz="2400" b="1" dirty="0" smtClean="0"/>
                  <a:t>», де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sym typeface="Symbol"/>
                      </a:rPr>
                      <m:t>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sym typeface="Symbol"/>
                      </a:rPr>
                      <m:t>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sym typeface="Symbol"/>
                      </a:rPr>
                      <m:t>𝑩</m:t>
                    </m:r>
                  </m:oMath>
                </a14:m>
                <a:r>
                  <a:rPr lang="uk-UA" sz="2400" b="1" dirty="0" smtClean="0"/>
                  <a:t>, можна здійснити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𝒎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способами.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81170"/>
                <a:ext cx="8346504" cy="1569660"/>
              </a:xfrm>
              <a:prstGeom prst="rect">
                <a:avLst/>
              </a:prstGeom>
              <a:blipFill rotWithShape="1">
                <a:blip r:embed="rId20"/>
                <a:stretch>
                  <a:fillRect l="-1169" t="-3101" r="-1096" b="-77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9552" y="551723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Грушу можна вибрати 4 способами, а яблуко можна вибрати 5 способами. Отже, 1 фрукт можна вибрати 4+5=9 способами. </a:t>
            </a:r>
            <a:endParaRPr lang="uk-UA" sz="2400" b="1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667" b="93333" l="9172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2" r="9769" b="7752"/>
          <a:stretch/>
        </p:blipFill>
        <p:spPr bwMode="auto">
          <a:xfrm>
            <a:off x="2455193" y="3332418"/>
            <a:ext cx="919051" cy="13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суми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539552" y="908720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9" y="988428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6" y="1108077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520103" y="1248196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716016" y="908720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52267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04" y="948452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84168" y="1187542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1519339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52761" y="1528488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28" y="457158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Скількома способами можна вибрати 1 фрукт?</a:t>
            </a:r>
            <a:endParaRPr lang="uk-U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1428" y="4941168"/>
            <a:ext cx="7074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/>
              <a:t>Грушу можна вибрати 4 способами, а яблуко можна вибрати 5 способами, для вибору сливи є 6 способів. Отже, 1 фрукт можна вибрати 4+5+6=15 способами. </a:t>
            </a:r>
            <a:endParaRPr lang="uk-UA" sz="24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2503855" y="2579855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49" b="100000" l="15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8593" y="2837990"/>
            <a:ext cx="759659" cy="10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113292"/>
            <a:ext cx="755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9554" l="28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9977" y="3149643"/>
            <a:ext cx="1421665" cy="116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958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71" y="2826367"/>
            <a:ext cx="1153225" cy="132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252" y="1187541"/>
            <a:ext cx="920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57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добутку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87428" y="620688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75" y="700396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02" y="820045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467979" y="960164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663892" y="620688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48" y="664235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80" y="660420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32044" y="899510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9996" y="1231307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00637" y="1240456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935" y="551723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Скількома способами можна вибрати пару</a:t>
            </a:r>
            <a:r>
              <a:rPr lang="uk-UA" sz="2400" b="1" dirty="0"/>
              <a:t>,</a:t>
            </a:r>
            <a:r>
              <a:rPr lang="uk-UA" sz="2400" b="1" dirty="0" smtClean="0"/>
              <a:t> 1 яблуко і 1 грушу?</a:t>
            </a:r>
            <a:endParaRPr lang="uk-UA" sz="2400" b="1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395537" y="2460327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2523743"/>
            <a:ext cx="619535" cy="6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2145165" y="2460327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562" y="2640327"/>
            <a:ext cx="5667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3956831" y="2460327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4448883" y="2640326"/>
            <a:ext cx="54044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5753733" y="2446962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16" y="2575166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7357295" y="2460327"/>
            <a:ext cx="55662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7765504" y="2596152"/>
            <a:ext cx="62583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8444" y="3114062"/>
            <a:ext cx="619535" cy="6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562" y="3340039"/>
            <a:ext cx="5667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4448883" y="3294061"/>
            <a:ext cx="54044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35" y="3205806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7769843" y="3230240"/>
            <a:ext cx="62583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1" y="3745806"/>
            <a:ext cx="619535" cy="6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2709" y="3971783"/>
            <a:ext cx="5667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4500030" y="3925805"/>
            <a:ext cx="54044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82" y="3837550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2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7820990" y="3861984"/>
            <a:ext cx="62583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67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666" y="4476872"/>
            <a:ext cx="619535" cy="6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1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3893" y="4597202"/>
            <a:ext cx="56677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4511214" y="4551224"/>
            <a:ext cx="54044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66" y="4462969"/>
            <a:ext cx="540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7832174" y="4487403"/>
            <a:ext cx="62583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1" y="3829364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65" y="3861984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018" y="3844340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99" y="3831835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03" y="3831835"/>
            <a:ext cx="500232" cy="64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416241" y="4535163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2123809" y="4519104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3964954" y="4519104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5759619" y="4491848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788"/>
          <a:stretch/>
        </p:blipFill>
        <p:spPr bwMode="auto">
          <a:xfrm>
            <a:off x="7352422" y="4479815"/>
            <a:ext cx="458912" cy="57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26" y="899509"/>
            <a:ext cx="920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2" y="3060006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87" y="3109421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31" y="3132906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05" y="3099454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68" y="3106175"/>
            <a:ext cx="460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59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 w="190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</a:rPr>
              <a:t>Правило добутку</a:t>
            </a:r>
            <a:endParaRPr lang="uk-UA" dirty="0">
              <a:ln w="19050" cmpd="sng">
                <a:solidFill>
                  <a:schemeClr val="accent1">
                    <a:lumMod val="5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539552" y="2822054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99" y="2901762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53" b="96863" l="3553" r="9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926" y="3021411"/>
            <a:ext cx="1000465" cy="12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13" b="1000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20" r="21034"/>
          <a:stretch/>
        </p:blipFill>
        <p:spPr bwMode="auto">
          <a:xfrm>
            <a:off x="1520103" y="3161530"/>
            <a:ext cx="1032461" cy="133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25" b="715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3" b="26668"/>
          <a:stretch/>
        </p:blipFill>
        <p:spPr bwMode="auto">
          <a:xfrm>
            <a:off x="4716016" y="2822054"/>
            <a:ext cx="4026024" cy="20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7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65601"/>
            <a:ext cx="1224135" cy="142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24" b="99127" l="9607" r="934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904" y="2861786"/>
            <a:ext cx="1201837" cy="12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5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 flipV="1">
            <a:off x="6084168" y="3100876"/>
            <a:ext cx="1053498" cy="105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20" y="3432673"/>
            <a:ext cx="1127529" cy="107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8000" l="8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722" r="9281"/>
          <a:stretch/>
        </p:blipFill>
        <p:spPr bwMode="auto">
          <a:xfrm>
            <a:off x="6552761" y="3441822"/>
            <a:ext cx="1269206" cy="109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935" y="488381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Скількома способами можна вибрати пару</a:t>
            </a:r>
            <a:r>
              <a:rPr lang="uk-UA" sz="2400" b="1" dirty="0"/>
              <a:t>,</a:t>
            </a:r>
            <a:r>
              <a:rPr lang="uk-UA" sz="2400" b="1" dirty="0" smtClean="0"/>
              <a:t> 1 яблуко і 1 грушу?</a:t>
            </a:r>
            <a:endParaRPr lang="uk-U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81170"/>
                <a:ext cx="83465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2400" b="1" dirty="0" smtClean="0"/>
                  <a:t>Якщо елемент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можна вибрати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способами і після кожного такого вибору елемент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можна вибрати 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uk-UA" sz="2400" b="1" dirty="0" smtClean="0"/>
                  <a:t> способами, то вибір «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𝒂</m:t>
                    </m:r>
                    <m:r>
                      <a:rPr lang="uk-UA" sz="2400" b="1" i="1" smtClean="0">
                        <a:latin typeface="Cambria Math"/>
                      </a:rPr>
                      <m:t> і </m:t>
                    </m:r>
                    <m:r>
                      <a:rPr lang="en-US" sz="24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uk-UA" sz="2400" b="1" dirty="0" smtClean="0"/>
                  <a:t>» у вказаному порядку можна здійснити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𝒎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uk-UA" sz="2400" b="1" dirty="0" smtClean="0"/>
                  <a:t>способами.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81170"/>
                <a:ext cx="8346504" cy="1569660"/>
              </a:xfrm>
              <a:prstGeom prst="rect">
                <a:avLst/>
              </a:prstGeom>
              <a:blipFill rotWithShape="1">
                <a:blip r:embed="rId20"/>
                <a:stretch>
                  <a:fillRect l="-1169" t="-3101" r="-1096" b="-775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5517232"/>
                <a:ext cx="68407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uk-UA" sz="2400" b="1" dirty="0" smtClean="0"/>
                  <a:t>Грушу можна вибрати 4 способами, а яблуко можна вибрати 5 способами. Отже, пару фруктів можна вибрати 4</a:t>
                </a:r>
                <a14:m>
                  <m:oMath xmlns:m="http://schemas.openxmlformats.org/officeDocument/2006/math">
                    <m:r>
                      <a:rPr lang="uk-UA" sz="2400" b="1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uk-UA" sz="2400" b="1" dirty="0" smtClean="0"/>
                  <a:t>5=20 способами. 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17232"/>
                <a:ext cx="6840760" cy="1200329"/>
              </a:xfrm>
              <a:prstGeom prst="rect">
                <a:avLst/>
              </a:prstGeom>
              <a:blipFill rotWithShape="1">
                <a:blip r:embed="rId21"/>
                <a:stretch>
                  <a:fillRect l="-1426" t="-4061" r="-1337" b="-1066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659" y="3088445"/>
            <a:ext cx="920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341</Words>
  <Application>Microsoft Office PowerPoint</Application>
  <PresentationFormat>Екран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Times New Roman</vt:lpstr>
      <vt:lpstr>Тема Office</vt:lpstr>
      <vt:lpstr>Основні правила комбінаторики</vt:lpstr>
      <vt:lpstr>    </vt:lpstr>
      <vt:lpstr>Презентація PowerPoint</vt:lpstr>
      <vt:lpstr>Презентація PowerPoint</vt:lpstr>
      <vt:lpstr>Презентація PowerPoint</vt:lpstr>
      <vt:lpstr>Правило суми</vt:lpstr>
      <vt:lpstr>Правило суми</vt:lpstr>
      <vt:lpstr>Правило добутку</vt:lpstr>
      <vt:lpstr>Правило добутку</vt:lpstr>
      <vt:lpstr>Правило добутку</vt:lpstr>
      <vt:lpstr>Виконайте наступне   перегляньте приклади параграфа 21 виконайте №896,898,900,902  Домашнє завдання : вивчити параграф 21 № 987,901,903,905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RePack by Diakov</cp:lastModifiedBy>
  <cp:revision>176</cp:revision>
  <dcterms:created xsi:type="dcterms:W3CDTF">2018-01-12T20:22:21Z</dcterms:created>
  <dcterms:modified xsi:type="dcterms:W3CDTF">2021-04-01T14:55:15Z</dcterms:modified>
</cp:coreProperties>
</file>