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84" r:id="rId2"/>
    <p:sldId id="286" r:id="rId3"/>
    <p:sldId id="259" r:id="rId4"/>
    <p:sldId id="260" r:id="rId5"/>
    <p:sldId id="277" r:id="rId6"/>
    <p:sldId id="280" r:id="rId7"/>
    <p:sldId id="281" r:id="rId8"/>
    <p:sldId id="282" r:id="rId9"/>
    <p:sldId id="279" r:id="rId10"/>
    <p:sldId id="263" r:id="rId11"/>
    <p:sldId id="262" r:id="rId12"/>
    <p:sldId id="268" r:id="rId13"/>
    <p:sldId id="264" r:id="rId14"/>
    <p:sldId id="271" r:id="rId15"/>
    <p:sldId id="28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6F"/>
    <a:srgbClr val="C3C5A3"/>
    <a:srgbClr val="DDDEC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4E7646-89BB-413F-A10A-2FBAA403CD35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08C38-8106-4EA8-A73E-C1AFD172AA9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7082-D2A8-4DDE-B081-73420C9F7A2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E3D3-2C49-4065-ADBF-AAAE533EFE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AD23-0955-4D45-A363-52DC225D08D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76EC-C800-425E-9C7A-7103A8AB9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F60C-62C7-4367-921B-432073EA41D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B7E7-36B7-4BD4-882B-9F1DCCBABD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236C-4D09-4991-8DEB-A28FB8A0E97B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30AF-2DA8-456E-8CCF-15542A9676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EF10-AA9B-4EDA-B864-69C4DA55576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A968-BA17-48A3-BFBB-978C2CD488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E571-313B-40C9-B265-953A22AA47B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59C5-9731-4A4F-9FEA-4B2273553FD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7D35-9421-4E7A-BDA5-D4D8490CB83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3E9F-90F3-445E-A440-C973F7B4D3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D970-9962-43BD-BEF3-D45FD5FDE5EC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C3CE-315B-406E-8135-35812050616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8128-26FD-4317-AD33-3534A07FE94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D021-75AA-4366-9E71-9E351A601D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71B6-C992-4762-98F5-9628673DCBE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571F-7F7C-4001-99C6-E0A7808735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525C-0AB9-491F-ACF0-95C06B1F792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16F9-50CB-4C96-9574-9B5903E5AA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FC40B-DD95-4FFD-BB71-4EB45B7A2E9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5A1CF-A12D-4805-8C10-B0A369D127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33" r:id="rId2"/>
    <p:sldLayoutId id="2147483841" r:id="rId3"/>
    <p:sldLayoutId id="2147483834" r:id="rId4"/>
    <p:sldLayoutId id="2147483835" r:id="rId5"/>
    <p:sldLayoutId id="2147483836" r:id="rId6"/>
    <p:sldLayoutId id="2147483837" r:id="rId7"/>
    <p:sldLayoutId id="2147483842" r:id="rId8"/>
    <p:sldLayoutId id="2147483843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Алгебра 11 клас 12.02.2021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dirty="0" smtClean="0"/>
              <a:t>Тема уроку </a:t>
            </a:r>
          </a:p>
          <a:p>
            <a:r>
              <a:rPr lang="uk-UA" sz="3600" dirty="0" smtClean="0"/>
              <a:t>Обчислення визначених інтегралів</a:t>
            </a:r>
          </a:p>
          <a:p>
            <a:r>
              <a:rPr lang="uk-UA" sz="3600" dirty="0" smtClean="0"/>
              <a:t>Основні властивості визначених інтегралі</a:t>
            </a:r>
            <a:r>
              <a:rPr lang="uk-UA" dirty="0" smtClean="0"/>
              <a:t>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43507"/>
            <a:ext cx="3960440" cy="1368152"/>
          </a:xfrm>
          <a:blipFill rotWithShape="1">
            <a:blip r:embed="rId2"/>
            <a:stretch>
              <a:fillRect b="-7143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238" y="714357"/>
            <a:ext cx="792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FF0000"/>
                </a:solidFill>
                <a:latin typeface="+mn-lt"/>
                <a:cs typeface="+mn-cs"/>
              </a:rPr>
              <a:t>1)</a:t>
            </a:r>
            <a:endParaRPr lang="ru-RU" sz="3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628775"/>
            <a:ext cx="6948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628775"/>
            <a:ext cx="6948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71600" y="764704"/>
            <a:ext cx="3600400" cy="1296144"/>
          </a:xfrm>
          <a:blipFill rotWithShape="1">
            <a:blip r:embed="rId2"/>
            <a:stretch>
              <a:fillRect l="-4230" b="-3756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349500"/>
            <a:ext cx="6732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10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Приклад: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79712" y="692696"/>
            <a:ext cx="6480720" cy="4525963"/>
          </a:xfrm>
          <a:blipFill rotWithShape="1">
            <a:blip r:embed="rId2"/>
            <a:stretch>
              <a:fillRect l="-1035" t="-674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1192" y="5730804"/>
            <a:ext cx="5688632" cy="580031"/>
          </a:xfrm>
          <a:prstGeom prst="rect">
            <a:avLst/>
          </a:prstGeom>
          <a:blipFill rotWithShape="1">
            <a:blip r:embed="rId3"/>
            <a:stretch>
              <a:fillRect l="-1179" b="-631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1519238"/>
            <a:ext cx="6867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63" y="1519238"/>
            <a:ext cx="6867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332656"/>
            <a:ext cx="8229600" cy="4525963"/>
          </a:xfrm>
          <a:blipFill rotWithShape="1">
            <a:blip r:embed="rId2"/>
            <a:stretch>
              <a:fillRect l="-1037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7308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1628775"/>
            <a:ext cx="7307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631950"/>
            <a:ext cx="7308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564" y="535683"/>
            <a:ext cx="3168352" cy="646331"/>
          </a:xfrm>
          <a:prstGeom prst="rect">
            <a:avLst/>
          </a:prstGeom>
          <a:blipFill rotWithShape="1">
            <a:blip r:embed="rId2"/>
            <a:stretch>
              <a:fillRect l="-1538" t="-471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211948"/>
            <a:ext cx="8352928" cy="923330"/>
          </a:xfrm>
          <a:prstGeom prst="rect">
            <a:avLst/>
          </a:prstGeom>
          <a:blipFill rotWithShape="1">
            <a:blip r:embed="rId3"/>
            <a:stretch>
              <a:fillRect l="-584" t="-331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3217" y="5534605"/>
            <a:ext cx="5445208" cy="466794"/>
          </a:xfrm>
          <a:prstGeom prst="rect">
            <a:avLst/>
          </a:prstGeom>
          <a:blipFill rotWithShape="1">
            <a:blip r:embed="rId4"/>
            <a:stretch>
              <a:fillRect l="-1120" t="-106579" b="-17236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7764" y="5949280"/>
            <a:ext cx="3816424" cy="99732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663" y="115888"/>
            <a:ext cx="5256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                     Приклад: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8300" y="534988"/>
            <a:ext cx="583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Calibri" pitchFamily="34" charset="0"/>
              </a:rPr>
              <a:t>Знайдемо площу фігури, обмеженої лініями: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500" y="868363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Розв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`</a:t>
            </a:r>
            <a:r>
              <a:rPr lang="uk-UA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язання</a:t>
            </a:r>
            <a:r>
              <a:rPr lang="uk-UA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1916113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916113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1925638"/>
            <a:ext cx="6154738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Наступне завдання 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uk-UA" sz="2800" dirty="0" smtClean="0"/>
              <a:t>Властивості визначеного інтеграла запишіть у зошит </a:t>
            </a:r>
          </a:p>
          <a:p>
            <a:r>
              <a:rPr lang="uk-UA" sz="2800" dirty="0" smtClean="0"/>
              <a:t>(ст.103)</a:t>
            </a:r>
          </a:p>
          <a:p>
            <a:r>
              <a:rPr lang="uk-UA" sz="2800" dirty="0" smtClean="0"/>
              <a:t>Аналогічно до пояснених задач виконайте №11.2 та 11.4</a:t>
            </a:r>
          </a:p>
          <a:p>
            <a:endParaRPr lang="uk-UA" sz="2800" dirty="0"/>
          </a:p>
          <a:p>
            <a:r>
              <a:rPr lang="uk-UA" sz="2800" b="1" dirty="0" smtClean="0"/>
              <a:t>Домашнє завдання</a:t>
            </a:r>
          </a:p>
          <a:p>
            <a:r>
              <a:rPr lang="uk-UA" sz="2800" dirty="0" smtClean="0"/>
              <a:t>Параграф 11 вивчити</a:t>
            </a:r>
          </a:p>
          <a:p>
            <a:r>
              <a:rPr lang="uk-UA" sz="2800" dirty="0" smtClean="0"/>
              <a:t>№11.3; 11.5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169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02724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Згадайте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11560" y="1916832"/>
            <a:ext cx="7992888" cy="4464496"/>
          </a:xfrm>
          <a:blipFill rotWithShape="1">
            <a:blip r:embed="rId2"/>
            <a:stretch>
              <a:fillRect l="-1144" t="-1091"/>
            </a:stretch>
          </a:blipFill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4067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Формула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Ньютона-Лейбніца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773238"/>
            <a:ext cx="3384550" cy="4035425"/>
          </a:xfrm>
          <a:solidFill>
            <a:schemeClr val="bg2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1600" dirty="0" smtClean="0"/>
              <a:t>Якщо </a:t>
            </a:r>
            <a:r>
              <a:rPr lang="en-US" sz="1600" dirty="0" smtClean="0"/>
              <a:t>f(x)</a:t>
            </a:r>
            <a:r>
              <a:rPr lang="uk-UA" sz="1600" dirty="0" smtClean="0"/>
              <a:t> визначена і неперервна</a:t>
            </a:r>
          </a:p>
          <a:p>
            <a:pPr marL="0" indent="0">
              <a:buFont typeface="Arial" charset="0"/>
              <a:buNone/>
            </a:pPr>
            <a:r>
              <a:rPr lang="uk-UA" sz="1600" dirty="0" smtClean="0"/>
              <a:t> на відрізку </a:t>
            </a:r>
            <a:r>
              <a:rPr lang="ru-RU" sz="1600" dirty="0" smtClean="0"/>
              <a:t>[</a:t>
            </a:r>
            <a:r>
              <a:rPr lang="en-US" sz="1600" dirty="0" err="1" smtClean="0"/>
              <a:t>a;b</a:t>
            </a:r>
            <a:r>
              <a:rPr lang="ru-RU" sz="1600" dirty="0" smtClean="0"/>
              <a:t>] ,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 а </a:t>
            </a:r>
            <a:r>
              <a:rPr lang="en-US" sz="1600" dirty="0" smtClean="0"/>
              <a:t>F(x)</a:t>
            </a:r>
            <a:r>
              <a:rPr lang="uk-UA" sz="1600" dirty="0" smtClean="0"/>
              <a:t> її довільна первісна </a:t>
            </a:r>
          </a:p>
          <a:p>
            <a:pPr marL="0" indent="0">
              <a:buFont typeface="Arial" charset="0"/>
              <a:buNone/>
            </a:pPr>
            <a:r>
              <a:rPr lang="uk-UA" sz="1600" dirty="0" smtClean="0"/>
              <a:t>на цьому відрізку(</a:t>
            </a:r>
            <a:r>
              <a:rPr lang="en-US" sz="1600" dirty="0" smtClean="0"/>
              <a:t>F`(x)=f(x))</a:t>
            </a:r>
            <a:r>
              <a:rPr lang="ru-RU" sz="1600" dirty="0" smtClean="0"/>
              <a:t> </a:t>
            </a:r>
            <a:r>
              <a:rPr lang="uk-UA" sz="1600" dirty="0" smtClean="0"/>
              <a:t>то :</a:t>
            </a:r>
          </a:p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>
              <a:buFont typeface="Arial" charset="0"/>
              <a:buNone/>
            </a:pPr>
            <a:endParaRPr lang="uk-UA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uk-UA" dirty="0" smtClean="0"/>
              <a:t>- </a:t>
            </a:r>
            <a:r>
              <a:rPr lang="uk-UA" sz="1800" dirty="0" smtClean="0"/>
              <a:t>формула </a:t>
            </a:r>
            <a:r>
              <a:rPr lang="uk-UA" sz="1800" dirty="0" err="1" smtClean="0"/>
              <a:t>Ньютона-Лейбніца</a:t>
            </a: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3305175" cy="792163"/>
          </a:xfrm>
          <a:prstGeom prst="rect">
            <a:avLst/>
          </a:prstGeom>
          <a:solidFill>
            <a:srgbClr val="E6E36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64807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Геометричний зміст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412875"/>
            <a:ext cx="3600450" cy="43195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Геометричним змістом визначеного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 інтеграла є </a:t>
            </a:r>
            <a:r>
              <a:rPr lang="uk-UA" sz="1800" b="1" dirty="0" smtClean="0">
                <a:solidFill>
                  <a:srgbClr val="FF0000"/>
                </a:solidFill>
              </a:rPr>
              <a:t>знаходження площі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b="1" dirty="0" smtClean="0">
                <a:solidFill>
                  <a:srgbClr val="FF0000"/>
                </a:solidFill>
              </a:rPr>
              <a:t> криволінійної трапеції.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/>
              <a:t> </a:t>
            </a:r>
            <a:r>
              <a:rPr lang="uk-UA" sz="1800" dirty="0" smtClean="0"/>
              <a:t>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Нехай </a:t>
            </a:r>
            <a:r>
              <a:rPr lang="uk-UA" sz="1800" dirty="0"/>
              <a:t>на відрізку </a:t>
            </a:r>
            <a:r>
              <a:rPr lang="uk-UA" sz="1800" dirty="0" smtClean="0"/>
              <a:t>[</a:t>
            </a:r>
            <a:r>
              <a:rPr lang="en-US" sz="1800" dirty="0" err="1" smtClean="0"/>
              <a:t>a;b</a:t>
            </a:r>
            <a:r>
              <a:rPr lang="uk-UA" sz="1800" dirty="0" smtClean="0"/>
              <a:t>]</a:t>
            </a:r>
            <a:r>
              <a:rPr lang="en-US" sz="1800" dirty="0" smtClean="0"/>
              <a:t> </a:t>
            </a:r>
            <a:r>
              <a:rPr lang="uk-UA" sz="1800" dirty="0" smtClean="0"/>
              <a:t>на осі ОХ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задано функцію </a:t>
            </a:r>
            <a:r>
              <a:rPr lang="en-US" sz="1800" dirty="0" smtClean="0"/>
              <a:t>f(x)</a:t>
            </a:r>
            <a:r>
              <a:rPr lang="uk-UA" sz="1800" dirty="0" smtClean="0"/>
              <a:t>,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яка набуває на цьому відрізку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 тільки невід</a:t>
            </a:r>
            <a:r>
              <a:rPr lang="en-US" sz="1800" dirty="0" smtClean="0"/>
              <a:t>’</a:t>
            </a:r>
            <a:r>
              <a:rPr lang="ru-RU" sz="1800" dirty="0" err="1" smtClean="0"/>
              <a:t>ємних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значень</a:t>
            </a:r>
            <a:r>
              <a:rPr lang="ru-RU" sz="1800" dirty="0" smtClean="0"/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 smtClean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uk-UA" sz="1800" dirty="0" smtClean="0"/>
              <a:t> Фігуру обмежену графіком функції </a:t>
            </a:r>
            <a:r>
              <a:rPr lang="en-US" sz="1800" dirty="0" smtClean="0"/>
              <a:t>f(x)</a:t>
            </a:r>
            <a:r>
              <a:rPr lang="uk-UA" sz="1800" dirty="0" smtClean="0"/>
              <a:t> відрізком </a:t>
            </a:r>
            <a:r>
              <a:rPr lang="en-US" sz="1800" dirty="0" smtClean="0"/>
              <a:t>[</a:t>
            </a:r>
            <a:r>
              <a:rPr lang="en-US" sz="1800" dirty="0" err="1" smtClean="0"/>
              <a:t>a;b</a:t>
            </a:r>
            <a:r>
              <a:rPr lang="en-US" sz="1800" dirty="0"/>
              <a:t>] </a:t>
            </a:r>
            <a:r>
              <a:rPr lang="uk-UA" sz="1800" dirty="0" smtClean="0"/>
              <a:t>осі ОХ, прямими </a:t>
            </a:r>
            <a:r>
              <a:rPr lang="uk-UA" sz="1800" dirty="0" err="1" smtClean="0"/>
              <a:t>х=а</a:t>
            </a:r>
            <a:r>
              <a:rPr lang="uk-UA" sz="1800" dirty="0" smtClean="0"/>
              <a:t> і </a:t>
            </a:r>
            <a:r>
              <a:rPr lang="uk-UA" sz="1800" dirty="0" err="1" smtClean="0"/>
              <a:t>х=в</a:t>
            </a:r>
            <a:r>
              <a:rPr lang="uk-UA" sz="1800" dirty="0" smtClean="0"/>
              <a:t>, називають </a:t>
            </a:r>
            <a:r>
              <a:rPr lang="uk-UA" sz="1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криволінійною </a:t>
            </a:r>
            <a:r>
              <a:rPr lang="uk-UA" sz="1800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трапеціею</a:t>
            </a:r>
            <a:r>
              <a:rPr lang="uk-UA" sz="18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36560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2725"/>
            <a:ext cx="36528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234950"/>
            <a:ext cx="93614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Запишіть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за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допомогою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інтеграла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площі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фігур,зображених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на рисунку: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775" y="8445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а)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5373216"/>
            <a:ext cx="1567224" cy="105843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1052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28775"/>
            <a:ext cx="43926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84455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б)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9993" y="5373216"/>
            <a:ext cx="3679857" cy="10584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63" y="333375"/>
            <a:ext cx="8424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Побудуйте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схематично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фігури,площі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яких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виражаються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такими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інтегралами</a:t>
            </a:r>
            <a:r>
              <a:rPr lang="ru-RU" sz="2000" dirty="0">
                <a:latin typeface="+mn-lt"/>
                <a:cs typeface="+mn-cs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8366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a)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4432" y="859345"/>
            <a:ext cx="1639336" cy="7128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213"/>
            <a:ext cx="76327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674688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502366"/>
            <a:ext cx="1125500" cy="713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628775"/>
            <a:ext cx="75993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6263" y="687388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476672"/>
            <a:ext cx="1389611" cy="7892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5600"/>
            <a:ext cx="766762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8310692" cy="175432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Обчислення площ плоских фігур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кет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1306</TotalTime>
  <Words>193</Words>
  <Application>Microsoft Office PowerPoint</Application>
  <PresentationFormat>Екран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Паркет</vt:lpstr>
      <vt:lpstr>Алгебра 11 клас 12.02.2021</vt:lpstr>
      <vt:lpstr>Згадайте</vt:lpstr>
      <vt:lpstr>Формула Ньютона-Лейбніца</vt:lpstr>
      <vt:lpstr>Геометричний зміст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Приклад:</vt:lpstr>
      <vt:lpstr>Презентація PowerPoint</vt:lpstr>
      <vt:lpstr>Презентація PowerPoint</vt:lpstr>
      <vt:lpstr>Наступне завдання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</dc:title>
  <dc:creator>Пользователь</dc:creator>
  <cp:lastModifiedBy>RePack by Diakov</cp:lastModifiedBy>
  <cp:revision>94</cp:revision>
  <dcterms:created xsi:type="dcterms:W3CDTF">2012-02-18T07:43:19Z</dcterms:created>
  <dcterms:modified xsi:type="dcterms:W3CDTF">2021-03-25T18:05:09Z</dcterms:modified>
</cp:coreProperties>
</file>