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1" r:id="rId7"/>
    <p:sldId id="260" r:id="rId8"/>
    <p:sldId id="274" r:id="rId9"/>
    <p:sldId id="262" r:id="rId10"/>
    <p:sldId id="263" r:id="rId11"/>
    <p:sldId id="265" r:id="rId12"/>
    <p:sldId id="266" r:id="rId13"/>
    <p:sldId id="267" r:id="rId14"/>
    <p:sldId id="268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33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84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27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1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91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21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67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42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79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51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02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23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CB4C6-5037-45BB-96EB-E0C8C4B756B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A3A0C-C94C-4CAC-8F10-666A0B06C8D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18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3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764704"/>
            <a:ext cx="66926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Випадковий дослід і випадкова </a:t>
            </a:r>
            <a:r>
              <a:rPr lang="uk-UA" sz="4400" i="1" dirty="0" err="1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подія.Відносна</a:t>
            </a:r>
            <a:r>
              <a:rPr lang="uk-UA" sz="44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частота </a:t>
            </a:r>
            <a:r>
              <a:rPr lang="uk-UA" sz="4400" i="1" dirty="0" err="1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події.Ймовірність</a:t>
            </a:r>
            <a:r>
              <a:rPr lang="uk-UA" sz="44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події.</a:t>
            </a:r>
          </a:p>
          <a:p>
            <a:pPr algn="ctr"/>
            <a:r>
              <a:rPr lang="uk-UA" sz="44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Алгебра 11 клас </a:t>
            </a:r>
          </a:p>
          <a:p>
            <a:pPr algn="ctr"/>
            <a:r>
              <a:rPr lang="uk-UA" sz="4400" i="1" dirty="0" smtClean="0">
                <a:solidFill>
                  <a:srgbClr val="33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29.03.2021</a:t>
            </a:r>
            <a:endParaRPr lang="ru-RU" sz="4400" i="1" dirty="0">
              <a:solidFill>
                <a:srgbClr val="33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3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315813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Якщо події утворюють повну групу подій, є несумісними і </a:t>
            </a:r>
            <a:r>
              <a:rPr lang="uk-UA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рівноможливими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, то вони утворюють </a:t>
            </a:r>
            <a:r>
              <a:rPr lang="uk-UA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простір елементарних подій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23628" y="1772816"/>
            <a:ext cx="65527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Класичне означення ймовірності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369857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Ймовірністю випадкової події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називається відношення кількості елементарних подій, що </a:t>
            </a:r>
            <a:r>
              <a:rPr lang="uk-UA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сприяють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цій події </a:t>
            </a:r>
            <a:r>
              <a:rPr lang="uk-UA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 загальної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кількості подій простору елементарних подій.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59832" y="4352172"/>
                <a:ext cx="5760640" cy="2063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uk-UA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Позначається:   Р(А)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sz="2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uk-UA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, де </a:t>
                </a:r>
              </a:p>
              <a:p>
                <a:r>
                  <a:rPr lang="uk-UA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</a:t>
                </a:r>
                <a:r>
                  <a:rPr lang="uk-UA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    А – випадкова подія; </a:t>
                </a:r>
              </a:p>
              <a:p>
                <a:r>
                  <a:rPr lang="uk-UA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</a:t>
                </a:r>
                <a:r>
                  <a:rPr lang="uk-UA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    Р(А) – ймовірність; </a:t>
                </a:r>
              </a:p>
              <a:p>
                <a:r>
                  <a:rPr lang="uk-UA" sz="2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</a:t>
                </a:r>
                <a:r>
                  <a:rPr lang="uk-UA" sz="24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    </a:t>
                </a:r>
                <a:r>
                  <a:rPr lang="en-US" sz="24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m</a:t>
                </a:r>
                <a:r>
                  <a:rPr lang="uk-UA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– кількість сприятливих подій;</a:t>
                </a:r>
                <a:r>
                  <a:rPr lang="en-US" sz="24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 </a:t>
                </a:r>
                <a:endParaRPr lang="uk-UA" sz="24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</a:endParaRPr>
              </a:p>
              <a:p>
                <a:r>
                  <a:rPr lang="uk-UA" sz="2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</a:t>
                </a:r>
                <a:r>
                  <a:rPr lang="uk-UA" sz="24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    </a:t>
                </a:r>
                <a:r>
                  <a:rPr lang="en-US" sz="24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n</a:t>
                </a:r>
                <a:r>
                  <a:rPr lang="uk-UA" sz="24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– </a:t>
                </a:r>
                <a:r>
                  <a:rPr lang="uk-UA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загальна кількість подій.</a:t>
                </a:r>
                <a:endParaRPr lang="ru-R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352172"/>
                <a:ext cx="5760640" cy="2063898"/>
              </a:xfrm>
              <a:prstGeom prst="rect">
                <a:avLst/>
              </a:prstGeom>
              <a:blipFill rotWithShape="1">
                <a:blip r:embed="rId2"/>
                <a:stretch>
                  <a:fillRect l="-1587" b="-70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567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529516"/>
            <a:ext cx="3996444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Якщо подія А: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3744" y="1249596"/>
            <a:ext cx="230425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Вірогідна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7311" y="1249596"/>
            <a:ext cx="2809025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Р(А) = 1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6" name="Прямая со стрелкой 5"/>
          <p:cNvCxnSpPr>
            <a:stCxn id="3" idx="3"/>
            <a:endCxn id="4" idx="1"/>
          </p:cNvCxnSpPr>
          <p:nvPr/>
        </p:nvCxnSpPr>
        <p:spPr>
          <a:xfrm>
            <a:off x="3928000" y="1511206"/>
            <a:ext cx="859311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05684" y="2342470"/>
            <a:ext cx="274037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Неможлива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7311" y="2329716"/>
            <a:ext cx="2809025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Р(А) = 0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9" name="Прямая со стрелкой 8"/>
          <p:cNvCxnSpPr>
            <a:stCxn id="7" idx="3"/>
            <a:endCxn id="8" idx="1"/>
          </p:cNvCxnSpPr>
          <p:nvPr/>
        </p:nvCxnSpPr>
        <p:spPr>
          <a:xfrm flipV="1">
            <a:off x="4146060" y="2591326"/>
            <a:ext cx="641251" cy="1275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07720" y="3188078"/>
            <a:ext cx="252028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Випадкова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67630" y="3180453"/>
            <a:ext cx="302469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0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&lt;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Р(А)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&lt;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1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14" name="Прямая со стрелкой 13"/>
          <p:cNvCxnSpPr>
            <a:stCxn id="12" idx="3"/>
            <a:endCxn id="13" idx="1"/>
          </p:cNvCxnSpPr>
          <p:nvPr/>
        </p:nvCxnSpPr>
        <p:spPr>
          <a:xfrm flipV="1">
            <a:off x="3928000" y="3442063"/>
            <a:ext cx="839630" cy="762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954338" y="4365104"/>
                <a:ext cx="3024693" cy="52411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Р(А) + Р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uk-UA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uk-UA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) = 1</a:t>
                </a:r>
                <a:endParaRPr lang="ru-RU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4338" y="4365104"/>
                <a:ext cx="3024693" cy="524118"/>
              </a:xfrm>
              <a:prstGeom prst="rect">
                <a:avLst/>
              </a:prstGeom>
              <a:blipFill rotWithShape="1">
                <a:blip r:embed="rId2"/>
                <a:stretch>
                  <a:fillRect t="-8889" b="-3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962187" y="5229200"/>
                <a:ext cx="3024693" cy="52411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Р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uk-UA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uk-UA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) = 1 – Р(А)</a:t>
                </a:r>
                <a:endParaRPr lang="ru-RU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187" y="5229200"/>
                <a:ext cx="3024693" cy="524118"/>
              </a:xfrm>
              <a:prstGeom prst="rect">
                <a:avLst/>
              </a:prstGeom>
              <a:blipFill rotWithShape="1">
                <a:blip r:embed="rId3"/>
                <a:stretch>
                  <a:fillRect t="-8889" b="-34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47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7" grpId="0" animBg="1"/>
      <p:bldP spid="8" grpId="0" animBg="1"/>
      <p:bldP spid="12" grpId="0" animBg="1"/>
      <p:bldP spid="13" grpId="0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365755"/>
            <a:ext cx="2874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Вправа </a:t>
            </a:r>
            <a:r>
              <a:rPr lang="en-US" sz="4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</a:t>
            </a:r>
            <a:endParaRPr lang="ru-RU" sz="40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727" y="1057522"/>
            <a:ext cx="81229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Яка ймовірність того, що при одному киданні грального кубика випаде число очок, що дорівнює: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756" y="2594917"/>
            <a:ext cx="42082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Двом;</a:t>
            </a:r>
          </a:p>
          <a:p>
            <a:endParaRPr lang="uk-U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2)П'яти;</a:t>
            </a:r>
          </a:p>
          <a:p>
            <a:endParaRPr lang="uk-U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3)Парному числу;</a:t>
            </a:r>
          </a:p>
          <a:p>
            <a:endParaRPr lang="uk-U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4)Числу, яке кратне 6?</a:t>
            </a:r>
          </a:p>
          <a:p>
            <a:pPr marL="514350" indent="-514350">
              <a:buAutoNum type="arabicParenR"/>
            </a:pP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42966" y="2432779"/>
                <a:ext cx="625856" cy="101752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966" y="2432779"/>
                <a:ext cx="625856" cy="101752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42877" y="3140968"/>
                <a:ext cx="625856" cy="101752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877" y="3140968"/>
                <a:ext cx="625856" cy="10175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04558" y="4145157"/>
                <a:ext cx="625856" cy="101752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558" y="4145157"/>
                <a:ext cx="625856" cy="10175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18150" y="4158491"/>
                <a:ext cx="625856" cy="101752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150" y="4158491"/>
                <a:ext cx="625856" cy="10175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24128" y="4941168"/>
                <a:ext cx="625856" cy="101752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941168"/>
                <a:ext cx="625856" cy="1017523"/>
              </a:xfrm>
              <a:prstGeom prst="rect">
                <a:avLst/>
              </a:prstGeom>
              <a:blipFill rotWithShape="1">
                <a:blip r:embed="rId6"/>
                <a:stretch>
                  <a:fillRect b="-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8699"/>
          <a:stretch/>
        </p:blipFill>
        <p:spPr>
          <a:xfrm>
            <a:off x="7236296" y="2065053"/>
            <a:ext cx="1301426" cy="135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0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365755"/>
            <a:ext cx="2874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Вправа 3</a:t>
            </a:r>
            <a:endParaRPr lang="ru-RU" sz="40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727" y="1057522"/>
            <a:ext cx="81229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У гральній колоді 36 карт. Навмання вибирається одна карта. Яка ймовірність того, що ця карта: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756" y="2594917"/>
            <a:ext cx="42082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Туз;</a:t>
            </a:r>
          </a:p>
          <a:p>
            <a:endParaRPr lang="uk-U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2)Червовий туз?</a:t>
            </a:r>
          </a:p>
          <a:p>
            <a:endParaRPr lang="uk-UA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42966" y="2432779"/>
                <a:ext cx="625856" cy="101752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𝟑𝟔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966" y="2432779"/>
                <a:ext cx="625856" cy="1017523"/>
              </a:xfrm>
              <a:prstGeom prst="rect">
                <a:avLst/>
              </a:prstGeom>
              <a:blipFill rotWithShape="1">
                <a:blip r:embed="rId2"/>
                <a:stretch>
                  <a:fillRect r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78556" y="2432778"/>
                <a:ext cx="625856" cy="101752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556" y="2432778"/>
                <a:ext cx="625856" cy="10175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87389" y="3209539"/>
                <a:ext cx="625856" cy="101752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uk-UA" sz="32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𝟑𝟔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389" y="3209539"/>
                <a:ext cx="625856" cy="1017523"/>
              </a:xfrm>
              <a:prstGeom prst="rect">
                <a:avLst/>
              </a:prstGeom>
              <a:blipFill rotWithShape="1">
                <a:blip r:embed="rId4"/>
                <a:stretch>
                  <a:fillRect r="-1887" b="-5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://cdn.mmotimes.ru/images/stream/channels/4NoR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985" y="2354178"/>
            <a:ext cx="1445367" cy="144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nashpoker.net/alldata/images/karti_igralnie__koloda_na_36_shtuk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723700"/>
            <a:ext cx="2850246" cy="19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21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365755"/>
            <a:ext cx="28747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Вправа 4</a:t>
            </a:r>
            <a:endParaRPr lang="ru-RU" sz="40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727" y="1057522"/>
            <a:ext cx="81229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 ящику знаходиться 45 кульок, з яких 17 білих. Загубили дві не білих кульки. Яка ймовірність того, що вибрана навмання одна кулька буде білою?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86480" y="4554465"/>
                <a:ext cx="936104" cy="124482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𝟏𝟕</m:t>
                          </m:r>
                        </m:num>
                        <m:den>
                          <m:r>
                            <a:rPr lang="uk-UA" sz="4000" b="1" i="1" smtClean="0">
                              <a:solidFill>
                                <a:srgbClr val="0000CC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𝟒𝟑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480" y="4554465"/>
                <a:ext cx="936104" cy="1244828"/>
              </a:xfrm>
              <a:prstGeom prst="rect">
                <a:avLst/>
              </a:prstGeom>
              <a:blipFill rotWithShape="1">
                <a:blip r:embed="rId2"/>
                <a:stretch>
                  <a:fillRect b="-9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http://www.eastlines.ru/images/upakovka/korobka27-27-16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420888"/>
            <a:ext cx="2736304" cy="205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00" y="2966345"/>
            <a:ext cx="1120056" cy="553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99792" y="2895641"/>
            <a:ext cx="2421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Розв'язання: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7898" y="3376298"/>
            <a:ext cx="5916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А: «Вибрана кулька – біла»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9387" y="3789040"/>
            <a:ext cx="5916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m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– кількість сприятливих подій, тобто білих кульок – 17;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3870" y="4653136"/>
            <a:ext cx="6436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n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– загальна кількість подій 45 – 2 = 43;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71608" y="5183419"/>
                <a:ext cx="2028184" cy="615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Р(А)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uk-UA" sz="2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uk-UA" sz="2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k-UA" sz="2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uk-UA" sz="2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43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608" y="5183419"/>
                <a:ext cx="2028184" cy="615874"/>
              </a:xfrm>
              <a:prstGeom prst="rect">
                <a:avLst/>
              </a:prstGeom>
              <a:blipFill rotWithShape="1">
                <a:blip r:embed="rId5"/>
                <a:stretch>
                  <a:fillRect l="-4805" b="-168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840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/>
      <p:bldP spid="8" grpId="0"/>
      <p:bldP spid="9" grpId="0"/>
      <p:bldP spid="10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Вивчити параграф 15</a:t>
            </a:r>
          </a:p>
          <a:p>
            <a:r>
              <a:rPr lang="uk-UA" dirty="0" smtClean="0"/>
              <a:t>№ 15 (5,8,10,15)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4468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548680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Наука про випадкові події називається </a:t>
            </a:r>
            <a:r>
              <a:rPr lang="uk-UA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теорією ймовірності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3628" y="1772816"/>
            <a:ext cx="655272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Основні поняття теорії ймовірності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2218398">
            <a:off x="2548990" y="2323199"/>
            <a:ext cx="376061" cy="623335"/>
          </a:xfrm>
          <a:prstGeom prst="downArrow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9483184">
            <a:off x="6157636" y="2322256"/>
            <a:ext cx="376061" cy="623335"/>
          </a:xfrm>
          <a:prstGeom prst="downArrow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11560" y="2943204"/>
            <a:ext cx="4176464" cy="8925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</a:t>
            </a:r>
          </a:p>
          <a:p>
            <a:pPr algn="ctr"/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Позначаються: А; В; С і т.д.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2061" y="2996953"/>
            <a:ext cx="3024336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Випробування (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експеримент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)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0720" y="3984984"/>
            <a:ext cx="2952328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Явище, яке може відбутися або не відбутися за певних умов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18065" y="4149080"/>
            <a:ext cx="2952328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Умови, за яких відбувається або не відбувається певна подія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6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529516"/>
            <a:ext cx="3996444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Події бувають: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3624" y="1249596"/>
            <a:ext cx="230425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Вірогідні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7191" y="1249596"/>
            <a:ext cx="4876595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Відбуваються обов'язково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6" name="Прямая со стрелкой 5"/>
          <p:cNvCxnSpPr>
            <a:stCxn id="3" idx="3"/>
            <a:endCxn id="4" idx="1"/>
          </p:cNvCxnSpPr>
          <p:nvPr/>
        </p:nvCxnSpPr>
        <p:spPr>
          <a:xfrm>
            <a:off x="2847880" y="1511206"/>
            <a:ext cx="859311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3624" y="2041684"/>
            <a:ext cx="252028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Неможливі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2041684"/>
            <a:ext cx="4876595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Ніколи не відбуваються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9" name="Прямая со стрелкой 8"/>
          <p:cNvCxnSpPr>
            <a:stCxn id="7" idx="3"/>
            <a:endCxn id="8" idx="1"/>
          </p:cNvCxnSpPr>
          <p:nvPr/>
        </p:nvCxnSpPr>
        <p:spPr>
          <a:xfrm>
            <a:off x="3063904" y="2303294"/>
            <a:ext cx="71600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1560" y="3142005"/>
            <a:ext cx="252028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Випадкові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07904" y="2926562"/>
            <a:ext cx="4876595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Можуть відбутися, а можуть і не відбутися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14" name="Прямая со стрелкой 13"/>
          <p:cNvCxnSpPr>
            <a:stCxn id="12" idx="3"/>
            <a:endCxn id="13" idx="1"/>
          </p:cNvCxnSpPr>
          <p:nvPr/>
        </p:nvCxnSpPr>
        <p:spPr>
          <a:xfrm>
            <a:off x="3131840" y="3403615"/>
            <a:ext cx="576064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15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7" grpId="0" animBg="1"/>
      <p:bldP spid="8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249596"/>
            <a:ext cx="266429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Випробування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1921" y="1249596"/>
            <a:ext cx="165618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168" y="1249596"/>
            <a:ext cx="252028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Вид події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384987"/>
            <a:ext cx="2736304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Підкинули кубик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2396715"/>
            <a:ext cx="2016224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Випало число 5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36" y="2181272"/>
            <a:ext cx="2796356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Вірогідна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Неможлива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Випадкова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2269" y="3949480"/>
            <a:ext cx="2461579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Заглянули в поштову скриньку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9379" y="3987640"/>
            <a:ext cx="199872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Там лист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4128" y="3772197"/>
            <a:ext cx="2796356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Вірогідна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Неможлива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Випадкова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7864" y="293747"/>
            <a:ext cx="28747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Вправа 1</a:t>
            </a:r>
            <a:endParaRPr lang="ru-RU" sz="48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156176" y="3068960"/>
            <a:ext cx="2508324" cy="576064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012160" y="4641978"/>
            <a:ext cx="2508324" cy="576064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77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249596"/>
            <a:ext cx="266429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Випробування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91026" y="1249596"/>
            <a:ext cx="165618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23273" y="1249596"/>
            <a:ext cx="252028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Вид події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384987"/>
            <a:ext cx="2418712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Підкинули монету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2396715"/>
            <a:ext cx="200521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Випало число 3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36" y="2169542"/>
            <a:ext cx="2796356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Вірогідна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Неможлива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Випадкова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3975912"/>
            <a:ext cx="2430668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Закінчився четвер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1880" y="3987640"/>
            <a:ext cx="2017166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Настала п'ятниця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4128" y="3772197"/>
            <a:ext cx="2796356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Вірогідна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Неможлива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Випадкова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5856" y="365755"/>
            <a:ext cx="28747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Вправа 1</a:t>
            </a:r>
            <a:endParaRPr lang="ru-RU" sz="4800" b="1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084168" y="2585737"/>
            <a:ext cx="2508324" cy="576064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940152" y="3759621"/>
            <a:ext cx="2508324" cy="576064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12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529516"/>
            <a:ext cx="3996444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Дві події  бувають: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552" y="1249596"/>
                <a:ext cx="2871936" cy="95500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457200" indent="-457200" algn="ctr">
                  <a:buFont typeface="Arial" panose="020B0604020202020204" pitchFamily="34" charset="0"/>
                  <a:buChar char="•"/>
                </a:pPr>
                <a:r>
                  <a:rPr lang="uk-UA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Протилежні А і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uk-UA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uk-UA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ru-RU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 (не А)</a:t>
                </a:r>
                <a:endParaRPr lang="ru-RU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249596"/>
                <a:ext cx="2871936" cy="95500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707192" y="1249596"/>
            <a:ext cx="4949316" cy="954107"/>
          </a:xfrm>
          <a:prstGeom prst="rect">
            <a:avLst/>
          </a:prstGeom>
          <a:ln>
            <a:solidFill>
              <a:srgbClr val="0000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</a:t>
            </a:r>
            <a:r>
              <a:rPr lang="uk-UA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не А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відбувається тоді, коли </a:t>
            </a:r>
            <a:r>
              <a:rPr lang="uk-UA" sz="28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А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не відбувається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6" name="Прямая со стрелкой 5"/>
          <p:cNvCxnSpPr>
            <a:stCxn id="3" idx="3"/>
            <a:endCxn id="4" idx="1"/>
          </p:cNvCxnSpPr>
          <p:nvPr/>
        </p:nvCxnSpPr>
        <p:spPr>
          <a:xfrm flipV="1">
            <a:off x="3411488" y="1726650"/>
            <a:ext cx="295704" cy="44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9944" y="3756695"/>
            <a:ext cx="236788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Попарно несумісні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5077" y="3756696"/>
            <a:ext cx="4876595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Події, що не можуть відбуватися одночасно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9" name="Прямая со стрелкой 8"/>
          <p:cNvCxnSpPr>
            <a:stCxn id="7" idx="3"/>
            <a:endCxn id="8" idx="1"/>
          </p:cNvCxnSpPr>
          <p:nvPr/>
        </p:nvCxnSpPr>
        <p:spPr>
          <a:xfrm>
            <a:off x="2987824" y="4233749"/>
            <a:ext cx="607253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7544" y="2420888"/>
            <a:ext cx="2339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Наприклад: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90858" y="2482443"/>
            <a:ext cx="6245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А: «У поштовій скриньці лист»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826595" y="3063239"/>
                <a:ext cx="5829912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8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Подія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uk-UA" sz="280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uk-UA" sz="2800" b="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А</m:t>
                        </m:r>
                      </m:e>
                    </m:acc>
                  </m:oMath>
                </a14:m>
                <a:r>
                  <a:rPr lang="uk-UA" sz="28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ook Antiqua" panose="02040602050305030304" pitchFamily="18" charset="0"/>
                  </a:rPr>
                  <a:t>: «У скриньці листа немає»</a:t>
                </a:r>
                <a:endParaRPr lang="ru-RU" sz="28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595" y="3063239"/>
                <a:ext cx="5829912" cy="524118"/>
              </a:xfrm>
              <a:prstGeom prst="rect">
                <a:avLst/>
              </a:prstGeom>
              <a:blipFill rotWithShape="1">
                <a:blip r:embed="rId3"/>
                <a:stretch>
                  <a:fillRect l="-2301" t="-10465" b="-395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864096" y="4717018"/>
            <a:ext cx="2339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Наприклад: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69712" y="5183877"/>
            <a:ext cx="743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А: «Підкинули монету і випало число»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15616" y="5707097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В: «Підкинули монету і випав герб»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32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7" grpId="0" animBg="1"/>
      <p:bldP spid="8" grpId="0" animBg="1"/>
      <p:bldP spid="23" grpId="0"/>
      <p:bldP spid="24" grpId="0"/>
      <p:bldP spid="25" grpId="0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8457" y="2276872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Наприклад: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2271" y="2861647"/>
            <a:ext cx="7524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А: «Підкинули гральний кубик і випало число 2»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5865" y="3815754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В: «Підкинули гральний кубик і випало число 3»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448559"/>
            <a:ext cx="275380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uk-U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Рівноможливі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753" y="1262625"/>
            <a:ext cx="4703663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Жодна з подій не має переваг у появі частіше за іншу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8" name="Прямая со стрелкой 7"/>
          <p:cNvCxnSpPr>
            <a:stCxn id="6" idx="3"/>
            <a:endCxn id="7" idx="1"/>
          </p:cNvCxnSpPr>
          <p:nvPr/>
        </p:nvCxnSpPr>
        <p:spPr>
          <a:xfrm flipV="1">
            <a:off x="3365364" y="1678124"/>
            <a:ext cx="247389" cy="126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39752" y="404664"/>
            <a:ext cx="3996444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Дві події  бувають: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63688" y="4999343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Чи будуть </a:t>
            </a:r>
            <a:r>
              <a:rPr lang="uk-UA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рівноможливими</a:t>
            </a:r>
            <a:r>
              <a:rPr lang="uk-UA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ці події, якщо кубик буде із зміщеним центром маси?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71" y="4653136"/>
            <a:ext cx="9715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99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 animBg="1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400447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Маємо мішок з картоплею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74632"/>
            <a:ext cx="971550" cy="9620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6940" y="1631124"/>
            <a:ext cx="7318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А: «Вийняли картоплину»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940" y="2154344"/>
            <a:ext cx="4654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В: «Вийняли кабачок»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2375" y="985222"/>
            <a:ext cx="7043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Випробування: </a:t>
            </a:r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дістаємо з мішка овоч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1754" y="1571320"/>
            <a:ext cx="183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Вірогідна</a:t>
            </a:r>
            <a:endParaRPr lang="ru-RU" sz="3200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17325" y="2048187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Неможлива</a:t>
            </a:r>
            <a:endParaRPr lang="ru-RU" sz="3200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96" y="2718539"/>
            <a:ext cx="971550" cy="9620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57199" y="2730087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Маємо мішок, в якому 20 картоплин і 5 цибулин</a:t>
            </a:r>
            <a:endParaRPr lang="ru-RU" sz="3200" i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4311" y="3832707"/>
            <a:ext cx="7043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Випробування: </a:t>
            </a:r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дістаємо з мішка овоч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6940" y="4463534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А: «Вийняли картоплину»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4986754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В: «Вийняли цибулину»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6136" y="4376272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Обидві події випадкові, але не рівноможливі</a:t>
            </a:r>
            <a:endParaRPr lang="ru-RU" sz="3200" i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7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3030" y="404664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Повна група подій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– це всі можливі наслідки експерименту.</a:t>
            </a:r>
            <a:r>
              <a:rPr lang="uk-UA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3417" y="1332057"/>
            <a:ext cx="2339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Наприклад: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916832"/>
            <a:ext cx="734481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Експеримент: «Підкинули 2  монети»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2591326"/>
            <a:ext cx="158417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Події: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743" y="3323804"/>
            <a:ext cx="808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А: «Випало одне число і один герб»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0218" y="4049416"/>
            <a:ext cx="5918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В: «Випало число і число»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8039" y="4690643"/>
            <a:ext cx="505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С: «Випав герб і герб»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5951" y="5254451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Подія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 «Випав герб і число»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22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579</Words>
  <Application>Microsoft Office PowerPoint</Application>
  <PresentationFormat>Екран (4:3)</PresentationFormat>
  <Paragraphs>132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1" baseType="lpstr">
      <vt:lpstr>Arial</vt:lpstr>
      <vt:lpstr>Book Antiqua</vt:lpstr>
      <vt:lpstr>Bookman Old Style</vt:lpstr>
      <vt:lpstr>Calibri</vt:lpstr>
      <vt:lpstr>Cambria Math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32</cp:revision>
  <dcterms:created xsi:type="dcterms:W3CDTF">2014-03-31T18:53:05Z</dcterms:created>
  <dcterms:modified xsi:type="dcterms:W3CDTF">2021-03-28T15:32:33Z</dcterms:modified>
</cp:coreProperties>
</file>