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9" r:id="rId3"/>
    <p:sldId id="260" r:id="rId4"/>
    <p:sldId id="261" r:id="rId5"/>
    <p:sldId id="262" r:id="rId6"/>
    <p:sldId id="27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9" d="100"/>
          <a:sy n="49" d="100"/>
        </p:scale>
        <p:origin x="-16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C51FE-63B7-4623-ACB7-2B3B07296758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6D6C02-12F7-4E21-928F-DF58B2E9891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554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D953F5-B500-49DC-AA51-9F1E40FF8DD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8339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A8B60D1-6C53-4E75-8BB1-B334D4750A0A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8537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0DB479-79B8-4A62-9E09-4EE7A42AE972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6302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AF10A9A-CE8F-48D9-B450-8E8230BB2BDC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8743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B7B53F3-04A5-41A6-ADC9-17E135359C97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1920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3A0D8C-B981-4137-8EE2-552572C809CA}" type="datetime1">
              <a:rPr lang="uk-UA" altLang="ru-RU"/>
              <a:pPr/>
              <a:t>01.04.2021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6DE71-298E-415B-8C47-8473BAFB4908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1651415"/>
      </p:ext>
    </p:extLst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B7C0DE-32AE-4856-ABCA-CF6AF0765CAC}" type="datetime1">
              <a:rPr lang="uk-UA" altLang="ru-RU"/>
              <a:pPr/>
              <a:t>01.04.2021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11A89-25E6-4535-8AF9-9E293B9942D8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6952553"/>
      </p:ext>
    </p:extLst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86800" y="381000"/>
            <a:ext cx="259080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381000"/>
            <a:ext cx="756920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EE90BE-2754-4E99-A722-ED4D9944ABF3}" type="datetime1">
              <a:rPr lang="uk-UA" altLang="ru-RU"/>
              <a:pPr/>
              <a:t>01.04.2021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AEF86-B537-4246-9C85-FCF5727AEE76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1612800"/>
      </p:ext>
    </p:extLst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10363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2057400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2057400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3E5D2DF9-9A07-4D08-94F6-05DF6E3EEC10}" type="datetime1">
              <a:rPr lang="uk-UA" altLang="ru-RU"/>
              <a:pPr/>
              <a:t>01.04.2021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CE5D0666-EC04-485D-A372-FEF878E15FC6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4703284"/>
      </p:ext>
    </p:extLst>
  </p:cSld>
  <p:clrMapOvr>
    <a:masterClrMapping/>
  </p:clrMapOvr>
  <p:transition spd="med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10363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есто для изображения из Интернета 2"/>
          <p:cNvSpPr>
            <a:spLocks noGrp="1"/>
          </p:cNvSpPr>
          <p:nvPr>
            <p:ph type="clipArt" sz="half" idx="1"/>
          </p:nvPr>
        </p:nvSpPr>
        <p:spPr>
          <a:xfrm>
            <a:off x="914400" y="2057400"/>
            <a:ext cx="508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97600" y="2057400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BFD59CE4-434D-42D5-912E-0B671BA79F44}" type="datetime1">
              <a:rPr lang="uk-UA" altLang="ru-RU"/>
              <a:pPr/>
              <a:t>01.04.2021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90C0F233-97B5-4507-B349-0F8DCE548997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858451"/>
      </p:ext>
    </p:extLst>
  </p:cSld>
  <p:clrMapOvr>
    <a:masterClrMapping/>
  </p:clrMapOvr>
  <p:transition spd="med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10363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2057400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есто для изображения из Интернета 3"/>
          <p:cNvSpPr>
            <a:spLocks noGrp="1"/>
          </p:cNvSpPr>
          <p:nvPr>
            <p:ph type="clipArt" sz="half" idx="2"/>
          </p:nvPr>
        </p:nvSpPr>
        <p:spPr>
          <a:xfrm>
            <a:off x="6197600" y="2057400"/>
            <a:ext cx="508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26822FEA-7B1D-4458-88D1-B21DD03DDD80}" type="datetime1">
              <a:rPr lang="uk-UA" altLang="ru-RU"/>
              <a:pPr/>
              <a:t>01.04.2021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3F9F0C44-BEE7-4EFA-A9F9-9EF5D4D4B21F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0952472"/>
      </p:ext>
    </p:extLst>
  </p:cSld>
  <p:clrMapOvr>
    <a:masterClrMapping/>
  </p:clrMapOvr>
  <p:transition spd="med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10363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2057400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6197600" y="2057400"/>
            <a:ext cx="508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15E95179-732A-4581-B21D-B11CE314632D}" type="datetime1">
              <a:rPr lang="uk-UA" altLang="ru-RU"/>
              <a:pPr/>
              <a:t>01.04.2021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E343DC22-3027-4057-8728-E3C6EDE3FDD5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7139412"/>
      </p:ext>
    </p:extLst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BC20DA-39D7-4C20-82CF-A17BD3B50A33}" type="datetime1">
              <a:rPr lang="uk-UA" altLang="ru-RU"/>
              <a:pPr/>
              <a:t>01.04.2021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78F38-9C03-4409-9F94-CB811265F07A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1389681"/>
      </p:ext>
    </p:extLst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6A3E39-4CCD-4188-898D-2B6983526879}" type="datetime1">
              <a:rPr lang="uk-UA" altLang="ru-RU"/>
              <a:pPr/>
              <a:t>01.04.2021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072CD-0F9B-4552-A8E3-AC62262C906E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5112274"/>
      </p:ext>
    </p:extLst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2057400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2057400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DBEC39-46FD-4E01-AE20-C47BB9673B40}" type="datetime1">
              <a:rPr lang="uk-UA" altLang="ru-RU"/>
              <a:pPr/>
              <a:t>01.04.2021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04BA2-4E3F-452B-87CF-6E855CF5D87E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8297710"/>
      </p:ext>
    </p:extLst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337FB0-ED17-4070-B01B-66F52A5FEAFB}" type="datetime1">
              <a:rPr lang="uk-UA" altLang="ru-RU"/>
              <a:pPr/>
              <a:t>01.04.2021</a:t>
            </a:fld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5DD5F0-811F-484E-90EA-DAE7DD5471FC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3308026"/>
      </p:ext>
    </p:extLst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E78C0E-393E-4E33-A2E0-E08F5F9F5088}" type="datetime1">
              <a:rPr lang="uk-UA" altLang="ru-RU"/>
              <a:pPr/>
              <a:t>01.04.2021</a:t>
            </a:fld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03158-EE16-4DC2-849D-CA57127446FE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4664587"/>
      </p:ext>
    </p:extLst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D14FD-87F9-4FB8-A36B-B3A99987BD28}" type="datetime1">
              <a:rPr lang="uk-UA" altLang="ru-RU"/>
              <a:pPr/>
              <a:t>01.04.2021</a:t>
            </a:fld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B3F6-0715-47EA-8B3F-A3CC3BF826C4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9231622"/>
      </p:ext>
    </p:extLst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2A72AA-30CB-46BB-A903-4533194BC27E}" type="datetime1">
              <a:rPr lang="uk-UA" altLang="ru-RU"/>
              <a:pPr/>
              <a:t>01.04.2021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DB8A5-F760-4685-A9B1-FD30515BF2F4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583388"/>
      </p:ext>
    </p:extLst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B2D2E5-6515-40F2-85F4-B419B2917F9F}" type="datetime1">
              <a:rPr lang="uk-UA" altLang="ru-RU"/>
              <a:pPr/>
              <a:t>01.04.2021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C838C-6917-4B06-91B9-FEA834E4FBCF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7197215"/>
      </p:ext>
    </p:extLst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609600" y="992188"/>
            <a:ext cx="10871200" cy="1600200"/>
            <a:chOff x="288" y="625"/>
            <a:chExt cx="5136" cy="1008"/>
          </a:xfrm>
        </p:grpSpPr>
        <p:sp>
          <p:nvSpPr>
            <p:cNvPr id="9219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0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199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0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199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9220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0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199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0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199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9221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0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199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0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199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9222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800"/>
            </a:p>
          </p:txBody>
        </p:sp>
      </p:grp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810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0574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fld id="{F1BD9E3B-1B55-430B-B74B-2C9D09F26531}" type="datetime1">
              <a:rPr lang="uk-UA" altLang="ru-RU"/>
              <a:pPr/>
              <a:t>01.04.2021</a:t>
            </a:fld>
            <a:endParaRPr lang="ru-RU" altLang="ru-RU"/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246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3246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1424B316-B8AE-4833-8785-A8B8EA863388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140259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med">
    <p:random/>
  </p:transition>
  <p:hf hdr="0" ftr="0"/>
  <p:txStyles>
    <p:titleStyle>
      <a:lvl1pPr algn="r" rtl="0" fontAlgn="base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3FEB82-7143-4DEC-8F80-39B83457E3BB}" type="datetime1">
              <a:rPr lang="uk-UA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01.04.2021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A3BD1A-E871-4EFF-B6C3-292F424CC6DC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altLang="ru-RU" sz="7200" dirty="0" smtClean="0">
                <a:latin typeface="Monotype Corsiva" panose="03010101010201010101" pitchFamily="66" charset="0"/>
              </a:rPr>
              <a:t>Алгебра 11 </a:t>
            </a:r>
            <a:r>
              <a:rPr lang="ru-RU" altLang="ru-RU" sz="7200" dirty="0" err="1" smtClean="0">
                <a:latin typeface="Monotype Corsiva" panose="03010101010201010101" pitchFamily="66" charset="0"/>
              </a:rPr>
              <a:t>клас</a:t>
            </a:r>
            <a:r>
              <a:rPr lang="ru-RU" altLang="ru-RU" sz="7200" dirty="0" smtClean="0">
                <a:latin typeface="Monotype Corsiva" panose="03010101010201010101" pitchFamily="66" charset="0"/>
              </a:rPr>
              <a:t> 05.04.2021</a:t>
            </a:r>
            <a:endParaRPr lang="ru-RU" altLang="ru-RU" sz="5400" dirty="0">
              <a:latin typeface="Monotype Corsiva" panose="03010101010201010101" pitchFamily="66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2057400"/>
            <a:ext cx="4495800" cy="4800600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 sz="4800">
                <a:latin typeface="Monotype Corsiva" panose="03010101010201010101" pitchFamily="66" charset="0"/>
              </a:rPr>
              <a:t>   </a:t>
            </a:r>
            <a:r>
              <a:rPr lang="ru-RU" altLang="ru-RU" sz="6000">
                <a:solidFill>
                  <a:schemeClr val="tx2"/>
                </a:solidFill>
                <a:latin typeface="Monotype Corsiva" panose="03010101010201010101" pitchFamily="66" charset="0"/>
              </a:rPr>
              <a:t>Тема уроку:</a:t>
            </a:r>
          </a:p>
          <a:p>
            <a:pPr>
              <a:buFontTx/>
              <a:buNone/>
            </a:pPr>
            <a:r>
              <a:rPr lang="uk-UA" altLang="ru-RU" sz="6000">
                <a:latin typeface="Monotype Corsiva" panose="03010101010201010101" pitchFamily="66" charset="0"/>
              </a:rPr>
              <a:t>   Класичне </a:t>
            </a:r>
          </a:p>
          <a:p>
            <a:pPr>
              <a:buFontTx/>
              <a:buNone/>
            </a:pPr>
            <a:r>
              <a:rPr lang="uk-UA" altLang="ru-RU" sz="6000">
                <a:latin typeface="Monotype Corsiva" panose="03010101010201010101" pitchFamily="66" charset="0"/>
              </a:rPr>
              <a:t>   означення</a:t>
            </a:r>
          </a:p>
          <a:p>
            <a:pPr>
              <a:buFontTx/>
              <a:buNone/>
            </a:pPr>
            <a:r>
              <a:rPr lang="uk-UA" altLang="ru-RU" sz="6000">
                <a:latin typeface="Monotype Corsiva" panose="03010101010201010101" pitchFamily="66" charset="0"/>
              </a:rPr>
              <a:t>   ймовірності</a:t>
            </a:r>
            <a:r>
              <a:rPr lang="uk-UA" altLang="ru-RU" sz="4800">
                <a:latin typeface="Monotype Corsiva" panose="03010101010201010101" pitchFamily="66" charset="0"/>
              </a:rPr>
              <a:t>.</a:t>
            </a:r>
          </a:p>
          <a:p>
            <a:pPr>
              <a:buFontTx/>
              <a:buNone/>
            </a:pPr>
            <a:endParaRPr lang="ru-RU" altLang="ru-RU" sz="4800">
              <a:latin typeface="Monotype Corsiva" panose="03010101010201010101" pitchFamily="66" charset="0"/>
            </a:endParaRPr>
          </a:p>
        </p:txBody>
      </p:sp>
      <p:graphicFrame>
        <p:nvGraphicFramePr>
          <p:cNvPr id="44042" name="Object 10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5943600" y="2579688"/>
          <a:ext cx="4267200" cy="366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Точечный рисунок" r:id="rId5" imgW="2505425" imgH="2209524" progId="Paint.Picture">
                  <p:embed/>
                </p:oleObj>
              </mc:Choice>
              <mc:Fallback>
                <p:oleObj name="Точечный рисунок" r:id="rId5" imgW="2505425" imgH="2209524" progId="Paint.Picture">
                  <p:embed/>
                  <p:pic>
                    <p:nvPicPr>
                      <p:cNvPr id="4404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579688"/>
                        <a:ext cx="4267200" cy="3668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8275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12416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E37882F-5F3D-4B90-83A3-B9F675828CE1}" type="datetime1">
              <a:rPr lang="uk-UA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01.04.2021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E1C8E4-4FF0-4E91-B0BB-269AA5619039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0"/>
            <a:ext cx="9144000" cy="6629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altLang="ru-RU" sz="2800" b="1">
                <a:latin typeface="Century Gothic" panose="020B0502020202020204" pitchFamily="34" charset="0"/>
              </a:rPr>
              <a:t>Розглянемо </a:t>
            </a:r>
            <a:r>
              <a:rPr lang="uk-UA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випробування</a:t>
            </a:r>
            <a:r>
              <a:rPr lang="uk-UA" altLang="ru-RU" sz="2800" b="1">
                <a:latin typeface="Century Gothic" panose="020B0502020202020204" pitchFamily="34" charset="0"/>
              </a:rPr>
              <a:t> – кидання грального        					     кубика; </a:t>
            </a:r>
          </a:p>
          <a:p>
            <a:pPr>
              <a:lnSpc>
                <a:spcPct val="90000"/>
              </a:lnSpc>
              <a:buFontTx/>
              <a:buNone/>
            </a:pPr>
            <a:endParaRPr lang="uk-UA" altLang="ru-RU" sz="2800" b="1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uk-UA" altLang="ru-RU" sz="2800" b="1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простір елементарних подій</a:t>
            </a:r>
            <a:r>
              <a:rPr lang="uk-UA" altLang="ru-RU" sz="2800" b="1">
                <a:latin typeface="Century Gothic" panose="020B0502020202020204" pitchFamily="34" charset="0"/>
              </a:rPr>
              <a:t> складається із подій: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 b="1">
                <a:latin typeface="Century Gothic" panose="020B0502020202020204" pitchFamily="34" charset="0"/>
              </a:rPr>
              <a:t>				А1-”поява числа 1”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 b="1">
                <a:latin typeface="Century Gothic" panose="020B0502020202020204" pitchFamily="34" charset="0"/>
              </a:rPr>
              <a:t>				А2-”поява числа 2”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 b="1">
                <a:latin typeface="Century Gothic" panose="020B0502020202020204" pitchFamily="34" charset="0"/>
              </a:rPr>
              <a:t>				А3-”поява числа 3”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 b="1">
                <a:latin typeface="Century Gothic" panose="020B0502020202020204" pitchFamily="34" charset="0"/>
              </a:rPr>
              <a:t>				А4-”поява числа 4”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 b="1">
                <a:latin typeface="Century Gothic" panose="020B0502020202020204" pitchFamily="34" charset="0"/>
              </a:rPr>
              <a:t>				А5-”поява числа 5”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 b="1">
                <a:latin typeface="Century Gothic" panose="020B0502020202020204" pitchFamily="34" charset="0"/>
              </a:rPr>
              <a:t>				А6-”поява числа 6”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 b="1">
                <a:latin typeface="Century Gothic" panose="020B0502020202020204" pitchFamily="34" charset="0"/>
              </a:rPr>
              <a:t>Розглянемо подію А-”випало парне число”.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 b="1">
                <a:latin typeface="Century Gothic" panose="020B0502020202020204" pitchFamily="34" charset="0"/>
              </a:rPr>
              <a:t>Події А </a:t>
            </a:r>
            <a:r>
              <a:rPr lang="uk-UA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сприяють</a:t>
            </a:r>
            <a:r>
              <a:rPr lang="uk-UA" altLang="ru-RU" sz="2800" b="1">
                <a:latin typeface="Century Gothic" panose="020B0502020202020204" pitchFamily="34" charset="0"/>
              </a:rPr>
              <a:t> </a:t>
            </a:r>
            <a:r>
              <a:rPr lang="uk-UA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елементарні події</a:t>
            </a:r>
            <a:r>
              <a:rPr lang="uk-UA" altLang="ru-RU" sz="2800" b="1">
                <a:latin typeface="Century Gothic" panose="020B0502020202020204" pitchFamily="34" charset="0"/>
              </a:rPr>
              <a:t> А2, А4, А6.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altLang="ru-RU" sz="2800" b="1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altLang="ru-RU" sz="2800" b="1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altLang="ru-RU" sz="280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altLang="ru-RU" sz="2800">
              <a:latin typeface="Century Gothic" panose="020B0502020202020204" pitchFamily="34" charset="0"/>
            </a:endParaRPr>
          </a:p>
        </p:txBody>
      </p:sp>
      <p:sp>
        <p:nvSpPr>
          <p:cNvPr id="47110" name="AutoShape 6"/>
          <p:cNvSpPr>
            <a:spLocks noChangeArrowheads="1"/>
          </p:cNvSpPr>
          <p:nvPr/>
        </p:nvSpPr>
        <p:spPr bwMode="auto">
          <a:xfrm>
            <a:off x="2362200" y="609600"/>
            <a:ext cx="1066800" cy="914400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chemeClr val="accent1"/>
              </a:gs>
              <a:gs pos="100000">
                <a:srgbClr val="FFFF00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7111" name="AutoShape 7"/>
          <p:cNvSpPr>
            <a:spLocks noChangeArrowheads="1"/>
          </p:cNvSpPr>
          <p:nvPr/>
        </p:nvSpPr>
        <p:spPr bwMode="auto">
          <a:xfrm>
            <a:off x="8382000" y="3733800"/>
            <a:ext cx="1066800" cy="914400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FF0000"/>
              </a:gs>
              <a:gs pos="100000">
                <a:srgbClr val="FFFF00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7112" name="AutoShape 8"/>
          <p:cNvSpPr>
            <a:spLocks noChangeArrowheads="1"/>
          </p:cNvSpPr>
          <p:nvPr/>
        </p:nvSpPr>
        <p:spPr bwMode="auto">
          <a:xfrm>
            <a:off x="2209800" y="3657600"/>
            <a:ext cx="1066800" cy="914400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FF9933"/>
              </a:gs>
              <a:gs pos="100000">
                <a:srgbClr val="66FF33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2590800" y="914401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z="2800" b="1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ru-RU" altLang="ru-RU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2362200" y="3962401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z="2800" b="1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endParaRPr lang="ru-RU" altLang="ru-RU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8610600" y="4038601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z="2800" b="1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endParaRPr lang="ru-RU" altLang="ru-RU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4294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3824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500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47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47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  <p:bldP spid="47113" grpId="0" autoUpdateAnimBg="0"/>
      <p:bldP spid="47114" grpId="0" autoUpdateAnimBg="0"/>
      <p:bldP spid="4711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F16F22-1056-49D5-B556-3F058082A2CE}" type="datetime1">
              <a:rPr lang="uk-UA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01.04.2021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30FBE26-9E93-4F7F-9921-370A5087C0FF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9144000" cy="1066800"/>
          </a:xfrm>
        </p:spPr>
        <p:txBody>
          <a:bodyPr/>
          <a:lstStyle/>
          <a:p>
            <a:pPr algn="l"/>
            <a:r>
              <a:rPr lang="uk-UA" altLang="ru-RU" sz="4000">
                <a:latin typeface="Century Gothic" panose="020B0502020202020204" pitchFamily="34" charset="0"/>
              </a:rPr>
              <a:t>  </a:t>
            </a:r>
            <a:r>
              <a:rPr lang="ru-RU" altLang="ru-RU" sz="4000">
                <a:latin typeface="Century Gothic" panose="020B0502020202020204" pitchFamily="34" charset="0"/>
              </a:rPr>
              <a:t>Класичне</a:t>
            </a:r>
            <a:r>
              <a:rPr lang="uk-UA" altLang="ru-RU" sz="4000">
                <a:latin typeface="Century Gothic" panose="020B0502020202020204" pitchFamily="34" charset="0"/>
              </a:rPr>
              <a:t>   </a:t>
            </a:r>
            <a:r>
              <a:rPr lang="ru-RU" altLang="ru-RU" sz="4000">
                <a:latin typeface="Century Gothic" panose="020B0502020202020204" pitchFamily="34" charset="0"/>
              </a:rPr>
              <a:t>означення</a:t>
            </a:r>
            <a:r>
              <a:rPr lang="uk-UA" altLang="ru-RU" sz="4000">
                <a:latin typeface="Century Gothic" panose="020B0502020202020204" pitchFamily="34" charset="0"/>
              </a:rPr>
              <a:t/>
            </a:r>
            <a:br>
              <a:rPr lang="uk-UA" altLang="ru-RU" sz="4000">
                <a:latin typeface="Century Gothic" panose="020B0502020202020204" pitchFamily="34" charset="0"/>
              </a:rPr>
            </a:br>
            <a:r>
              <a:rPr lang="uk-UA" altLang="ru-RU" sz="4000">
                <a:latin typeface="Century Gothic" panose="020B0502020202020204" pitchFamily="34" charset="0"/>
              </a:rPr>
              <a:t>  </a:t>
            </a:r>
            <a:r>
              <a:rPr lang="ru-RU" altLang="ru-RU" sz="4000">
                <a:latin typeface="Century Gothic" panose="020B0502020202020204" pitchFamily="34" charset="0"/>
              </a:rPr>
              <a:t>ймов</a:t>
            </a:r>
            <a:r>
              <a:rPr lang="uk-UA" altLang="ru-RU" sz="4000">
                <a:latin typeface="Century Gothic" panose="020B0502020202020204" pitchFamily="34" charset="0"/>
              </a:rPr>
              <a:t>і</a:t>
            </a:r>
            <a:r>
              <a:rPr lang="ru-RU" altLang="ru-RU" sz="4000">
                <a:latin typeface="Century Gothic" panose="020B0502020202020204" pitchFamily="34" charset="0"/>
              </a:rPr>
              <a:t>рност</a:t>
            </a:r>
            <a:r>
              <a:rPr lang="uk-UA" altLang="ru-RU" sz="4000">
                <a:latin typeface="Century Gothic" panose="020B0502020202020204" pitchFamily="34" charset="0"/>
              </a:rPr>
              <a:t>і</a:t>
            </a:r>
            <a:r>
              <a:rPr lang="uk-UA" altLang="ru-RU">
                <a:latin typeface="Century Gothic" panose="020B0502020202020204" pitchFamily="34" charset="0"/>
              </a:rPr>
              <a:t>:</a:t>
            </a:r>
            <a:endParaRPr lang="ru-RU" altLang="ru-RU">
              <a:latin typeface="Century Gothic" panose="020B0502020202020204" pitchFamily="34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057400"/>
            <a:ext cx="9144000" cy="4800600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   Ймовірністю  випадкової події А </a:t>
            </a:r>
            <a:r>
              <a:rPr lang="uk-UA" altLang="ru-RU" sz="2800" b="1">
                <a:latin typeface="Century Gothic" panose="020B0502020202020204" pitchFamily="34" charset="0"/>
              </a:rPr>
              <a:t>називається</a:t>
            </a:r>
            <a:endParaRPr lang="ru-RU" altLang="ru-RU" sz="2800" b="1"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uk-UA" altLang="ru-RU" sz="2800" b="1">
                <a:latin typeface="Century Gothic" panose="020B0502020202020204" pitchFamily="34" charset="0"/>
              </a:rPr>
              <a:t>   відношення числа подій , які сприяють події А , до загальної кількості  подій простору  елементарних подій.</a:t>
            </a:r>
          </a:p>
          <a:p>
            <a:pPr>
              <a:buFontTx/>
              <a:buNone/>
            </a:pPr>
            <a:r>
              <a:rPr lang="uk-UA" altLang="ru-RU" sz="2800">
                <a:latin typeface="Century Gothic" panose="020B0502020202020204" pitchFamily="34" charset="0"/>
              </a:rPr>
              <a:t>   </a:t>
            </a:r>
            <a:r>
              <a:rPr lang="uk-UA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Р(А)=</a:t>
            </a:r>
            <a:r>
              <a:rPr lang="en-US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m/n   </a:t>
            </a:r>
            <a:r>
              <a:rPr lang="uk-UA" altLang="ru-RU" sz="2800" b="1">
                <a:latin typeface="Century Gothic" panose="020B0502020202020204" pitchFamily="34" charset="0"/>
              </a:rPr>
              <a:t>,  де    </a:t>
            </a:r>
            <a:r>
              <a:rPr lang="en-US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m</a:t>
            </a:r>
            <a:r>
              <a:rPr lang="uk-UA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    </a:t>
            </a:r>
            <a:r>
              <a:rPr lang="uk-UA" altLang="ru-RU" sz="2800" b="1">
                <a:solidFill>
                  <a:srgbClr val="000000"/>
                </a:solidFill>
                <a:latin typeface="Century Gothic" panose="020B0502020202020204" pitchFamily="34" charset="0"/>
              </a:rPr>
              <a:t>-</a:t>
            </a:r>
            <a:r>
              <a:rPr lang="uk-UA" altLang="ru-RU" sz="1800" b="1">
                <a:solidFill>
                  <a:srgbClr val="000000"/>
                </a:solidFill>
                <a:latin typeface="Century Gothic" panose="020B0502020202020204" pitchFamily="34" charset="0"/>
              </a:rPr>
              <a:t>число подій ,які сприяють події А;</a:t>
            </a:r>
            <a:endParaRPr lang="en-US" altLang="ru-RU" sz="1800" b="1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en-US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                                   n</a:t>
            </a:r>
            <a:r>
              <a:rPr lang="uk-UA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     </a:t>
            </a:r>
            <a:r>
              <a:rPr lang="uk-UA" altLang="ru-RU" sz="2800" b="1">
                <a:solidFill>
                  <a:srgbClr val="000000"/>
                </a:solidFill>
                <a:latin typeface="Century Gothic" panose="020B0502020202020204" pitchFamily="34" charset="0"/>
              </a:rPr>
              <a:t>-</a:t>
            </a:r>
            <a:r>
              <a:rPr lang="uk-UA" altLang="ru-RU" sz="1600" b="1">
                <a:solidFill>
                  <a:srgbClr val="000000"/>
                </a:solidFill>
                <a:latin typeface="Century Gothic" panose="020B0502020202020204" pitchFamily="34" charset="0"/>
              </a:rPr>
              <a:t>загальна кількість подій простору</a:t>
            </a:r>
          </a:p>
          <a:p>
            <a:pPr>
              <a:buFontTx/>
              <a:buNone/>
            </a:pPr>
            <a:r>
              <a:rPr lang="uk-UA" altLang="ru-RU" sz="1600" b="1">
                <a:solidFill>
                  <a:srgbClr val="000000"/>
                </a:solidFill>
                <a:latin typeface="Century Gothic" panose="020B0502020202020204" pitchFamily="34" charset="0"/>
              </a:rPr>
              <a:t>                                                                           елементарних подій;</a:t>
            </a:r>
            <a:endParaRPr lang="en-US" altLang="ru-RU" sz="1600" b="1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en-US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                                   A</a:t>
            </a:r>
            <a:r>
              <a:rPr lang="uk-UA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     </a:t>
            </a:r>
            <a:r>
              <a:rPr lang="uk-UA" altLang="ru-RU" sz="2800" b="1">
                <a:solidFill>
                  <a:srgbClr val="000000"/>
                </a:solidFill>
                <a:latin typeface="Century Gothic" panose="020B0502020202020204" pitchFamily="34" charset="0"/>
              </a:rPr>
              <a:t>-</a:t>
            </a:r>
            <a:r>
              <a:rPr lang="uk-UA" altLang="ru-RU" sz="1600" b="1">
                <a:solidFill>
                  <a:srgbClr val="000000"/>
                </a:solidFill>
                <a:latin typeface="Century Gothic" panose="020B0502020202020204" pitchFamily="34" charset="0"/>
              </a:rPr>
              <a:t>подія;</a:t>
            </a:r>
            <a:endParaRPr lang="en-US" altLang="ru-RU" sz="1600" b="1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en-US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                                   P</a:t>
            </a:r>
            <a:r>
              <a:rPr lang="uk-UA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(А)</a:t>
            </a:r>
            <a:r>
              <a:rPr lang="uk-UA" altLang="ru-RU" sz="2800" b="1">
                <a:solidFill>
                  <a:srgbClr val="000000"/>
                </a:solidFill>
                <a:latin typeface="Century Gothic" panose="020B0502020202020204" pitchFamily="34" charset="0"/>
              </a:rPr>
              <a:t>- </a:t>
            </a:r>
            <a:r>
              <a:rPr lang="uk-UA" altLang="ru-RU" sz="1600" b="1">
                <a:solidFill>
                  <a:srgbClr val="000000"/>
                </a:solidFill>
                <a:latin typeface="Century Gothic" panose="020B0502020202020204" pitchFamily="34" charset="0"/>
              </a:rPr>
              <a:t>ймовірність події</a:t>
            </a:r>
            <a:r>
              <a:rPr lang="uk-UA" altLang="ru-RU" sz="2800" b="1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ru-RU" altLang="ru-RU" sz="2800" b="1">
              <a:latin typeface="Century Gothic" panose="020B0502020202020204" pitchFamily="34" charset="0"/>
            </a:endParaRP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1828800" y="4953000"/>
            <a:ext cx="2819400" cy="457200"/>
          </a:xfrm>
          <a:custGeom>
            <a:avLst/>
            <a:gdLst>
              <a:gd name="G0" fmla="+- 16613 0 0"/>
              <a:gd name="G1" fmla="+- 5400 0 0"/>
              <a:gd name="G2" fmla="+- 21600 0 5400"/>
              <a:gd name="G3" fmla="+- 10800 0 5400"/>
              <a:gd name="G4" fmla="+- 21600 0 16613"/>
              <a:gd name="G5" fmla="*/ G4 G3 10800"/>
              <a:gd name="G6" fmla="+- 21600 0 G5"/>
              <a:gd name="T0" fmla="*/ 16613 w 21600"/>
              <a:gd name="T1" fmla="*/ 0 h 21600"/>
              <a:gd name="T2" fmla="*/ 0 w 21600"/>
              <a:gd name="T3" fmla="*/ 10800 h 21600"/>
              <a:gd name="T4" fmla="*/ 16613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613" y="0"/>
                </a:moveTo>
                <a:lnTo>
                  <a:pt x="16613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613" y="16200"/>
                </a:lnTo>
                <a:lnTo>
                  <a:pt x="16613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50000">
                <a:schemeClr val="accent1"/>
              </a:gs>
              <a:gs pos="100000">
                <a:srgbClr val="FF0000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9822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3976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utoUpdateAnimBg="0"/>
      <p:bldP spid="4915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DF731F-6D2A-4F93-AA26-3ABC230468BE}" type="datetime1">
              <a:rPr lang="uk-UA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01.04.2021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6A2FD4-990C-498F-A800-83EE0C4EC53F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-457200"/>
            <a:ext cx="9144000" cy="1676400"/>
          </a:xfrm>
        </p:spPr>
        <p:txBody>
          <a:bodyPr/>
          <a:lstStyle/>
          <a:p>
            <a:pPr algn="l"/>
            <a:r>
              <a:rPr lang="uk-UA" altLang="ru-RU" sz="4000" i="0">
                <a:latin typeface="Century Gothic" panose="020B0502020202020204" pitchFamily="34" charset="0"/>
              </a:rPr>
              <a:t> </a:t>
            </a:r>
            <a:r>
              <a:rPr lang="uk-UA" altLang="ru-RU" sz="4000" i="0">
                <a:solidFill>
                  <a:srgbClr val="FF0000"/>
                </a:solidFill>
                <a:latin typeface="Century Gothic" panose="020B0502020202020204" pitchFamily="34" charset="0"/>
              </a:rPr>
              <a:t>Приклад:</a:t>
            </a:r>
            <a:r>
              <a:rPr lang="uk-UA" altLang="ru-RU" sz="4000" i="0">
                <a:latin typeface="Century Gothic" panose="020B0502020202020204" pitchFamily="34" charset="0"/>
              </a:rPr>
              <a:t> </a:t>
            </a:r>
            <a:r>
              <a:rPr lang="uk-UA" altLang="ru-RU" sz="2800" b="1" i="0">
                <a:latin typeface="Century Gothic" panose="020B0502020202020204" pitchFamily="34" charset="0"/>
              </a:rPr>
              <a:t>знайти ймовірність того, що при киданні двох монет випаде два герба.</a:t>
            </a:r>
            <a:endParaRPr lang="ru-RU" altLang="ru-RU" sz="2800" b="1" i="0">
              <a:latin typeface="Century Gothic" panose="020B0502020202020204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057400"/>
            <a:ext cx="9144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altLang="ru-RU" sz="2800"/>
              <a:t> </a:t>
            </a:r>
            <a:r>
              <a:rPr lang="uk-UA" altLang="ru-RU" sz="2800">
                <a:latin typeface="Century Gothic" panose="020B0502020202020204" pitchFamily="34" charset="0"/>
              </a:rPr>
              <a:t>Нехай </a:t>
            </a:r>
            <a:r>
              <a:rPr lang="uk-UA" altLang="ru-RU" sz="2800">
                <a:solidFill>
                  <a:srgbClr val="FF0000"/>
                </a:solidFill>
                <a:latin typeface="Century Gothic" panose="020B0502020202020204" pitchFamily="34" charset="0"/>
              </a:rPr>
              <a:t>подія </a:t>
            </a:r>
            <a:r>
              <a:rPr lang="uk-UA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А</a:t>
            </a:r>
            <a:r>
              <a:rPr lang="uk-UA" altLang="ru-RU" sz="2800">
                <a:latin typeface="Century Gothic" panose="020B0502020202020204" pitchFamily="34" charset="0"/>
              </a:rPr>
              <a:t> – “випало  два  герба”.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>
                <a:solidFill>
                  <a:srgbClr val="FF0000"/>
                </a:solidFill>
                <a:latin typeface="Century Gothic" panose="020B0502020202020204" pitchFamily="34" charset="0"/>
              </a:rPr>
              <a:t>Простір елементарних подій</a:t>
            </a:r>
            <a:r>
              <a:rPr lang="uk-UA" altLang="ru-RU" sz="2800">
                <a:latin typeface="Century Gothic" panose="020B0502020202020204" pitchFamily="34" charset="0"/>
              </a:rPr>
              <a:t> 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>
                <a:latin typeface="Century Gothic" panose="020B0502020202020204" pitchFamily="34" charset="0"/>
              </a:rPr>
              <a:t>                       </a:t>
            </a:r>
            <a:r>
              <a:rPr lang="uk-UA" altLang="ru-RU" sz="2800" b="1">
                <a:latin typeface="Century Gothic" panose="020B0502020202020204" pitchFamily="34" charset="0"/>
              </a:rPr>
              <a:t>А1</a:t>
            </a:r>
            <a:r>
              <a:rPr lang="uk-UA" altLang="ru-RU" sz="2800">
                <a:latin typeface="Century Gothic" panose="020B0502020202020204" pitchFamily="34" charset="0"/>
              </a:rPr>
              <a:t> – “випало два герба”;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uk-UA" altLang="ru-RU" sz="2800" b="1">
                <a:latin typeface="Century Gothic" panose="020B0502020202020204" pitchFamily="34" charset="0"/>
              </a:rPr>
              <a:t>       А2</a:t>
            </a:r>
            <a:r>
              <a:rPr lang="uk-UA" altLang="ru-RU" sz="2800">
                <a:latin typeface="Century Gothic" panose="020B0502020202020204" pitchFamily="34" charset="0"/>
              </a:rPr>
              <a:t> – “випали герб та число”;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uk-UA" altLang="ru-RU" sz="2800" b="1">
                <a:latin typeface="Century Gothic" panose="020B0502020202020204" pitchFamily="34" charset="0"/>
              </a:rPr>
              <a:t>       А3</a:t>
            </a:r>
            <a:r>
              <a:rPr lang="uk-UA" altLang="ru-RU" sz="2800">
                <a:latin typeface="Century Gothic" panose="020B0502020202020204" pitchFamily="34" charset="0"/>
              </a:rPr>
              <a:t> – “випали число та герб”;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uk-UA" altLang="ru-RU" sz="2800" b="1">
                <a:latin typeface="Century Gothic" panose="020B0502020202020204" pitchFamily="34" charset="0"/>
              </a:rPr>
              <a:t>А4</a:t>
            </a:r>
            <a:r>
              <a:rPr lang="uk-UA" altLang="ru-RU" sz="2800">
                <a:latin typeface="Century Gothic" panose="020B0502020202020204" pitchFamily="34" charset="0"/>
              </a:rPr>
              <a:t> – “випали два числа”.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>
                <a:latin typeface="Century Gothic" panose="020B0502020202020204" pitchFamily="34" charset="0"/>
              </a:rPr>
              <a:t>Події   </a:t>
            </a:r>
            <a:r>
              <a:rPr lang="uk-UA" altLang="ru-RU" sz="2800" b="1">
                <a:latin typeface="Century Gothic" panose="020B0502020202020204" pitchFamily="34" charset="0"/>
              </a:rPr>
              <a:t>А</a:t>
            </a:r>
            <a:r>
              <a:rPr lang="uk-UA" altLang="ru-RU" sz="2800">
                <a:latin typeface="Century Gothic" panose="020B0502020202020204" pitchFamily="34" charset="0"/>
              </a:rPr>
              <a:t>   </a:t>
            </a:r>
            <a:r>
              <a:rPr lang="uk-UA" altLang="ru-RU" sz="2800">
                <a:solidFill>
                  <a:srgbClr val="FF0000"/>
                </a:solidFill>
                <a:latin typeface="Century Gothic" panose="020B0502020202020204" pitchFamily="34" charset="0"/>
              </a:rPr>
              <a:t>сприяє</a:t>
            </a:r>
            <a:r>
              <a:rPr lang="uk-UA" altLang="ru-RU" sz="2800">
                <a:latin typeface="Century Gothic" panose="020B0502020202020204" pitchFamily="34" charset="0"/>
              </a:rPr>
              <a:t>  лише  подія  </a:t>
            </a:r>
            <a:r>
              <a:rPr lang="uk-UA" altLang="ru-RU" sz="2800" b="1">
                <a:latin typeface="Century Gothic" panose="020B0502020202020204" pitchFamily="34" charset="0"/>
              </a:rPr>
              <a:t>А1</a:t>
            </a:r>
            <a:r>
              <a:rPr lang="uk-UA" altLang="ru-RU" sz="2800">
                <a:latin typeface="Century Gothic" panose="020B0502020202020204" pitchFamily="34" charset="0"/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>
                <a:latin typeface="Century Gothic" panose="020B0502020202020204" pitchFamily="34" charset="0"/>
              </a:rPr>
              <a:t>Отже, </a:t>
            </a:r>
            <a:r>
              <a:rPr lang="en-US" altLang="ru-RU" sz="2800" b="1">
                <a:latin typeface="Century Gothic" panose="020B0502020202020204" pitchFamily="34" charset="0"/>
              </a:rPr>
              <a:t>m = 1</a:t>
            </a:r>
            <a:r>
              <a:rPr lang="en-US" altLang="ru-RU" sz="2800">
                <a:latin typeface="Century Gothic" panose="020B0502020202020204" pitchFamily="34" charset="0"/>
              </a:rPr>
              <a:t>, </a:t>
            </a:r>
            <a:r>
              <a:rPr lang="en-US" altLang="ru-RU" sz="2800" b="1">
                <a:latin typeface="Century Gothic" panose="020B0502020202020204" pitchFamily="34" charset="0"/>
              </a:rPr>
              <a:t>n = 4</a:t>
            </a:r>
            <a:r>
              <a:rPr lang="en-US" altLang="ru-RU" sz="2800">
                <a:latin typeface="Century Gothic" panose="020B0502020202020204" pitchFamily="34" charset="0"/>
              </a:rPr>
              <a:t>   </a:t>
            </a:r>
            <a:r>
              <a:rPr lang="uk-UA" altLang="ru-RU" sz="2800">
                <a:latin typeface="Century Gothic" panose="020B0502020202020204" pitchFamily="34" charset="0"/>
              </a:rPr>
              <a:t>і  тоді  </a:t>
            </a:r>
            <a:r>
              <a:rPr lang="en-US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P ( A ) = m / n</a:t>
            </a:r>
            <a:r>
              <a:rPr lang="en-US" altLang="ru-RU" sz="2800" b="1">
                <a:latin typeface="Century Gothic" panose="020B0502020202020204" pitchFamily="34" charset="0"/>
              </a:rPr>
              <a:t> = 1/4= 0,25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>
                <a:latin typeface="Century Gothic" panose="020B0502020202020204" pitchFamily="34" charset="0"/>
              </a:rPr>
              <a:t>Відповідь:  0,25.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altLang="ru-RU" sz="2800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1905000" y="3200400"/>
            <a:ext cx="1219200" cy="1219200"/>
          </a:xfrm>
          <a:prstGeom prst="smileyFace">
            <a:avLst>
              <a:gd name="adj" fmla="val 4653"/>
            </a:avLst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9144000" y="3124200"/>
            <a:ext cx="1143000" cy="1219200"/>
          </a:xfrm>
          <a:prstGeom prst="smileyFace">
            <a:avLst>
              <a:gd name="adj" fmla="val -4653"/>
            </a:avLst>
          </a:prstGeom>
          <a:solidFill>
            <a:srgbClr val="FFCC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2009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54256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utoUpdateAnimBg="0"/>
      <p:bldP spid="5017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91DE68-B4DC-4E13-83CE-B7151DDB90B9}" type="datetime1">
              <a:rPr lang="uk-UA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01.04.2021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8DBCF1F-1296-4081-AB2F-A89B4EED397E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-304800"/>
            <a:ext cx="9144000" cy="1524000"/>
          </a:xfrm>
        </p:spPr>
        <p:txBody>
          <a:bodyPr/>
          <a:lstStyle/>
          <a:p>
            <a:pPr algn="ctr"/>
            <a:r>
              <a:rPr lang="uk-UA" altLang="ru-RU" sz="5400" dirty="0" smtClean="0">
                <a:latin typeface="Monotype Corsiva" panose="03010101010201010101" pitchFamily="66" charset="0"/>
              </a:rPr>
              <a:t>Запитання  для повторення:</a:t>
            </a:r>
            <a:endParaRPr lang="ru-RU" altLang="ru-RU" sz="5400" dirty="0">
              <a:latin typeface="Monotype Corsiva" panose="03010101010201010101" pitchFamily="66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4000" dirty="0" smtClean="0">
                <a:latin typeface="Monotype Corsiva" panose="03010101010201010101" pitchFamily="66" charset="0"/>
              </a:rPr>
              <a:t>сформуйте </a:t>
            </a:r>
            <a:r>
              <a:rPr lang="uk-UA" altLang="ru-RU" sz="4000" dirty="0" smtClean="0">
                <a:latin typeface="Monotype Corsiva" panose="03010101010201010101" pitchFamily="66" charset="0"/>
              </a:rPr>
              <a:t>класичне означення ймовірності;</a:t>
            </a:r>
          </a:p>
          <a:p>
            <a:r>
              <a:rPr lang="uk-UA" altLang="ru-RU" sz="4000" dirty="0">
                <a:latin typeface="Monotype Corsiva" panose="03010101010201010101" pitchFamily="66" charset="0"/>
              </a:rPr>
              <a:t>з</a:t>
            </a:r>
            <a:r>
              <a:rPr lang="uk-UA" altLang="ru-RU" sz="4000" dirty="0" smtClean="0">
                <a:latin typeface="Monotype Corsiva" panose="03010101010201010101" pitchFamily="66" charset="0"/>
              </a:rPr>
              <a:t>а якою формулою можна обчислити ймовірність події;</a:t>
            </a:r>
          </a:p>
          <a:p>
            <a:r>
              <a:rPr lang="uk-UA" altLang="ru-RU" sz="4000" dirty="0">
                <a:latin typeface="Monotype Corsiva" panose="03010101010201010101" pitchFamily="66" charset="0"/>
              </a:rPr>
              <a:t>п</a:t>
            </a:r>
            <a:r>
              <a:rPr lang="uk-UA" altLang="ru-RU" sz="4000" dirty="0" smtClean="0">
                <a:latin typeface="Monotype Corsiva" panose="03010101010201010101" pitchFamily="66" charset="0"/>
              </a:rPr>
              <a:t>риведіть приклад.</a:t>
            </a:r>
          </a:p>
          <a:p>
            <a:endParaRPr lang="ru-RU" altLang="ru-RU" sz="4000" dirty="0">
              <a:latin typeface="Monotype Corsiva" panose="03010101010201010101" pitchFamily="66" charset="0"/>
            </a:endParaRPr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495801"/>
            <a:ext cx="3581400" cy="223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2626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12592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autoUpdateAnimBg="0"/>
      <p:bldP spid="5120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6000" dirty="0" smtClean="0"/>
              <a:t>   Завдання на урок</a:t>
            </a:r>
            <a:endParaRPr lang="uk-UA" sz="60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Запишіть класичне означення ймовірності, або із презентації, або із підручника(параграф 16)</a:t>
            </a:r>
          </a:p>
          <a:p>
            <a:r>
              <a:rPr lang="uk-UA" dirty="0" smtClean="0"/>
              <a:t>Розгляньте приклади вправ</a:t>
            </a:r>
          </a:p>
          <a:p>
            <a:r>
              <a:rPr lang="uk-UA" dirty="0" smtClean="0"/>
              <a:t>Самостійно виконайте №16.2;16.5; 16.9</a:t>
            </a:r>
          </a:p>
          <a:p>
            <a:r>
              <a:rPr lang="uk-UA" dirty="0" smtClean="0"/>
              <a:t>Домашнє завдання :параграф 16 (1,2) вивчити,№ 16.3;16.6;16.10</a:t>
            </a:r>
            <a:endParaRPr lang="uk-UA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C20DA-39D7-4C20-82CF-A17BD3B50A33}" type="datetime1">
              <a:rPr lang="uk-UA" altLang="ru-RU" smtClean="0"/>
              <a:pPr/>
              <a:t>01.04.2021</a:t>
            </a:fld>
            <a:endParaRPr lang="ru-RU" alt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8F38-9C03-4409-9F94-CB811265F07A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793573"/>
      </p:ext>
    </p:extLst>
  </p:cSld>
  <p:clrMapOvr>
    <a:masterClrMapping/>
  </p:clrMapOvr>
  <p:transition spd="med">
    <p:random/>
  </p:transition>
</p:sld>
</file>

<file path=ppt/theme/theme1.xml><?xml version="1.0" encoding="utf-8"?>
<a:theme xmlns:a="http://schemas.openxmlformats.org/drawingml/2006/main" name="Метеор">
  <a:themeElements>
    <a:clrScheme name="Метеор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Метеор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anose="020B0502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anose="020B0502020202020204" pitchFamily="34" charset="0"/>
          </a:defRPr>
        </a:defPPr>
      </a:lstStyle>
    </a:lnDef>
  </a:objectDefaults>
  <a:extraClrSchemeLst>
    <a:extraClrScheme>
      <a:clrScheme name="Метеор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теор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теор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CCFF"/>
    </a:lt1>
    <a:dk2>
      <a:srgbClr val="660033"/>
    </a:dk2>
    <a:lt2>
      <a:srgbClr val="5F5F5F"/>
    </a:lt2>
    <a:accent1>
      <a:srgbClr val="FF9933"/>
    </a:accent1>
    <a:accent2>
      <a:srgbClr val="CC0066"/>
    </a:accent2>
    <a:accent3>
      <a:srgbClr val="FFE2FF"/>
    </a:accent3>
    <a:accent4>
      <a:srgbClr val="000000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CCFF"/>
    </a:lt1>
    <a:dk2>
      <a:srgbClr val="660033"/>
    </a:dk2>
    <a:lt2>
      <a:srgbClr val="5F5F5F"/>
    </a:lt2>
    <a:accent1>
      <a:srgbClr val="FF9933"/>
    </a:accent1>
    <a:accent2>
      <a:srgbClr val="CC0066"/>
    </a:accent2>
    <a:accent3>
      <a:srgbClr val="FFE2FF"/>
    </a:accent3>
    <a:accent4>
      <a:srgbClr val="000000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CCFF"/>
    </a:lt1>
    <a:dk2>
      <a:srgbClr val="660033"/>
    </a:dk2>
    <a:lt2>
      <a:srgbClr val="5F5F5F"/>
    </a:lt2>
    <a:accent1>
      <a:srgbClr val="FF9933"/>
    </a:accent1>
    <a:accent2>
      <a:srgbClr val="CC0066"/>
    </a:accent2>
    <a:accent3>
      <a:srgbClr val="FFE2FF"/>
    </a:accent3>
    <a:accent4>
      <a:srgbClr val="000000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CCFF"/>
    </a:lt1>
    <a:dk2>
      <a:srgbClr val="660033"/>
    </a:dk2>
    <a:lt2>
      <a:srgbClr val="5F5F5F"/>
    </a:lt2>
    <a:accent1>
      <a:srgbClr val="FF9933"/>
    </a:accent1>
    <a:accent2>
      <a:srgbClr val="CC0066"/>
    </a:accent2>
    <a:accent3>
      <a:srgbClr val="FFE2FF"/>
    </a:accent3>
    <a:accent4>
      <a:srgbClr val="000000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CCFF"/>
    </a:lt1>
    <a:dk2>
      <a:srgbClr val="660033"/>
    </a:dk2>
    <a:lt2>
      <a:srgbClr val="5F5F5F"/>
    </a:lt2>
    <a:accent1>
      <a:srgbClr val="FF9933"/>
    </a:accent1>
    <a:accent2>
      <a:srgbClr val="CC0066"/>
    </a:accent2>
    <a:accent3>
      <a:srgbClr val="FFE2FF"/>
    </a:accent3>
    <a:accent4>
      <a:srgbClr val="000000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262</Words>
  <Application>Microsoft Office PowerPoint</Application>
  <PresentationFormat>Широкий екран</PresentationFormat>
  <Paragraphs>66</Paragraphs>
  <Slides>6</Slides>
  <Notes>5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Monotype Corsiva</vt:lpstr>
      <vt:lpstr>Times New Roman</vt:lpstr>
      <vt:lpstr>Метеор</vt:lpstr>
      <vt:lpstr>Точечный рисунок</vt:lpstr>
      <vt:lpstr>Алгебра 11 клас 05.04.2021</vt:lpstr>
      <vt:lpstr>Презентація PowerPoint</vt:lpstr>
      <vt:lpstr>  Класичне   означення   ймовірності:</vt:lpstr>
      <vt:lpstr> Приклад: знайти ймовірність того, що при киданні двох монет випаде два герба.</vt:lpstr>
      <vt:lpstr>Запитання  для повторення:</vt:lpstr>
      <vt:lpstr>   Завдання на урок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  №2</dc:title>
  <dc:creator>Юлия</dc:creator>
  <cp:lastModifiedBy>RePack by Diakov</cp:lastModifiedBy>
  <cp:revision>6</cp:revision>
  <dcterms:created xsi:type="dcterms:W3CDTF">2018-08-04T18:16:01Z</dcterms:created>
  <dcterms:modified xsi:type="dcterms:W3CDTF">2021-04-01T10:16:38Z</dcterms:modified>
</cp:coreProperties>
</file>