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4" r:id="rId4"/>
    <p:sldId id="275" r:id="rId5"/>
    <p:sldId id="276" r:id="rId6"/>
    <p:sldId id="277" r:id="rId7"/>
    <p:sldId id="279" r:id="rId8"/>
    <p:sldId id="281" r:id="rId9"/>
    <p:sldId id="262" r:id="rId10"/>
  </p:sldIdLst>
  <p:sldSz cx="9144000" cy="6858000" type="screen4x3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34" autoAdjust="0"/>
  </p:normalViewPr>
  <p:slideViewPr>
    <p:cSldViewPr snapToGrid="0">
      <p:cViewPr varScale="1">
        <p:scale>
          <a:sx n="36" d="100"/>
          <a:sy n="36" d="100"/>
        </p:scale>
        <p:origin x="6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997296-0AA1-451C-BDB9-6E34124F6E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102079A-D2FC-4254-9D32-F2AA8ADD5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0F6194E-A851-4DB0-9D5E-DA890CEA0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90F6-0E10-4032-9AD1-1F6BE4CBB54C}" type="datetimeFigureOut">
              <a:rPr lang="aa-ET" smtClean="0"/>
              <a:t>27/09/2021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CED5FEE-07EB-4D82-938A-121E7A308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EBFD4CF-CF6F-4ED2-A5B0-939AA8BA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BDDA-DF12-4548-BB72-43679EE71744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18269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229191-5C94-4D50-9DBD-8B4951FE3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53C5F25-6B02-4A51-A896-6AEB4D22B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6F9CD1E-8CD4-4FB9-ADB3-B1BC02BA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90F6-0E10-4032-9AD1-1F6BE4CBB54C}" type="datetimeFigureOut">
              <a:rPr lang="aa-ET" smtClean="0"/>
              <a:t>27/09/2021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9BAEC1A-7212-447D-B888-972154A13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810CC63-C622-4B4C-A63E-F820DF6CC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BDDA-DF12-4548-BB72-43679EE71744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01422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5C64020-DED3-4528-BE58-7F9DA1F30E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70FE068-D850-4F9B-B976-8A783469B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5683B2B-FBCE-4412-9145-2A937EE6F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90F6-0E10-4032-9AD1-1F6BE4CBB54C}" type="datetimeFigureOut">
              <a:rPr lang="aa-ET" smtClean="0"/>
              <a:t>27/09/2021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0455C11-670C-41B9-9E61-53668620B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861C7B3-770C-45B5-8D87-DF8BE0C93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BDDA-DF12-4548-BB72-43679EE71744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96389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BCF6C-BB34-4249-BEE4-CEF6624C0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377117B-E369-4634-A79C-2E5654745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3252028-28A7-4C14-80C1-7D8B084EA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90F6-0E10-4032-9AD1-1F6BE4CBB54C}" type="datetimeFigureOut">
              <a:rPr lang="aa-ET" smtClean="0"/>
              <a:t>27/09/2021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467F5D0-0869-4403-B189-039A51D2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F07E05-C13D-4CB9-BE12-B79435F8E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BDDA-DF12-4548-BB72-43679EE71744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876510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DD6652-1AB2-42A9-9390-594D43E08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8C34EB8-BA82-4D2E-9D85-446DB226B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7ED9D3C-FA41-46DD-9BF3-3EE0AAF36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90F6-0E10-4032-9AD1-1F6BE4CBB54C}" type="datetimeFigureOut">
              <a:rPr lang="aa-ET" smtClean="0"/>
              <a:t>27/09/2021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0225A6C-002D-4F4E-8AAA-AF08D5337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CE2E506-5C16-473D-A2FE-057940252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BDDA-DF12-4548-BB72-43679EE71744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36825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8CDF04-4EC9-4510-90DA-5904F18EC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1104EC4-1D19-4225-9A6C-95776B7B9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9B78DBE-CE83-4CBB-AC46-995B8F169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24DBEAD-33ED-4095-A670-0D1435AAE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90F6-0E10-4032-9AD1-1F6BE4CBB54C}" type="datetimeFigureOut">
              <a:rPr lang="aa-ET" smtClean="0"/>
              <a:t>27/09/2021</a:t>
            </a:fld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CBDB127-B34D-4920-AAA2-608BC3E5E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D8818E0-F943-4350-BE17-7D71DD72B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BDDA-DF12-4548-BB72-43679EE71744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30619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F7E8B0-9B9A-4519-8157-832B09526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2278B67-D271-4457-856F-7EB4AB4E1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812BE5B-4013-4D81-BE3E-A9CE86A5F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6ECD6EB-1BB5-4565-8A16-5181A2CD47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79A84E4-3F55-4D5F-9D40-FB46C89247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4045F69-DC51-4FDC-A9B5-EEA19AA87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90F6-0E10-4032-9AD1-1F6BE4CBB54C}" type="datetimeFigureOut">
              <a:rPr lang="aa-ET" smtClean="0"/>
              <a:t>27/09/2021</a:t>
            </a:fld>
            <a:endParaRPr lang="aa-ET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3BC51DE-EDBD-4D64-AED0-D10AAB3BA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24BFB89-4A12-449E-B4AE-3F18A6B80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BDDA-DF12-4548-BB72-43679EE71744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68518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22C3D0-B789-406D-A790-29DB4E318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BCA24F5-4042-4231-9865-2005A0215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90F6-0E10-4032-9AD1-1F6BE4CBB54C}" type="datetimeFigureOut">
              <a:rPr lang="aa-ET" smtClean="0"/>
              <a:t>27/09/2021</a:t>
            </a:fld>
            <a:endParaRPr lang="aa-ET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D83C2F8-BD40-42A5-AE25-564BB7BD6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1B78CDE-FC9E-401D-928C-E62543BB9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BDDA-DF12-4548-BB72-43679EE71744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59407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9F37E47-6F01-4FB2-8313-931C932E4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90F6-0E10-4032-9AD1-1F6BE4CBB54C}" type="datetimeFigureOut">
              <a:rPr lang="aa-ET" smtClean="0"/>
              <a:t>27/09/2021</a:t>
            </a:fld>
            <a:endParaRPr lang="aa-ET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18E77FC-C698-475F-9511-E1C8056AB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E7C87D5-5B14-4A7E-9DC0-48A3B19B8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BDDA-DF12-4548-BB72-43679EE71744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44893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E67514-DCA4-484D-AB95-55DA9DC70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5740616-D978-4E27-BBD9-803B2153F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9A5E628-E939-47EF-8E10-06F3FE9DD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EE04BD4-21EB-4D66-86C0-92F3E01BA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90F6-0E10-4032-9AD1-1F6BE4CBB54C}" type="datetimeFigureOut">
              <a:rPr lang="aa-ET" smtClean="0"/>
              <a:t>27/09/2021</a:t>
            </a:fld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6EB9DD7-1E02-4937-AB28-52099AA0E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52B8FA4-CDBA-4F82-94B2-8D028FAE5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BDDA-DF12-4548-BB72-43679EE71744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957131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2B087C-189E-485D-86B3-DB5CE34D2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F7B6A38-A890-49A8-8BB1-5C931E7D6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a-ET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E91983A-5C7A-45B5-B794-34CC91A5A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5E2CB71-4194-4787-865E-8D1E64DBB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90F6-0E10-4032-9AD1-1F6BE4CBB54C}" type="datetimeFigureOut">
              <a:rPr lang="aa-ET" smtClean="0"/>
              <a:t>27/09/2021</a:t>
            </a:fld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3D10D70-957A-4C07-867E-58003C00C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E73D3CF-7040-4C70-9245-EEB44F7D0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BDDA-DF12-4548-BB72-43679EE71744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72884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E5C99A-7547-4E64-AC81-632959514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0A209DA-F089-4F44-9A2C-6F0CB04F1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8F3063B-CC04-4951-8069-702873A57B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190F6-0E10-4032-9AD1-1F6BE4CBB54C}" type="datetimeFigureOut">
              <a:rPr lang="aa-ET" smtClean="0"/>
              <a:t>27/09/2021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DB0EF12-2A72-4BD6-BD7B-420EB3B9B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77694C6-9626-4917-B60C-89AD6BBA0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CBDDA-DF12-4548-BB72-43679EE71744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04557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3.jpeg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9F1A050-2645-4931-AB14-E1C4C09416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12" name="Rectangle 16">
            <a:extLst>
              <a:ext uri="{FF2B5EF4-FFF2-40B4-BE49-F238E27FC236}">
                <a16:creationId xmlns="" xmlns:a16="http://schemas.microsoft.com/office/drawing/2014/main" id="{2FFE66E9-B307-4B3C-9732-0D8BDC149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512" y="1162693"/>
            <a:ext cx="42465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i="1" dirty="0">
                <a:solidFill>
                  <a:srgbClr val="FF0000"/>
                </a:solidFill>
              </a:rPr>
              <a:t>Тема уроку:</a:t>
            </a:r>
            <a:endParaRPr lang="ru-RU" altLang="ru-RU" sz="4000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0C95801-9823-46E1-A110-23E1C37DEE7E}"/>
              </a:ext>
            </a:extLst>
          </p:cNvPr>
          <p:cNvSpPr txBox="1"/>
          <p:nvPr/>
        </p:nvSpPr>
        <p:spPr>
          <a:xfrm>
            <a:off x="3635932" y="65913"/>
            <a:ext cx="2091274" cy="9848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40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АЛГЕБРА</a:t>
            </a:r>
            <a:endParaRPr lang="aa-ET" sz="40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  <a:p>
            <a:pPr>
              <a:defRPr/>
            </a:pPr>
            <a:endParaRPr lang="aa-ET" dirty="0"/>
          </a:p>
        </p:txBody>
      </p:sp>
      <p:sp>
        <p:nvSpPr>
          <p:cNvPr id="16" name="Rectangle 2">
            <a:extLst>
              <a:ext uri="{FF2B5EF4-FFF2-40B4-BE49-F238E27FC236}">
                <a16:creationId xmlns="" xmlns:a16="http://schemas.microsoft.com/office/drawing/2014/main" id="{9DC17FF6-63D2-49B4-94CD-B1B99331CAC7}"/>
              </a:ext>
            </a:extLst>
          </p:cNvPr>
          <p:cNvSpPr txBox="1">
            <a:spLocks noChangeArrowheads="1"/>
          </p:cNvSpPr>
          <p:nvPr/>
        </p:nvSpPr>
        <p:spPr>
          <a:xfrm>
            <a:off x="2907879" y="2279759"/>
            <a:ext cx="5376776" cy="2173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altLang="aa-ET" sz="48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Парні та непарні функції</a:t>
            </a:r>
            <a:r>
              <a:rPr lang="uk-UA" altLang="ru-RU" sz="4800" b="1" i="1" dirty="0">
                <a:solidFill>
                  <a:srgbClr val="002060"/>
                </a:solidFill>
                <a:latin typeface="Georgia" panose="02040502050405020303" pitchFamily="18" charset="0"/>
              </a:rPr>
              <a:t>. </a:t>
            </a:r>
            <a:r>
              <a:rPr lang="uk-UA" altLang="ru-RU" b="1" i="1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uk-UA" altLang="ru-RU" b="1" i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ru-RU" altLang="ru-RU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A369330-CB8A-428C-81A9-996C5E86E3E4}"/>
              </a:ext>
            </a:extLst>
          </p:cNvPr>
          <p:cNvSpPr txBox="1"/>
          <p:nvPr/>
        </p:nvSpPr>
        <p:spPr>
          <a:xfrm>
            <a:off x="3050889" y="4679217"/>
            <a:ext cx="32545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10  </a:t>
            </a:r>
            <a:r>
              <a:rPr lang="ru-RU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клас</a:t>
            </a:r>
            <a:endParaRPr lang="aa-ET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  <a:p>
            <a:pPr>
              <a:defRPr/>
            </a:pPr>
            <a:r>
              <a:rPr lang="uk-UA" dirty="0" smtClean="0"/>
              <a:t> 27.09.2021 р.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74850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799B5A82-E01C-4602-B538-1841C861FC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15" name="Rectangle 4">
            <a:extLst>
              <a:ext uri="{FF2B5EF4-FFF2-40B4-BE49-F238E27FC236}">
                <a16:creationId xmlns="" xmlns:a16="http://schemas.microsoft.com/office/drawing/2014/main" id="{C3F4F807-11A6-4D73-8776-0B2160EBC0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6021" y="150618"/>
            <a:ext cx="8420280" cy="1106141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uk-UA" alt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Повторення властивостей функцій</a:t>
            </a:r>
            <a:endParaRPr lang="ru-RU" alt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E832A03-C0E3-456C-A52E-73C80E0E6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1855804"/>
            <a:ext cx="4048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36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Що таке функція?</a:t>
            </a:r>
            <a:endParaRPr lang="ru-RU" altLang="ru-RU" sz="3600" dirty="0"/>
          </a:p>
        </p:txBody>
      </p:sp>
      <p:sp>
        <p:nvSpPr>
          <p:cNvPr id="8" name="Прямоугольник 5">
            <a:extLst>
              <a:ext uri="{FF2B5EF4-FFF2-40B4-BE49-F238E27FC236}">
                <a16:creationId xmlns="" xmlns:a16="http://schemas.microsoft.com/office/drawing/2014/main" id="{31A3C9EF-E4DA-40E7-9E7E-B70EFEE71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791413"/>
            <a:ext cx="30956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 b="1" i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Функцією</a:t>
            </a:r>
            <a:r>
              <a:rPr lang="ru-RU" altLang="ru-RU" sz="24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</a:rPr>
              <a:t>називають</a:t>
            </a:r>
            <a:r>
              <a:rPr lang="ru-RU" altLang="ru-RU" sz="2400" b="1" dirty="0"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</a:rPr>
              <a:t>таку</a:t>
            </a:r>
            <a:r>
              <a:rPr lang="ru-RU" altLang="ru-RU" sz="2400" b="1" i="1" dirty="0">
                <a:latin typeface="Times New Roman" panose="02020603050405020304" pitchFamily="18" charset="0"/>
              </a:rPr>
              <a:t> </a:t>
            </a:r>
            <a:r>
              <a:rPr lang="ru-RU" altLang="ru-RU" sz="2400" b="1" i="1" dirty="0" err="1">
                <a:latin typeface="Times New Roman" panose="02020603050405020304" pitchFamily="18" charset="0"/>
              </a:rPr>
              <a:t>залежність</a:t>
            </a:r>
            <a:r>
              <a:rPr lang="ru-RU" altLang="ru-RU" sz="2400" b="1" i="1" dirty="0"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</a:rPr>
              <a:t>змінної</a:t>
            </a:r>
            <a:r>
              <a:rPr lang="ru-RU" altLang="ru-RU" sz="2400" b="1" dirty="0">
                <a:latin typeface="Times New Roman" panose="02020603050405020304" pitchFamily="18" charset="0"/>
              </a:rPr>
              <a:t> у </a:t>
            </a:r>
            <a:r>
              <a:rPr lang="ru-RU" altLang="ru-RU" sz="2400" b="1" dirty="0" err="1">
                <a:latin typeface="Times New Roman" panose="02020603050405020304" pitchFamily="18" charset="0"/>
              </a:rPr>
              <a:t>від</a:t>
            </a:r>
            <a:r>
              <a:rPr lang="ru-RU" altLang="ru-RU" sz="2400" b="1" dirty="0"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</a:rPr>
              <a:t>змінної</a:t>
            </a:r>
            <a:r>
              <a:rPr lang="ru-RU" altLang="ru-RU" sz="2400" b="1" dirty="0">
                <a:latin typeface="Times New Roman" panose="02020603050405020304" pitchFamily="18" charset="0"/>
              </a:rPr>
              <a:t> х</a:t>
            </a:r>
            <a:r>
              <a:rPr lang="ru-RU" altLang="ru-RU" sz="2400" b="1" i="1" dirty="0">
                <a:latin typeface="Times New Roman" panose="02020603050405020304" pitchFamily="18" charset="0"/>
              </a:rPr>
              <a:t>, </a:t>
            </a:r>
            <a:r>
              <a:rPr lang="ru-RU" altLang="ru-RU" sz="2400" b="1" dirty="0">
                <a:latin typeface="Times New Roman" panose="02020603050405020304" pitchFamily="18" charset="0"/>
              </a:rPr>
              <a:t>при </a:t>
            </a:r>
            <a:r>
              <a:rPr lang="ru-RU" altLang="ru-RU" sz="2400" b="1" dirty="0" err="1">
                <a:latin typeface="Times New Roman" panose="02020603050405020304" pitchFamily="18" charset="0"/>
              </a:rPr>
              <a:t>якій</a:t>
            </a:r>
            <a:r>
              <a:rPr lang="ru-RU" altLang="ru-RU" sz="2400" b="1" i="1" dirty="0">
                <a:latin typeface="Times New Roman" panose="02020603050405020304" pitchFamily="18" charset="0"/>
              </a:rPr>
              <a:t>                           кожному </a:t>
            </a:r>
            <a:r>
              <a:rPr lang="ru-RU" altLang="ru-RU" sz="2400" b="1" dirty="0" err="1">
                <a:latin typeface="Times New Roman" panose="02020603050405020304" pitchFamily="18" charset="0"/>
              </a:rPr>
              <a:t>значенню</a:t>
            </a:r>
            <a:r>
              <a:rPr lang="ru-RU" altLang="ru-RU" sz="2400" b="1" dirty="0">
                <a:latin typeface="Times New Roman" panose="02020603050405020304" pitchFamily="18" charset="0"/>
              </a:rPr>
              <a:t>  х</a:t>
            </a:r>
            <a:r>
              <a:rPr lang="ru-RU" altLang="ru-RU" sz="2400" b="1" i="1" dirty="0"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</a:rPr>
              <a:t>відповідає</a:t>
            </a:r>
            <a:r>
              <a:rPr lang="ru-RU" altLang="ru-RU" sz="2400" b="1" dirty="0">
                <a:latin typeface="Times New Roman" panose="02020603050405020304" pitchFamily="18" charset="0"/>
              </a:rPr>
              <a:t> </a:t>
            </a:r>
            <a:r>
              <a:rPr lang="ru-RU" altLang="ru-RU" sz="2400" b="1" i="1" dirty="0" err="1">
                <a:latin typeface="Times New Roman" panose="02020603050405020304" pitchFamily="18" charset="0"/>
              </a:rPr>
              <a:t>єдинне</a:t>
            </a:r>
            <a:r>
              <a:rPr lang="ru-RU" altLang="ru-RU" sz="2400" b="1" i="1" dirty="0"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</a:rPr>
              <a:t>значення</a:t>
            </a:r>
            <a:r>
              <a:rPr lang="ru-RU" altLang="ru-RU" sz="2400" b="1" dirty="0">
                <a:latin typeface="Times New Roman" panose="02020603050405020304" pitchFamily="18" charset="0"/>
              </a:rPr>
              <a:t> у </a:t>
            </a:r>
          </a:p>
        </p:txBody>
      </p:sp>
      <p:graphicFrame>
        <p:nvGraphicFramePr>
          <p:cNvPr id="9" name="Object 7">
            <a:extLst>
              <a:ext uri="{FF2B5EF4-FFF2-40B4-BE49-F238E27FC236}">
                <a16:creationId xmlns="" xmlns:a16="http://schemas.microsoft.com/office/drawing/2014/main" id="{4ADB93C8-A720-43F3-9E75-ECE3CCBFF7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776305"/>
              </p:ext>
            </p:extLst>
          </p:nvPr>
        </p:nvGraphicFramePr>
        <p:xfrm>
          <a:off x="5076825" y="2935304"/>
          <a:ext cx="223202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Формула" r:id="rId4" imgW="964781" imgH="266584" progId="Equation.3">
                  <p:embed/>
                </p:oleObj>
              </mc:Choice>
              <mc:Fallback>
                <p:oleObj name="Формула" r:id="rId4" imgW="964781" imgH="266584" progId="Equation.3">
                  <p:embed/>
                  <p:pic>
                    <p:nvPicPr>
                      <p:cNvPr id="7" name="Object 7">
                        <a:extLst>
                          <a:ext uri="{FF2B5EF4-FFF2-40B4-BE49-F238E27FC236}">
                            <a16:creationId xmlns="" xmlns:a16="http://schemas.microsoft.com/office/drawing/2014/main" id="{23308647-A400-41E9-97C1-762EA41435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935304"/>
                        <a:ext cx="2232025" cy="7191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0033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8">
            <a:extLst>
              <a:ext uri="{FF2B5EF4-FFF2-40B4-BE49-F238E27FC236}">
                <a16:creationId xmlns="" xmlns:a16="http://schemas.microsoft.com/office/drawing/2014/main" id="{321EAFD4-A2CB-4481-80CB-826DF8F25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7188" y="3856054"/>
            <a:ext cx="4221162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>
                <a:latin typeface="Times New Roman" panose="02020603050405020304" pitchFamily="18" charset="0"/>
              </a:rPr>
              <a:t>х  - аргумент, незалежна змінна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="" xmlns:a16="http://schemas.microsoft.com/office/drawing/2014/main" id="{675B8163-51EF-46F4-8D2E-6252AF419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7188" y="4770454"/>
            <a:ext cx="4221162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>
                <a:latin typeface="Times New Roman" panose="02020603050405020304" pitchFamily="18" charset="0"/>
              </a:rPr>
              <a:t>у - функція, залежна змінна</a:t>
            </a:r>
          </a:p>
        </p:txBody>
      </p:sp>
    </p:spTree>
    <p:extLst>
      <p:ext uri="{BB962C8B-B14F-4D97-AF65-F5344CB8AC3E}">
        <p14:creationId xmlns:p14="http://schemas.microsoft.com/office/powerpoint/2010/main" val="325958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799B5A82-E01C-4602-B538-1841C861FC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15" name="Rectangle 4">
            <a:extLst>
              <a:ext uri="{FF2B5EF4-FFF2-40B4-BE49-F238E27FC236}">
                <a16:creationId xmlns="" xmlns:a16="http://schemas.microsoft.com/office/drawing/2014/main" id="{C3F4F807-11A6-4D73-8776-0B2160EBC0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6021" y="150618"/>
            <a:ext cx="8420280" cy="1106141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uk-UA" alt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Парність і непарність функції</a:t>
            </a:r>
            <a:endParaRPr lang="ru-RU" alt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D75C65FE-8F97-485D-80D1-41439C69A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965" y="1236313"/>
            <a:ext cx="8229600" cy="993775"/>
          </a:xfrm>
        </p:spPr>
        <p:txBody>
          <a:bodyPr/>
          <a:lstStyle/>
          <a:p>
            <a:pPr eaLnBrk="1" hangingPunct="1"/>
            <a:r>
              <a:rPr lang="uk-UA" altLang="ru-RU" sz="3600" b="1" i="1" dirty="0">
                <a:ln>
                  <a:noFill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Парність і непарність функції</a:t>
            </a:r>
            <a:endParaRPr lang="ru-RU" altLang="ru-RU" sz="3600" b="1" i="1" dirty="0">
              <a:ln>
                <a:noFill/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="" xmlns:a16="http://schemas.microsoft.com/office/drawing/2014/main" id="{FB1B4BC2-C8C0-4471-B4FF-F34D8841B8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696565"/>
              </p:ext>
            </p:extLst>
          </p:nvPr>
        </p:nvGraphicFramePr>
        <p:xfrm>
          <a:off x="1798341" y="3268313"/>
          <a:ext cx="37401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Формула" r:id="rId4" imgW="863225" imgH="215806" progId="Equation.3">
                  <p:embed/>
                </p:oleObj>
              </mc:Choice>
              <mc:Fallback>
                <p:oleObj name="Формула" r:id="rId4" imgW="863225" imgH="215806" progId="Equation.3">
                  <p:embed/>
                  <p:pic>
                    <p:nvPicPr>
                      <p:cNvPr id="163844" name="Object 4">
                        <a:extLst>
                          <a:ext uri="{FF2B5EF4-FFF2-40B4-BE49-F238E27FC236}">
                            <a16:creationId xmlns="" xmlns:a16="http://schemas.microsoft.com/office/drawing/2014/main" id="{EA433C12-C8CC-4A0F-9319-0216CBAD325C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341" y="3268313"/>
                        <a:ext cx="37401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>
            <a:extLst>
              <a:ext uri="{FF2B5EF4-FFF2-40B4-BE49-F238E27FC236}">
                <a16:creationId xmlns="" xmlns:a16="http://schemas.microsoft.com/office/drawing/2014/main" id="{8FB7E495-3230-4F8C-AF0B-EE56E66A4A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422216"/>
              </p:ext>
            </p:extLst>
          </p:nvPr>
        </p:nvGraphicFramePr>
        <p:xfrm>
          <a:off x="1760241" y="4317651"/>
          <a:ext cx="38163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Формула" r:id="rId6" imgW="926698" imgH="215806" progId="Equation.3">
                  <p:embed/>
                </p:oleObj>
              </mc:Choice>
              <mc:Fallback>
                <p:oleObj name="Формула" r:id="rId6" imgW="926698" imgH="215806" progId="Equation.3">
                  <p:embed/>
                  <p:pic>
                    <p:nvPicPr>
                      <p:cNvPr id="163846" name="Object 6">
                        <a:extLst>
                          <a:ext uri="{FF2B5EF4-FFF2-40B4-BE49-F238E27FC236}">
                            <a16:creationId xmlns="" xmlns:a16="http://schemas.microsoft.com/office/drawing/2014/main" id="{F253AA8F-2738-4836-AE9D-E515A4100F33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0241" y="4317651"/>
                        <a:ext cx="381635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8">
            <a:extLst>
              <a:ext uri="{FF2B5EF4-FFF2-40B4-BE49-F238E27FC236}">
                <a16:creationId xmlns="" xmlns:a16="http://schemas.microsoft.com/office/drawing/2014/main" id="{9FD7A628-37FA-464D-AE7D-8185833B4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021" y="2030063"/>
            <a:ext cx="855167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2400" b="1" dirty="0">
                <a:latin typeface="Times New Roman" panose="02020603050405020304" pitchFamily="18" charset="0"/>
              </a:rPr>
              <a:t> 1. Область визначення симетрична відносно початку координат</a:t>
            </a:r>
            <a:endParaRPr lang="ru-RU" altLang="ru-RU" sz="2400" b="1" dirty="0">
              <a:latin typeface="Times New Roman" panose="02020603050405020304" pitchFamily="18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="" xmlns:a16="http://schemas.microsoft.com/office/drawing/2014/main" id="{E671E527-6CF8-4990-B4ED-7A4881895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73" y="2795238"/>
            <a:ext cx="4608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2400" b="1" dirty="0">
                <a:latin typeface="Times New Roman" panose="02020603050405020304" pitchFamily="18" charset="0"/>
              </a:rPr>
              <a:t>2. Виконується формула</a:t>
            </a:r>
            <a:endParaRPr lang="ru-RU" altLang="ru-RU" sz="2400" b="1" dirty="0">
              <a:latin typeface="Times New Roman" panose="02020603050405020304" pitchFamily="18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="" xmlns:a16="http://schemas.microsoft.com/office/drawing/2014/main" id="{4BBD0E58-F760-405B-9A90-9569355C8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3" y="3481038"/>
            <a:ext cx="230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парна функція </a:t>
            </a:r>
            <a:endParaRPr lang="ru-RU" altLang="ru-RU" sz="2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="" xmlns:a16="http://schemas.microsoft.com/office/drawing/2014/main" id="{D36B787F-4167-4792-BB5B-9737F62AE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3" y="4533551"/>
            <a:ext cx="261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непарна функція</a:t>
            </a:r>
            <a:r>
              <a:rPr lang="uk-UA" altLang="ru-RU" sz="2400" b="1" dirty="0">
                <a:latin typeface="Times New Roman" panose="02020603050405020304" pitchFamily="18" charset="0"/>
              </a:rPr>
              <a:t> </a:t>
            </a:r>
            <a:endParaRPr lang="ru-RU" altLang="ru-RU" sz="2400" b="1" dirty="0">
              <a:latin typeface="Times New Roman" panose="02020603050405020304" pitchFamily="18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="" xmlns:a16="http://schemas.microsoft.com/office/drawing/2014/main" id="{011C8AC7-283B-43DC-BF7F-9C97F0F75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839" y="5309278"/>
            <a:ext cx="75612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2400" b="1" dirty="0">
                <a:latin typeface="Times New Roman" panose="02020603050405020304" pitchFamily="18" charset="0"/>
              </a:rPr>
              <a:t>Якщо не виконується перша умова або друга, то функція ні парна, ні непарна(індиферентна)</a:t>
            </a:r>
            <a:endParaRPr lang="ru-RU" altLang="ru-RU" sz="24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93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799B5A82-E01C-4602-B538-1841C861FC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15" name="Rectangle 4">
            <a:extLst>
              <a:ext uri="{FF2B5EF4-FFF2-40B4-BE49-F238E27FC236}">
                <a16:creationId xmlns="" xmlns:a16="http://schemas.microsoft.com/office/drawing/2014/main" id="{C3F4F807-11A6-4D73-8776-0B2160EBC0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6021" y="150618"/>
            <a:ext cx="8420280" cy="1106141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uk-UA" alt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Парність і непарність функції</a:t>
            </a:r>
            <a:endParaRPr lang="ru-RU" alt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DC12408-4C03-405C-A5EB-57785267FEDC}"/>
              </a:ext>
            </a:extLst>
          </p:cNvPr>
          <p:cNvSpPr txBox="1">
            <a:spLocks noChangeArrowheads="1"/>
          </p:cNvSpPr>
          <p:nvPr/>
        </p:nvSpPr>
        <p:spPr>
          <a:xfrm>
            <a:off x="792163" y="2349793"/>
            <a:ext cx="7451725" cy="3136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altLang="ru-RU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ru-RU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D(f)</a:t>
            </a:r>
            <a:r>
              <a:rPr lang="uk-UA" altLang="ru-RU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ru-RU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uk-UA" altLang="ru-RU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   область визначення </a:t>
            </a:r>
          </a:p>
          <a:p>
            <a:pPr marL="609600" indent="-609600">
              <a:buFontTx/>
              <a:buNone/>
              <a:defRPr/>
            </a:pPr>
            <a:r>
              <a:rPr lang="uk-UA" altLang="ru-RU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симетрична відносно</a:t>
            </a:r>
          </a:p>
          <a:p>
            <a:pPr marL="609600" indent="-609600">
              <a:buFontTx/>
              <a:buNone/>
              <a:defRPr/>
            </a:pPr>
            <a:r>
              <a:rPr lang="uk-UA" altLang="ru-RU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початку координат</a:t>
            </a:r>
          </a:p>
          <a:p>
            <a:pPr marL="609600" indent="-609600">
              <a:buFontTx/>
              <a:buNone/>
              <a:defRPr/>
            </a:pPr>
            <a:r>
              <a:rPr lang="uk-UA" altLang="ru-RU" sz="35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ru-RU" sz="35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altLang="ru-RU" sz="35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(-х) = (-х)</a:t>
            </a:r>
            <a:r>
              <a:rPr lang="uk-UA" altLang="ru-RU" sz="3500" b="1" i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altLang="ru-RU" sz="35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+5=х</a:t>
            </a:r>
            <a:r>
              <a:rPr lang="uk-UA" altLang="ru-RU" sz="3500" b="1" i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altLang="ru-RU" sz="35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+5 </a:t>
            </a:r>
          </a:p>
          <a:p>
            <a:pPr marL="609600" indent="-609600">
              <a:buFontTx/>
              <a:buNone/>
              <a:defRPr/>
            </a:pPr>
            <a:r>
              <a:rPr lang="uk-UA" altLang="ru-RU" sz="35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Отже,</a:t>
            </a:r>
            <a:endParaRPr lang="ru-RU" altLang="ru-RU" sz="35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="" xmlns:a16="http://schemas.microsoft.com/office/drawing/2014/main" id="{F4FEFCCF-DDAC-40D6-B98D-AD5D63DE0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5626611"/>
            <a:ext cx="4953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Висновок: функція парна</a:t>
            </a:r>
            <a:endParaRPr lang="ru-RU" alt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="" xmlns:a16="http://schemas.microsoft.com/office/drawing/2014/main" id="{8FEFB18F-C635-4C1B-879C-7007FEC83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1411580"/>
            <a:ext cx="2546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Приклад №1</a:t>
            </a:r>
            <a:endParaRPr lang="ru-RU" altLang="ru-RU" sz="32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7">
            <a:extLst>
              <a:ext uri="{FF2B5EF4-FFF2-40B4-BE49-F238E27FC236}">
                <a16:creationId xmlns="" xmlns:a16="http://schemas.microsoft.com/office/drawing/2014/main" id="{3830651D-EA0A-4EA4-B6AD-B477ED1DA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1440155"/>
            <a:ext cx="23764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 b="1" i="1">
                <a:latin typeface="Times New Roman" panose="02020603050405020304" pitchFamily="18" charset="0"/>
              </a:rPr>
              <a:t>f</a:t>
            </a:r>
            <a:r>
              <a:rPr lang="uk-UA" altLang="ru-RU" sz="3200" b="1">
                <a:latin typeface="Times New Roman" panose="02020603050405020304" pitchFamily="18" charset="0"/>
              </a:rPr>
              <a:t>(х)=х</a:t>
            </a:r>
            <a:r>
              <a:rPr lang="uk-UA" altLang="ru-RU" sz="3200" b="1" baseline="30000">
                <a:latin typeface="Times New Roman" panose="02020603050405020304" pitchFamily="18" charset="0"/>
              </a:rPr>
              <a:t>2</a:t>
            </a:r>
            <a:r>
              <a:rPr lang="uk-UA" altLang="ru-RU" sz="3200" b="1">
                <a:latin typeface="Times New Roman" panose="02020603050405020304" pitchFamily="18" charset="0"/>
              </a:rPr>
              <a:t>+5</a:t>
            </a:r>
            <a:endParaRPr lang="ru-RU" altLang="ru-RU" sz="3200" b="1" baseline="30000">
              <a:latin typeface="Times New Roman" panose="02020603050405020304" pitchFamily="18" charset="0"/>
            </a:endParaRPr>
          </a:p>
        </p:txBody>
      </p:sp>
      <p:graphicFrame>
        <p:nvGraphicFramePr>
          <p:cNvPr id="8" name="Object 4">
            <a:extLst>
              <a:ext uri="{FF2B5EF4-FFF2-40B4-BE49-F238E27FC236}">
                <a16:creationId xmlns="" xmlns:a16="http://schemas.microsoft.com/office/drawing/2014/main" id="{6A624687-C2AD-4D8F-A265-267CAB93E8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169193"/>
              </p:ext>
            </p:extLst>
          </p:nvPr>
        </p:nvGraphicFramePr>
        <p:xfrm>
          <a:off x="3255767" y="4657780"/>
          <a:ext cx="28829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Формула" r:id="rId4" imgW="863225" imgH="215806" progId="Equation.3">
                  <p:embed/>
                </p:oleObj>
              </mc:Choice>
              <mc:Fallback>
                <p:oleObj name="Формула" r:id="rId4" imgW="863225" imgH="215806" progId="Equation.3">
                  <p:embed/>
                  <p:pic>
                    <p:nvPicPr>
                      <p:cNvPr id="166916" name="Object 4">
                        <a:extLst>
                          <a:ext uri="{FF2B5EF4-FFF2-40B4-BE49-F238E27FC236}">
                            <a16:creationId xmlns="" xmlns:a16="http://schemas.microsoft.com/office/drawing/2014/main" id="{C70BC905-7051-41F9-A8AC-76D82C2D45C6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767" y="4657780"/>
                        <a:ext cx="288290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592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799B5A82-E01C-4602-B538-1841C861FC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15" name="Rectangle 4">
            <a:extLst>
              <a:ext uri="{FF2B5EF4-FFF2-40B4-BE49-F238E27FC236}">
                <a16:creationId xmlns="" xmlns:a16="http://schemas.microsoft.com/office/drawing/2014/main" id="{C3F4F807-11A6-4D73-8776-0B2160EBC0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6021" y="150618"/>
            <a:ext cx="8420280" cy="1106141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uk-UA" alt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Парність і непарність функції</a:t>
            </a:r>
            <a:endParaRPr lang="ru-RU" alt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="" xmlns:a16="http://schemas.microsoft.com/office/drawing/2014/main" id="{C5BA0705-E09D-4059-98E2-D83DC2477D55}"/>
              </a:ext>
            </a:extLst>
          </p:cNvPr>
          <p:cNvSpPr txBox="1">
            <a:spLocks/>
          </p:cNvSpPr>
          <p:nvPr/>
        </p:nvSpPr>
        <p:spPr>
          <a:xfrm>
            <a:off x="641350" y="1702210"/>
            <a:ext cx="4038600" cy="7493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№2</a:t>
            </a:r>
            <a:endParaRPr lang="ru-RU" alt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999B7DF-666C-4D8E-A897-25B0B1E5F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451510"/>
            <a:ext cx="7416800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990600" indent="-5334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3716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752600" indent="-3810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209800" indent="-3810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uk-UA" altLang="ru-RU" sz="28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ct val="0"/>
              </a:spcAft>
              <a:buClrTx/>
              <a:buSzTx/>
              <a:buFontTx/>
              <a:buAutoNum type="arabicParenR"/>
            </a:pPr>
            <a:r>
              <a:rPr lang="en-US" altLang="ru-RU" sz="2800" i="1" dirty="0">
                <a:solidFill>
                  <a:schemeClr val="tx1"/>
                </a:solidFill>
                <a:latin typeface="Arial" panose="020B0604020202020204" pitchFamily="34" charset="0"/>
              </a:rPr>
              <a:t>D(f)</a:t>
            </a:r>
            <a:r>
              <a:rPr lang="uk-UA" altLang="ru-RU" sz="2800" i="1" dirty="0">
                <a:solidFill>
                  <a:schemeClr val="tx1"/>
                </a:solidFill>
                <a:latin typeface="Arial" panose="020B0604020202020204" pitchFamily="34" charset="0"/>
              </a:rPr>
              <a:t>=(-</a:t>
            </a:r>
            <a:r>
              <a:rPr lang="uk-UA" altLang="ru-RU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∞;0)</a:t>
            </a:r>
            <a:r>
              <a:rPr lang="en-US" altLang="ru-RU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U(0</a:t>
            </a:r>
            <a:r>
              <a:rPr lang="uk-UA" altLang="ru-RU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;∞)</a:t>
            </a:r>
            <a:r>
              <a:rPr lang="uk-UA" altLang="ru-RU" sz="2800" i="1" dirty="0">
                <a:solidFill>
                  <a:schemeClr val="tx1"/>
                </a:solidFill>
                <a:latin typeface="Arial" panose="020B0604020202020204" pitchFamily="34" charset="0"/>
              </a:rPr>
              <a:t> – </a:t>
            </a:r>
            <a:r>
              <a:rPr lang="en-US" altLang="ru-RU" sz="2800" i="1" dirty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r>
              <a:rPr lang="uk-UA" altLang="ru-RU" i="1" dirty="0">
                <a:solidFill>
                  <a:schemeClr val="tx1"/>
                </a:solidFill>
                <a:latin typeface="Arial" panose="020B0604020202020204" pitchFamily="34" charset="0"/>
              </a:rPr>
              <a:t>область визначення симетрична  відносно   початку координат</a:t>
            </a:r>
          </a:p>
          <a:p>
            <a:pPr eaLnBrk="1" hangingPunct="1">
              <a:lnSpc>
                <a:spcPct val="90000"/>
              </a:lnSpc>
              <a:spcAft>
                <a:spcPct val="0"/>
              </a:spcAft>
              <a:buClrTx/>
              <a:buSzTx/>
              <a:buFontTx/>
              <a:buAutoNum type="arabicParenR"/>
            </a:pPr>
            <a:endParaRPr lang="uk-UA" altLang="ru-RU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ct val="0"/>
              </a:spcAft>
              <a:buClrTx/>
              <a:buSzTx/>
              <a:buFontTx/>
              <a:buAutoNum type="arabicParenR" startAt="2"/>
            </a:pPr>
            <a:r>
              <a:rPr lang="en-US" altLang="ru-RU" i="1" dirty="0">
                <a:solidFill>
                  <a:schemeClr val="tx1"/>
                </a:solidFill>
                <a:latin typeface="Arial" panose="020B0604020202020204" pitchFamily="34" charset="0"/>
              </a:rPr>
              <a:t>f</a:t>
            </a:r>
            <a:r>
              <a:rPr lang="uk-UA" altLang="ru-RU" i="1" dirty="0">
                <a:solidFill>
                  <a:schemeClr val="tx1"/>
                </a:solidFill>
                <a:latin typeface="Arial" panose="020B0604020202020204" pitchFamily="34" charset="0"/>
              </a:rPr>
              <a:t>(-х) =                   </a:t>
            </a:r>
            <a:r>
              <a:rPr lang="en-US" altLang="ru-RU" i="1" dirty="0">
                <a:solidFill>
                  <a:schemeClr val="tx1"/>
                </a:solidFill>
                <a:latin typeface="Arial" panose="020B0604020202020204" pitchFamily="34" charset="0"/>
              </a:rPr>
              <a:t>    </a:t>
            </a:r>
            <a:r>
              <a:rPr lang="uk-UA" altLang="ru-RU" i="1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r>
              <a:rPr lang="en-US" altLang="ru-RU" i="1" dirty="0">
                <a:solidFill>
                  <a:schemeClr val="tx1"/>
                </a:solidFill>
                <a:latin typeface="Arial" panose="020B0604020202020204" pitchFamily="34" charset="0"/>
              </a:rPr>
              <a:t>    </a:t>
            </a:r>
            <a:endParaRPr lang="uk-UA" altLang="ru-RU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uk-UA" altLang="ru-RU" b="1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uk-UA" altLang="ru-RU" sz="800" b="1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uk-UA" altLang="ru-RU" b="1" i="1" dirty="0">
                <a:solidFill>
                  <a:schemeClr val="tx1"/>
                </a:solidFill>
                <a:latin typeface="Arial" panose="020B0604020202020204" pitchFamily="34" charset="0"/>
              </a:rPr>
              <a:t>Отже,</a:t>
            </a:r>
            <a:endParaRPr lang="ru-RU" altLang="ru-RU" b="1" i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12">
            <a:extLst>
              <a:ext uri="{FF2B5EF4-FFF2-40B4-BE49-F238E27FC236}">
                <a16:creationId xmlns="" xmlns:a16="http://schemas.microsoft.com/office/drawing/2014/main" id="{84138E91-7BC2-434E-909C-33D2677FC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032" y="5586186"/>
            <a:ext cx="51609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Висновок</a:t>
            </a:r>
            <a:r>
              <a:rPr lang="uk-UA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uk-UA" alt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функція непарна</a:t>
            </a:r>
            <a:endParaRPr lang="ru-RU" alt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" name="Object 13">
            <a:extLst>
              <a:ext uri="{FF2B5EF4-FFF2-40B4-BE49-F238E27FC236}">
                <a16:creationId xmlns="" xmlns:a16="http://schemas.microsoft.com/office/drawing/2014/main" id="{25266B89-2798-44F5-AA24-91E4530040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258471"/>
              </p:ext>
            </p:extLst>
          </p:nvPr>
        </p:nvGraphicFramePr>
        <p:xfrm>
          <a:off x="3779838" y="1579972"/>
          <a:ext cx="2374900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Формула" r:id="rId4" imgW="596641" imgH="393529" progId="Equation.3">
                  <p:embed/>
                </p:oleObj>
              </mc:Choice>
              <mc:Fallback>
                <p:oleObj name="Формула" r:id="rId4" imgW="596641" imgH="393529" progId="Equation.3">
                  <p:embed/>
                  <p:pic>
                    <p:nvPicPr>
                      <p:cNvPr id="30727" name="Object 13">
                        <a:extLst>
                          <a:ext uri="{FF2B5EF4-FFF2-40B4-BE49-F238E27FC236}">
                            <a16:creationId xmlns="" xmlns:a16="http://schemas.microsoft.com/office/drawing/2014/main" id="{8B4F0F4B-C456-4E88-B6D6-3A9A5B4BC4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1579972"/>
                        <a:ext cx="2374900" cy="136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>
            <a:extLst>
              <a:ext uri="{FF2B5EF4-FFF2-40B4-BE49-F238E27FC236}">
                <a16:creationId xmlns="" xmlns:a16="http://schemas.microsoft.com/office/drawing/2014/main" id="{175CC224-77D5-48B3-9F37-AD4F0F0160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824035"/>
              </p:ext>
            </p:extLst>
          </p:nvPr>
        </p:nvGraphicFramePr>
        <p:xfrm>
          <a:off x="2555875" y="3762672"/>
          <a:ext cx="1728788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Формула" r:id="rId6" imgW="622030" imgH="393529" progId="Equation.3">
                  <p:embed/>
                </p:oleObj>
              </mc:Choice>
              <mc:Fallback>
                <p:oleObj name="Формула" r:id="rId6" imgW="622030" imgH="393529" progId="Equation.3">
                  <p:embed/>
                  <p:pic>
                    <p:nvPicPr>
                      <p:cNvPr id="30723" name="Object 6">
                        <a:extLst>
                          <a:ext uri="{FF2B5EF4-FFF2-40B4-BE49-F238E27FC236}">
                            <a16:creationId xmlns="" xmlns:a16="http://schemas.microsoft.com/office/drawing/2014/main" id="{A80355FE-163D-4A3B-BCCB-8C6B3D2B9BF3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3762672"/>
                        <a:ext cx="1728788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>
            <a:extLst>
              <a:ext uri="{FF2B5EF4-FFF2-40B4-BE49-F238E27FC236}">
                <a16:creationId xmlns="" xmlns:a16="http://schemas.microsoft.com/office/drawing/2014/main" id="{86A4652F-C559-428D-956E-CF91E8AF9F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035546"/>
              </p:ext>
            </p:extLst>
          </p:nvPr>
        </p:nvGraphicFramePr>
        <p:xfrm>
          <a:off x="2184844" y="4870747"/>
          <a:ext cx="316547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Формула" r:id="rId8" imgW="952087" imgH="215806" progId="Equation.3">
                  <p:embed/>
                </p:oleObj>
              </mc:Choice>
              <mc:Fallback>
                <p:oleObj name="Формула" r:id="rId8" imgW="952087" imgH="215806" progId="Equation.3">
                  <p:embed/>
                  <p:pic>
                    <p:nvPicPr>
                      <p:cNvPr id="169993" name="Object 9">
                        <a:extLst>
                          <a:ext uri="{FF2B5EF4-FFF2-40B4-BE49-F238E27FC236}">
                            <a16:creationId xmlns="" xmlns:a16="http://schemas.microsoft.com/office/drawing/2014/main" id="{1F39EB9A-3B1A-4C5E-A8E0-B203D987DA12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844" y="4870747"/>
                        <a:ext cx="3165475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596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799B5A82-E01C-4602-B538-1841C861FC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15" name="Rectangle 4">
            <a:extLst>
              <a:ext uri="{FF2B5EF4-FFF2-40B4-BE49-F238E27FC236}">
                <a16:creationId xmlns="" xmlns:a16="http://schemas.microsoft.com/office/drawing/2014/main" id="{C3F4F807-11A6-4D73-8776-0B2160EBC0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6021" y="150618"/>
            <a:ext cx="8420280" cy="1106141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uk-UA" alt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Парність і непарність функції</a:t>
            </a:r>
            <a:endParaRPr lang="ru-RU" alt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="" xmlns:a16="http://schemas.microsoft.com/office/drawing/2014/main" id="{BABDF4E2-D4A1-497F-AFEF-6C64FE705AB8}"/>
              </a:ext>
            </a:extLst>
          </p:cNvPr>
          <p:cNvSpPr txBox="1">
            <a:spLocks/>
          </p:cNvSpPr>
          <p:nvPr/>
        </p:nvSpPr>
        <p:spPr>
          <a:xfrm>
            <a:off x="611188" y="1917715"/>
            <a:ext cx="8229600" cy="8972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alt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№3</a:t>
            </a:r>
            <a:endParaRPr lang="ru-RU" alt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5">
            <a:extLst>
              <a:ext uri="{FF2B5EF4-FFF2-40B4-BE49-F238E27FC236}">
                <a16:creationId xmlns="" xmlns:a16="http://schemas.microsoft.com/office/drawing/2014/main" id="{1B7C1C19-C5A7-4C0E-A741-BCF6A695EE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140428"/>
              </p:ext>
            </p:extLst>
          </p:nvPr>
        </p:nvGraphicFramePr>
        <p:xfrm>
          <a:off x="4768850" y="1931359"/>
          <a:ext cx="28082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Формула" r:id="rId4" imgW="888614" imgH="241195" progId="Equation.3">
                  <p:embed/>
                </p:oleObj>
              </mc:Choice>
              <mc:Fallback>
                <p:oleObj name="Формула" r:id="rId4" imgW="888614" imgH="241195" progId="Equation.3">
                  <p:embed/>
                  <p:pic>
                    <p:nvPicPr>
                      <p:cNvPr id="31747" name="Object 5">
                        <a:extLst>
                          <a:ext uri="{FF2B5EF4-FFF2-40B4-BE49-F238E27FC236}">
                            <a16:creationId xmlns="" xmlns:a16="http://schemas.microsoft.com/office/drawing/2014/main" id="{5B4FBA10-6385-4AC3-92FD-274D54B4A9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1931359"/>
                        <a:ext cx="280828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>
            <a:extLst>
              <a:ext uri="{FF2B5EF4-FFF2-40B4-BE49-F238E27FC236}">
                <a16:creationId xmlns="" xmlns:a16="http://schemas.microsoft.com/office/drawing/2014/main" id="{1C707FD8-9F54-4E56-AA0D-13999D144B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995510"/>
              </p:ext>
            </p:extLst>
          </p:nvPr>
        </p:nvGraphicFramePr>
        <p:xfrm>
          <a:off x="4777955" y="3631417"/>
          <a:ext cx="2016125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Формула" r:id="rId6" imgW="799753" imgH="393529" progId="Equation.3">
                  <p:embed/>
                </p:oleObj>
              </mc:Choice>
              <mc:Fallback>
                <p:oleObj name="Формула" r:id="rId6" imgW="799753" imgH="393529" progId="Equation.3">
                  <p:embed/>
                  <p:pic>
                    <p:nvPicPr>
                      <p:cNvPr id="31748" name="Object 10">
                        <a:extLst>
                          <a:ext uri="{FF2B5EF4-FFF2-40B4-BE49-F238E27FC236}">
                            <a16:creationId xmlns="" xmlns:a16="http://schemas.microsoft.com/office/drawing/2014/main" id="{5C35E666-4004-4FCC-82C5-3BB72677EC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7955" y="3631417"/>
                        <a:ext cx="2016125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8">
            <a:extLst>
              <a:ext uri="{FF2B5EF4-FFF2-40B4-BE49-F238E27FC236}">
                <a16:creationId xmlns="" xmlns:a16="http://schemas.microsoft.com/office/drawing/2014/main" id="{874FEE78-4A81-4A45-809C-8D1CD8C88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814808"/>
            <a:ext cx="72628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Висновок</a:t>
            </a:r>
            <a:r>
              <a:rPr lang="uk-UA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uk-UA" alt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функція ні парна, ні непарна</a:t>
            </a:r>
            <a:endParaRPr lang="ru-RU" alt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="" xmlns:a16="http://schemas.microsoft.com/office/drawing/2014/main" id="{E178D120-309F-44DF-A49B-7AE5C7F25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3" y="3796593"/>
            <a:ext cx="26638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№4</a:t>
            </a:r>
            <a:endParaRPr lang="ru-RU" altLang="ru-RU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0">
            <a:extLst>
              <a:ext uri="{FF2B5EF4-FFF2-40B4-BE49-F238E27FC236}">
                <a16:creationId xmlns="" xmlns:a16="http://schemas.microsoft.com/office/drawing/2014/main" id="{414667E5-49F2-445D-B707-C4A405AA5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614593"/>
            <a:ext cx="81359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2400" b="1" i="1" dirty="0"/>
              <a:t>1</a:t>
            </a:r>
            <a:r>
              <a:rPr lang="uk-UA" altLang="ru-RU" sz="2400" i="1" dirty="0"/>
              <a:t>) </a:t>
            </a:r>
            <a:r>
              <a:rPr lang="en-US" altLang="ru-RU" sz="2400" i="1" dirty="0"/>
              <a:t>D(f)</a:t>
            </a:r>
            <a:r>
              <a:rPr lang="uk-UA" altLang="ru-RU" sz="2400" i="1" dirty="0"/>
              <a:t>=(-∞;5)</a:t>
            </a:r>
            <a:r>
              <a:rPr lang="en-US" altLang="ru-RU" sz="2400" i="1" dirty="0"/>
              <a:t>U(</a:t>
            </a:r>
            <a:r>
              <a:rPr lang="uk-UA" altLang="ru-RU" sz="2400" i="1" dirty="0"/>
              <a:t>5;∞)</a:t>
            </a:r>
            <a:r>
              <a:rPr lang="uk-UA" altLang="ru-RU" i="1" dirty="0"/>
              <a:t> – </a:t>
            </a:r>
            <a:r>
              <a:rPr lang="en-US" altLang="ru-RU" i="1" dirty="0"/>
              <a:t>  </a:t>
            </a:r>
            <a:r>
              <a:rPr lang="uk-UA" altLang="ru-RU" i="1" dirty="0"/>
              <a:t>             область визначення не симетрична  </a:t>
            </a:r>
          </a:p>
          <a:p>
            <a:pPr eaLnBrk="1" hangingPunct="1"/>
            <a:r>
              <a:rPr lang="uk-UA" altLang="ru-RU" i="1" dirty="0"/>
              <a:t>                                                               відносно   початку координат</a:t>
            </a:r>
            <a:endParaRPr lang="ru-RU" altLang="ru-RU" i="1" dirty="0"/>
          </a:p>
        </p:txBody>
      </p:sp>
      <p:sp>
        <p:nvSpPr>
          <p:cNvPr id="2" name="Text Box 19">
            <a:extLst>
              <a:ext uri="{FF2B5EF4-FFF2-40B4-BE49-F238E27FC236}">
                <a16:creationId xmlns="" xmlns:a16="http://schemas.microsoft.com/office/drawing/2014/main" id="{0C1671C1-43A0-4C57-B44E-ADC293B75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96" y="2851951"/>
            <a:ext cx="797520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4" eaLnBrk="1" hangingPunct="1"/>
            <a:r>
              <a:rPr lang="en-US" altLang="ru-RU" sz="2400" b="1" i="1" dirty="0"/>
              <a:t>D(f)</a:t>
            </a:r>
            <a:r>
              <a:rPr lang="uk-UA" altLang="ru-RU" sz="2400" b="1" i="1" dirty="0"/>
              <a:t>=</a:t>
            </a:r>
            <a:r>
              <a:rPr lang="en-US" altLang="ru-RU" sz="2400" b="1" i="1" dirty="0"/>
              <a:t>[</a:t>
            </a:r>
            <a:r>
              <a:rPr lang="uk-UA" altLang="ru-RU" sz="2400" b="1" i="1" dirty="0"/>
              <a:t>-5;∞) –</a:t>
            </a:r>
            <a:r>
              <a:rPr lang="uk-UA" altLang="ru-RU" i="1" dirty="0"/>
              <a:t> </a:t>
            </a:r>
            <a:r>
              <a:rPr lang="en-US" altLang="ru-RU" i="1" dirty="0"/>
              <a:t>  </a:t>
            </a:r>
            <a:r>
              <a:rPr lang="uk-UA" altLang="ru-RU" i="1" dirty="0"/>
              <a:t>           область визначення не симетрична відносно   початку координат</a:t>
            </a:r>
            <a:endParaRPr lang="ru-RU" altLang="ru-RU" i="1" dirty="0"/>
          </a:p>
        </p:txBody>
      </p:sp>
    </p:spTree>
    <p:extLst>
      <p:ext uri="{BB962C8B-B14F-4D97-AF65-F5344CB8AC3E}">
        <p14:creationId xmlns:p14="http://schemas.microsoft.com/office/powerpoint/2010/main" val="2820984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799B5A82-E01C-4602-B538-1841C861FC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15" name="Rectangle 4">
            <a:extLst>
              <a:ext uri="{FF2B5EF4-FFF2-40B4-BE49-F238E27FC236}">
                <a16:creationId xmlns="" xmlns:a16="http://schemas.microsoft.com/office/drawing/2014/main" id="{C3F4F807-11A6-4D73-8776-0B2160EBC0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6021" y="150618"/>
            <a:ext cx="8420280" cy="1106141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uk-UA" alt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Парність і непарність функції</a:t>
            </a:r>
            <a:endParaRPr lang="ru-RU" alt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="" xmlns:a16="http://schemas.microsoft.com/office/drawing/2014/main" id="{EE684B64-7B5A-4BDE-980E-0219F57B6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0550" y="3457304"/>
            <a:ext cx="46799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ru-RU" sz="2400" b="1" dirty="0"/>
              <a:t>2) Графік не парної функції симетричний відносно початку координат</a:t>
            </a:r>
            <a:endParaRPr lang="ru-RU" altLang="ru-RU" sz="2400" b="1" dirty="0"/>
          </a:p>
        </p:txBody>
      </p:sp>
      <p:sp>
        <p:nvSpPr>
          <p:cNvPr id="5" name="Text Box 7">
            <a:extLst>
              <a:ext uri="{FF2B5EF4-FFF2-40B4-BE49-F238E27FC236}">
                <a16:creationId xmlns="" xmlns:a16="http://schemas.microsoft.com/office/drawing/2014/main" id="{4FCFABD5-6A6A-47D0-B5DB-4F93F82F9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26" y="5065849"/>
            <a:ext cx="619810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2400" b="1" dirty="0"/>
              <a:t>3) Якщо не виконується умова 1) або 2) то це графік функції що є ні парною, ні непарною</a:t>
            </a:r>
            <a:endParaRPr lang="ru-RU" altLang="ru-RU" sz="2400" b="1" dirty="0"/>
          </a:p>
        </p:txBody>
      </p:sp>
      <p:sp>
        <p:nvSpPr>
          <p:cNvPr id="6" name="Text Box 9">
            <a:extLst>
              <a:ext uri="{FF2B5EF4-FFF2-40B4-BE49-F238E27FC236}">
                <a16:creationId xmlns="" xmlns:a16="http://schemas.microsoft.com/office/drawing/2014/main" id="{6A0445BC-B9D7-46B8-B847-093E787BE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9638" y="1687612"/>
            <a:ext cx="56395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/>
            <a:r>
              <a:rPr lang="uk-UA" altLang="ru-RU" sz="2400" b="1" dirty="0"/>
              <a:t>1) Графік парної функції симетричний відносно осі </a:t>
            </a:r>
            <a:r>
              <a:rPr lang="uk-UA" altLang="ru-RU" sz="2400" b="1" dirty="0" err="1"/>
              <a:t>Оу</a:t>
            </a:r>
            <a:endParaRPr lang="ru-RU" altLang="ru-RU" sz="2400" dirty="0"/>
          </a:p>
        </p:txBody>
      </p:sp>
      <p:graphicFrame>
        <p:nvGraphicFramePr>
          <p:cNvPr id="7" name="Object 10">
            <a:extLst>
              <a:ext uri="{FF2B5EF4-FFF2-40B4-BE49-F238E27FC236}">
                <a16:creationId xmlns="" xmlns:a16="http://schemas.microsoft.com/office/drawing/2014/main" id="{F7DC1E46-7694-46A4-888F-1D3D338542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1821"/>
              </p:ext>
            </p:extLst>
          </p:nvPr>
        </p:nvGraphicFramePr>
        <p:xfrm>
          <a:off x="5985796" y="1453383"/>
          <a:ext cx="2305050" cy="197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r:id="rId4" imgW="1976538" imgH="1692038" progId="Visio.Drawing.11">
                  <p:embed/>
                </p:oleObj>
              </mc:Choice>
              <mc:Fallback>
                <p:oleObj r:id="rId4" imgW="1976538" imgH="1692038" progId="Visio.Drawing.11">
                  <p:embed/>
                  <p:pic>
                    <p:nvPicPr>
                      <p:cNvPr id="33797" name="Object 10">
                        <a:extLst>
                          <a:ext uri="{FF2B5EF4-FFF2-40B4-BE49-F238E27FC236}">
                            <a16:creationId xmlns="" xmlns:a16="http://schemas.microsoft.com/office/drawing/2014/main" id="{60550E56-7272-462A-8EFD-A6E0FE09F02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113" t="6595" r="10017" b="6383"/>
                      <a:stretch>
                        <a:fillRect/>
                      </a:stretch>
                    </p:blipFill>
                    <p:spPr bwMode="auto">
                      <a:xfrm>
                        <a:off x="5985796" y="1453383"/>
                        <a:ext cx="2305050" cy="1973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>
            <a:extLst>
              <a:ext uri="{FF2B5EF4-FFF2-40B4-BE49-F238E27FC236}">
                <a16:creationId xmlns="" xmlns:a16="http://schemas.microsoft.com/office/drawing/2014/main" id="{31AD5639-F2B3-4719-820E-EACE8EF33E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25064"/>
              </p:ext>
            </p:extLst>
          </p:nvPr>
        </p:nvGraphicFramePr>
        <p:xfrm>
          <a:off x="1762347" y="3155144"/>
          <a:ext cx="1976438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r:id="rId6" imgW="1976538" imgH="1692038" progId="Visio.Drawing.11">
                  <p:embed/>
                </p:oleObj>
              </mc:Choice>
              <mc:Fallback>
                <p:oleObj r:id="rId6" imgW="1976538" imgH="1692038" progId="Visio.Drawing.11">
                  <p:embed/>
                  <p:pic>
                    <p:nvPicPr>
                      <p:cNvPr id="33798" name="Object 12">
                        <a:extLst>
                          <a:ext uri="{FF2B5EF4-FFF2-40B4-BE49-F238E27FC236}">
                            <a16:creationId xmlns="" xmlns:a16="http://schemas.microsoft.com/office/drawing/2014/main" id="{9EB0A7E0-99FA-472C-996B-7E7599174FB2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113" t="6595" r="12932" b="6808"/>
                      <a:stretch>
                        <a:fillRect/>
                      </a:stretch>
                    </p:blipFill>
                    <p:spPr bwMode="auto">
                      <a:xfrm>
                        <a:off x="1762347" y="3155144"/>
                        <a:ext cx="1976438" cy="1692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>
            <a:extLst>
              <a:ext uri="{FF2B5EF4-FFF2-40B4-BE49-F238E27FC236}">
                <a16:creationId xmlns="" xmlns:a16="http://schemas.microsoft.com/office/drawing/2014/main" id="{00907D7D-5DB9-4DA3-B644-1DE5B04C12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028916"/>
              </p:ext>
            </p:extLst>
          </p:nvPr>
        </p:nvGraphicFramePr>
        <p:xfrm>
          <a:off x="6652230" y="4671908"/>
          <a:ext cx="2336800" cy="205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r:id="rId8" imgW="2336597" imgH="2052218" progId="Visio.Drawing.11">
                  <p:embed/>
                </p:oleObj>
              </mc:Choice>
              <mc:Fallback>
                <p:oleObj r:id="rId8" imgW="2336597" imgH="2052218" progId="Visio.Drawing.11">
                  <p:embed/>
                  <p:pic>
                    <p:nvPicPr>
                      <p:cNvPr id="33799" name="Object 15">
                        <a:extLst>
                          <a:ext uri="{FF2B5EF4-FFF2-40B4-BE49-F238E27FC236}">
                            <a16:creationId xmlns="" xmlns:a16="http://schemas.microsoft.com/office/drawing/2014/main" id="{29D1E85B-8811-49D9-8F3E-1CA9F6403B43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785" t="5263" r="10785" b="5789"/>
                      <a:stretch>
                        <a:fillRect/>
                      </a:stretch>
                    </p:blipFill>
                    <p:spPr bwMode="auto">
                      <a:xfrm>
                        <a:off x="6652230" y="4671908"/>
                        <a:ext cx="2336800" cy="20526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2856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799B5A82-E01C-4602-B538-1841C861FC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15" name="Rectangle 4">
            <a:extLst>
              <a:ext uri="{FF2B5EF4-FFF2-40B4-BE49-F238E27FC236}">
                <a16:creationId xmlns="" xmlns:a16="http://schemas.microsoft.com/office/drawing/2014/main" id="{C3F4F807-11A6-4D73-8776-0B2160EBC0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6021" y="150618"/>
            <a:ext cx="8420280" cy="1106141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uk-UA" alt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Неперервність функції</a:t>
            </a:r>
            <a:endParaRPr lang="ru-RU" alt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256C9F2-08C3-45DE-A763-EEF588D72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41" y="1173759"/>
            <a:ext cx="6977253" cy="15593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F34B441-1324-44E6-A3FE-4D9BFCB99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67" y="2702255"/>
            <a:ext cx="6128709" cy="14226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E43E9C5-2A3F-480C-BCD4-571A43EC44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01" y="4193391"/>
            <a:ext cx="6609462" cy="120430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E17C47F-E623-4B81-9175-095AF788E3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21" y="2047612"/>
            <a:ext cx="2143763" cy="197451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8210236-7EBA-4EFA-8D23-1BB7160924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2" y="3833273"/>
            <a:ext cx="1987075" cy="177474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397247D-4BD3-42DA-B183-93076D32F3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803" y="5745389"/>
            <a:ext cx="6612443" cy="8095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AA10AF1-1C97-4057-AA58-9E1701A743BD}"/>
              </a:ext>
            </a:extLst>
          </p:cNvPr>
          <p:cNvSpPr txBox="1"/>
          <p:nvPr/>
        </p:nvSpPr>
        <p:spPr>
          <a:xfrm>
            <a:off x="418997" y="2725187"/>
            <a:ext cx="1815201" cy="369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№7</a:t>
            </a:r>
            <a:endParaRPr lang="aa-ET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195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D57A172-5915-4EF8-A8F8-0D6ED10ABF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62" y="10862"/>
            <a:ext cx="9139938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855CD33-9573-43FB-A774-0F22F27A6712}"/>
              </a:ext>
            </a:extLst>
          </p:cNvPr>
          <p:cNvSpPr txBox="1">
            <a:spLocks noChangeArrowheads="1"/>
          </p:cNvSpPr>
          <p:nvPr/>
        </p:nvSpPr>
        <p:spPr>
          <a:xfrm>
            <a:off x="1313374" y="347662"/>
            <a:ext cx="6929226" cy="1147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Тренувальні</a:t>
            </a:r>
            <a:r>
              <a:rPr lang="ru-RU" altLang="ru-RU" b="1" i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altLang="ru-RU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вправи</a:t>
            </a:r>
            <a:r>
              <a:rPr lang="ru-RU" altLang="ru-RU" b="1" i="1" dirty="0">
                <a:solidFill>
                  <a:srgbClr val="FF0000"/>
                </a:solidFill>
                <a:latin typeface="Georgia" panose="02040502050405020303" pitchFamily="18" charset="0"/>
              </a:rPr>
              <a:t> по </a:t>
            </a:r>
            <a:r>
              <a:rPr lang="ru-RU" altLang="ru-RU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підручнику</a:t>
            </a:r>
            <a:r>
              <a:rPr lang="ru-RU" altLang="ru-RU" b="1" i="1" dirty="0">
                <a:solidFill>
                  <a:srgbClr val="FF0000"/>
                </a:solidFill>
                <a:latin typeface="Georgia" panose="02040502050405020303" pitchFamily="18" charset="0"/>
              </a:rPr>
              <a:t>:</a:t>
            </a:r>
          </a:p>
        </p:txBody>
      </p:sp>
      <p:sp>
        <p:nvSpPr>
          <p:cNvPr id="4" name="WordArt 5">
            <a:extLst>
              <a:ext uri="{FF2B5EF4-FFF2-40B4-BE49-F238E27FC236}">
                <a16:creationId xmlns="" xmlns:a16="http://schemas.microsoft.com/office/drawing/2014/main" id="{26675BB7-1363-4232-BFEB-E375DBCF4E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5656158"/>
            <a:ext cx="69850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eorgia" panose="02040502050405020303" pitchFamily="18" charset="0"/>
              </a:rPr>
              <a:t>Дякую</a:t>
            </a:r>
            <a:r>
              <a:rPr lang="ru-RU" sz="36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eorgia" panose="02040502050405020303" pitchFamily="18" charset="0"/>
              </a:rPr>
              <a:t>  за  урок!</a:t>
            </a:r>
            <a:endParaRPr lang="aa-ET" sz="36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6607EE0-F736-418B-AC11-D1CD1227E91E}"/>
              </a:ext>
            </a:extLst>
          </p:cNvPr>
          <p:cNvSpPr txBox="1"/>
          <p:nvPr/>
        </p:nvSpPr>
        <p:spPr>
          <a:xfrm>
            <a:off x="2297261" y="1611498"/>
            <a:ext cx="67206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3600" dirty="0"/>
              <a:t>§</a:t>
            </a:r>
            <a:r>
              <a:rPr lang="uk-UA" sz="3600" dirty="0"/>
              <a:t> 2. №2.5, </a:t>
            </a:r>
            <a:r>
              <a:rPr lang="uk-UA" sz="3600" dirty="0" smtClean="0"/>
              <a:t>2.11, 2.15, </a:t>
            </a:r>
            <a:r>
              <a:rPr lang="uk-UA" sz="3600" dirty="0"/>
              <a:t>2.17, </a:t>
            </a:r>
            <a:endParaRPr lang="uk-UA" sz="3600" dirty="0" smtClean="0"/>
          </a:p>
          <a:p>
            <a:r>
              <a:rPr lang="uk-UA" sz="3600" dirty="0" smtClean="0"/>
              <a:t>Домашнє завдання :</a:t>
            </a:r>
          </a:p>
          <a:p>
            <a:r>
              <a:rPr lang="uk-UA" sz="3600" smtClean="0"/>
              <a:t>2.4, 2.8, 2.12.</a:t>
            </a:r>
            <a:endParaRPr lang="aa-ET" sz="3600" dirty="0"/>
          </a:p>
        </p:txBody>
      </p:sp>
    </p:spTree>
    <p:extLst>
      <p:ext uri="{BB962C8B-B14F-4D97-AF65-F5344CB8AC3E}">
        <p14:creationId xmlns:p14="http://schemas.microsoft.com/office/powerpoint/2010/main" val="310766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9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308</Words>
  <Application>Microsoft Office PowerPoint</Application>
  <PresentationFormat>Екран (4:3)</PresentationFormat>
  <Paragraphs>54</Paragraphs>
  <Slides>9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2</vt:i4>
      </vt:variant>
      <vt:variant>
        <vt:lpstr>Заголовки слайдів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Impact</vt:lpstr>
      <vt:lpstr>Times New Roman</vt:lpstr>
      <vt:lpstr>Тема Office</vt:lpstr>
      <vt:lpstr>Формула</vt:lpstr>
      <vt:lpstr>Visio.Drawing.11</vt:lpstr>
      <vt:lpstr>Презентація PowerPoint</vt:lpstr>
      <vt:lpstr>Презентація PowerPoint</vt:lpstr>
      <vt:lpstr>Парність і непарність функції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Алгебра 10 клас Урок 2</dc:title>
  <dc:creator>Назарова Світлана</dc:creator>
  <cp:lastModifiedBy>RePack by Diakov</cp:lastModifiedBy>
  <cp:revision>19</cp:revision>
  <dcterms:created xsi:type="dcterms:W3CDTF">2020-10-18T16:48:53Z</dcterms:created>
  <dcterms:modified xsi:type="dcterms:W3CDTF">2021-09-27T08:05:20Z</dcterms:modified>
</cp:coreProperties>
</file>