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71" r:id="rId7"/>
    <p:sldId id="264" r:id="rId8"/>
    <p:sldId id="260" r:id="rId9"/>
    <p:sldId id="266" r:id="rId10"/>
    <p:sldId id="268" r:id="rId11"/>
    <p:sldId id="274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244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679-4536-4A66-93C5-1CC5E302F403}" type="datetimeFigureOut">
              <a:rPr lang="uk-UA" smtClean="0"/>
              <a:pPr/>
              <a:t>05.10.2021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FC0-5217-4CD3-B53A-AD51EB1E2C1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679-4536-4A66-93C5-1CC5E302F403}" type="datetimeFigureOut">
              <a:rPr lang="uk-UA" smtClean="0"/>
              <a:pPr/>
              <a:t>05.10.2021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FC0-5217-4CD3-B53A-AD51EB1E2C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679-4536-4A66-93C5-1CC5E302F403}" type="datetimeFigureOut">
              <a:rPr lang="uk-UA" smtClean="0"/>
              <a:pPr/>
              <a:t>05.10.2021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FC0-5217-4CD3-B53A-AD51EB1E2C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679-4536-4A66-93C5-1CC5E302F403}" type="datetimeFigureOut">
              <a:rPr lang="uk-UA" smtClean="0"/>
              <a:pPr/>
              <a:t>05.10.2021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FC0-5217-4CD3-B53A-AD51EB1E2C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679-4536-4A66-93C5-1CC5E302F403}" type="datetimeFigureOut">
              <a:rPr lang="uk-UA" smtClean="0"/>
              <a:pPr/>
              <a:t>05.10.2021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E09EFC0-5217-4CD3-B53A-AD51EB1E2C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679-4536-4A66-93C5-1CC5E302F403}" type="datetimeFigureOut">
              <a:rPr lang="uk-UA" smtClean="0"/>
              <a:pPr/>
              <a:t>05.10.2021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FC0-5217-4CD3-B53A-AD51EB1E2C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679-4536-4A66-93C5-1CC5E302F403}" type="datetimeFigureOut">
              <a:rPr lang="uk-UA" smtClean="0"/>
              <a:pPr/>
              <a:t>05.10.2021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FC0-5217-4CD3-B53A-AD51EB1E2C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679-4536-4A66-93C5-1CC5E302F403}" type="datetimeFigureOut">
              <a:rPr lang="uk-UA" smtClean="0"/>
              <a:pPr/>
              <a:t>05.10.2021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FC0-5217-4CD3-B53A-AD51EB1E2C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679-4536-4A66-93C5-1CC5E302F403}" type="datetimeFigureOut">
              <a:rPr lang="uk-UA" smtClean="0"/>
              <a:pPr/>
              <a:t>05.10.2021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FC0-5217-4CD3-B53A-AD51EB1E2C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679-4536-4A66-93C5-1CC5E302F403}" type="datetimeFigureOut">
              <a:rPr lang="uk-UA" smtClean="0"/>
              <a:pPr/>
              <a:t>05.10.2021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FC0-5217-4CD3-B53A-AD51EB1E2C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679-4536-4A66-93C5-1CC5E302F403}" type="datetimeFigureOut">
              <a:rPr lang="uk-UA" smtClean="0"/>
              <a:pPr/>
              <a:t>05.10.2021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EFC0-5217-4CD3-B53A-AD51EB1E2C1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D50679-4536-4A66-93C5-1CC5E302F403}" type="datetimeFigureOut">
              <a:rPr lang="uk-UA" smtClean="0"/>
              <a:pPr/>
              <a:t>05.10.2021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E09EFC0-5217-4CD3-B53A-AD51EB1E2C1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6.xml"/><Relationship Id="rId1" Type="http://schemas.openxmlformats.org/officeDocument/2006/relationships/audio" Target="file:///D:\&#1052;&#1052;\5\5\05-1-2%20Rossini%20-%20Tarantella%20(elektro%20gitara).mp3" TargetMode="Externa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2;&#1052;\5\5\&#1056;&#1086;&#1082;&#1085;&#1056;&#1086;&#1083;&#1100;&#1097;&#1080;&#1082;%20-%20&#1056;&#1086;&#1082;&#1085;&#1056;&#1086;&#1083;&#1083;.mp3" TargetMode="Externa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76672"/>
            <a:ext cx="8229600" cy="1944216"/>
          </a:xfrm>
        </p:spPr>
        <p:txBody>
          <a:bodyPr/>
          <a:lstStyle/>
          <a:p>
            <a:r>
              <a:rPr lang="uk-UA" dirty="0" smtClean="0"/>
              <a:t>Як «рухається» музика?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708920"/>
            <a:ext cx="9144000" cy="2880320"/>
          </a:xfrm>
        </p:spPr>
        <p:txBody>
          <a:bodyPr>
            <a:normAutofit/>
          </a:bodyPr>
          <a:lstStyle/>
          <a:p>
            <a:pPr algn="l"/>
            <a:endParaRPr lang="uk-UA" sz="2000" dirty="0" smtClean="0"/>
          </a:p>
          <a:p>
            <a:pPr algn="l"/>
            <a:r>
              <a:rPr lang="uk-UA" sz="2000" dirty="0" smtClean="0"/>
              <a:t>Основні поняття для засвоєння: «темп» та «ритм» як засоби музичної виразності.</a:t>
            </a:r>
          </a:p>
          <a:p>
            <a:pPr algn="l"/>
            <a:r>
              <a:rPr lang="uk-UA" sz="2000" dirty="0" smtClean="0"/>
              <a:t>Твори, що вивчаються на уроці:</a:t>
            </a:r>
          </a:p>
          <a:p>
            <a:pPr algn="l"/>
            <a:r>
              <a:rPr lang="uk-UA" sz="2000" dirty="0" smtClean="0"/>
              <a:t>•  Й.С. Бах. Концерт № 5 для фортепіано з оркестром фа-мінор (Ларго).</a:t>
            </a:r>
          </a:p>
          <a:p>
            <a:pPr algn="l"/>
            <a:r>
              <a:rPr lang="uk-UA" sz="2000" dirty="0" smtClean="0"/>
              <a:t>•  Дж. Россіні. «Тарантела».</a:t>
            </a:r>
          </a:p>
          <a:p>
            <a:pPr algn="l"/>
            <a:endParaRPr lang="uk-UA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58924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chemeClr val="bg1"/>
                </a:solidFill>
              </a:rPr>
              <a:t>Підручник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Кондратова</a:t>
            </a:r>
            <a:r>
              <a:rPr lang="ru-RU" b="1" dirty="0" smtClean="0">
                <a:solidFill>
                  <a:schemeClr val="bg1"/>
                </a:solidFill>
              </a:rPr>
              <a:t>  Л. Г.« </a:t>
            </a:r>
            <a:r>
              <a:rPr lang="ru-RU" b="1" dirty="0" err="1" smtClean="0">
                <a:solidFill>
                  <a:schemeClr val="bg1"/>
                </a:solidFill>
              </a:rPr>
              <a:t>Музичне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мистецтво</a:t>
            </a:r>
            <a:r>
              <a:rPr lang="ru-RU" b="1" dirty="0" smtClean="0">
                <a:solidFill>
                  <a:schemeClr val="bg1"/>
                </a:solidFill>
              </a:rPr>
              <a:t> 5 </a:t>
            </a:r>
            <a:r>
              <a:rPr lang="ru-RU" b="1" dirty="0" err="1" smtClean="0">
                <a:solidFill>
                  <a:schemeClr val="bg1"/>
                </a:solidFill>
              </a:rPr>
              <a:t>кл</a:t>
            </a:r>
            <a:r>
              <a:rPr lang="ru-RU" b="1" dirty="0" smtClean="0">
                <a:solidFill>
                  <a:schemeClr val="bg1"/>
                </a:solidFill>
              </a:rPr>
              <a:t>» за новою </a:t>
            </a:r>
            <a:r>
              <a:rPr lang="ru-RU" b="1" dirty="0" err="1" smtClean="0">
                <a:solidFill>
                  <a:schemeClr val="bg1"/>
                </a:solidFill>
              </a:rPr>
              <a:t>програмою</a:t>
            </a:r>
            <a:r>
              <a:rPr lang="ru-RU" b="1" dirty="0" smtClean="0">
                <a:solidFill>
                  <a:schemeClr val="bg1"/>
                </a:solidFill>
              </a:rPr>
              <a:t>   </a:t>
            </a:r>
            <a:r>
              <a:rPr lang="ru-RU" b="1" dirty="0" err="1" smtClean="0">
                <a:solidFill>
                  <a:schemeClr val="bg1"/>
                </a:solidFill>
              </a:rPr>
              <a:t>бібліотека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вчителя</a:t>
            </a:r>
            <a:r>
              <a:rPr lang="ru-RU" b="1" dirty="0" smtClean="0">
                <a:solidFill>
                  <a:schemeClr val="bg1"/>
                </a:solidFill>
              </a:rPr>
              <a:t> « Уроки </a:t>
            </a:r>
            <a:r>
              <a:rPr lang="ru-RU" b="1" dirty="0" err="1" smtClean="0">
                <a:solidFill>
                  <a:schemeClr val="bg1"/>
                </a:solidFill>
              </a:rPr>
              <a:t>музичного</a:t>
            </a:r>
            <a:r>
              <a:rPr lang="ru-RU" b="1" dirty="0" smtClean="0">
                <a:solidFill>
                  <a:schemeClr val="bg1"/>
                </a:solidFill>
              </a:rPr>
              <a:t> мистецтва5 </a:t>
            </a:r>
            <a:r>
              <a:rPr lang="ru-RU" b="1" dirty="0" err="1" smtClean="0">
                <a:solidFill>
                  <a:schemeClr val="bg1"/>
                </a:solidFill>
              </a:rPr>
              <a:t>кл</a:t>
            </a:r>
            <a:r>
              <a:rPr lang="ru-RU" b="1" dirty="0" smtClean="0">
                <a:solidFill>
                  <a:schemeClr val="bg1"/>
                </a:solidFill>
              </a:rPr>
              <a:t>. до </a:t>
            </a:r>
            <a:r>
              <a:rPr lang="ru-RU" b="1" dirty="0" err="1" smtClean="0">
                <a:solidFill>
                  <a:schemeClr val="bg1"/>
                </a:solidFill>
              </a:rPr>
              <a:t>підручника</a:t>
            </a:r>
            <a:r>
              <a:rPr lang="ru-RU" b="1" dirty="0" smtClean="0">
                <a:solidFill>
                  <a:schemeClr val="bg1"/>
                </a:solidFill>
              </a:rPr>
              <a:t> Л. Г. </a:t>
            </a:r>
            <a:r>
              <a:rPr lang="ru-RU" b="1" dirty="0" err="1" smtClean="0">
                <a:solidFill>
                  <a:schemeClr val="bg1"/>
                </a:solidFill>
              </a:rPr>
              <a:t>Кондратової</a:t>
            </a:r>
            <a:r>
              <a:rPr lang="ru-RU" b="1" dirty="0" smtClean="0">
                <a:solidFill>
                  <a:schemeClr val="bg1"/>
                </a:solidFill>
              </a:rPr>
              <a:t>»  </a:t>
            </a:r>
            <a:r>
              <a:rPr lang="ru-RU" b="1" dirty="0" err="1" smtClean="0">
                <a:solidFill>
                  <a:schemeClr val="bg1"/>
                </a:solidFill>
              </a:rPr>
              <a:t>розробила</a:t>
            </a:r>
            <a:r>
              <a:rPr lang="ru-RU" b="1" dirty="0" smtClean="0">
                <a:solidFill>
                  <a:schemeClr val="bg1"/>
                </a:solidFill>
              </a:rPr>
              <a:t> Савченко Т.Т.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92896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rgbClr val="92D050"/>
                </a:solidFill>
              </a:rPr>
              <a:t>Виконання</a:t>
            </a:r>
            <a:r>
              <a:rPr lang="ru-RU" sz="2800" dirty="0" smtClean="0">
                <a:solidFill>
                  <a:srgbClr val="92D050"/>
                </a:solidFill>
              </a:rPr>
              <a:t>  </a:t>
            </a:r>
            <a:r>
              <a:rPr lang="ru-RU" sz="2800" dirty="0" err="1" smtClean="0">
                <a:solidFill>
                  <a:srgbClr val="92D050"/>
                </a:solidFill>
              </a:rPr>
              <a:t>творчого</a:t>
            </a:r>
            <a:r>
              <a:rPr lang="ru-RU" sz="2800" dirty="0" smtClean="0">
                <a:solidFill>
                  <a:srgbClr val="92D050"/>
                </a:solidFill>
              </a:rPr>
              <a:t>  </a:t>
            </a:r>
            <a:r>
              <a:rPr lang="ru-RU" sz="2800" dirty="0" err="1" smtClean="0">
                <a:solidFill>
                  <a:srgbClr val="92D050"/>
                </a:solidFill>
              </a:rPr>
              <a:t>завдання</a:t>
            </a:r>
            <a:r>
              <a:rPr lang="ru-RU" sz="2800" dirty="0" smtClean="0">
                <a:solidFill>
                  <a:srgbClr val="92D050"/>
                </a:solidFill>
              </a:rPr>
              <a:t> на </a:t>
            </a:r>
            <a:r>
              <a:rPr lang="ru-RU" sz="2800" dirty="0" err="1" smtClean="0">
                <a:solidFill>
                  <a:srgbClr val="92D050"/>
                </a:solidFill>
              </a:rPr>
              <a:t>повторення</a:t>
            </a:r>
            <a:r>
              <a:rPr lang="ru-RU" sz="2800" dirty="0" smtClean="0">
                <a:solidFill>
                  <a:srgbClr val="92D050"/>
                </a:solidFill>
              </a:rPr>
              <a:t> </a:t>
            </a:r>
            <a:r>
              <a:rPr lang="ru-RU" sz="2800" dirty="0" err="1" smtClean="0">
                <a:solidFill>
                  <a:srgbClr val="92D050"/>
                </a:solidFill>
              </a:rPr>
              <a:t>музичних</a:t>
            </a:r>
            <a:r>
              <a:rPr lang="ru-RU" sz="2800" dirty="0" smtClean="0">
                <a:solidFill>
                  <a:srgbClr val="92D050"/>
                </a:solidFill>
              </a:rPr>
              <a:t> </a:t>
            </a:r>
            <a:r>
              <a:rPr lang="ru-RU" sz="2800" dirty="0" err="1" smtClean="0">
                <a:solidFill>
                  <a:srgbClr val="92D050"/>
                </a:solidFill>
              </a:rPr>
              <a:t>творів</a:t>
            </a:r>
            <a:r>
              <a:rPr lang="ru-RU" sz="2800" dirty="0" smtClean="0">
                <a:solidFill>
                  <a:srgbClr val="92D050"/>
                </a:solidFill>
              </a:rPr>
              <a:t> </a:t>
            </a:r>
            <a:r>
              <a:rPr lang="ru-RU" sz="2800" dirty="0" err="1" smtClean="0">
                <a:solidFill>
                  <a:srgbClr val="92D050"/>
                </a:solidFill>
              </a:rPr>
              <a:t>слухання</a:t>
            </a:r>
            <a:r>
              <a:rPr lang="ru-RU" sz="2800" dirty="0" smtClean="0">
                <a:solidFill>
                  <a:srgbClr val="92D050"/>
                </a:solidFill>
              </a:rPr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/>
              <a:t>Пропонуємо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розглянути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різні</a:t>
            </a:r>
            <a:r>
              <a:rPr lang="ru-RU" sz="2800" dirty="0" smtClean="0"/>
              <a:t> </a:t>
            </a:r>
            <a:r>
              <a:rPr lang="ru-RU" sz="2800" dirty="0" err="1" smtClean="0"/>
              <a:t>ілюстрації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підходять</a:t>
            </a:r>
            <a:r>
              <a:rPr lang="ru-RU" sz="2800" dirty="0" smtClean="0"/>
              <a:t> до </a:t>
            </a:r>
            <a:r>
              <a:rPr lang="ru-RU" sz="2800" dirty="0" err="1" smtClean="0"/>
              <a:t>прослуханих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попередніх</a:t>
            </a:r>
            <a:r>
              <a:rPr lang="ru-RU" sz="2800" dirty="0" smtClean="0"/>
              <a:t> уроках </a:t>
            </a:r>
            <a:r>
              <a:rPr lang="ru-RU" sz="2800" dirty="0" err="1" smtClean="0"/>
              <a:t>творів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err="1" smtClean="0"/>
              <a:t>Завдання</a:t>
            </a:r>
            <a:r>
              <a:rPr lang="ru-RU" sz="2800" dirty="0" smtClean="0"/>
              <a:t>: </a:t>
            </a:r>
            <a:r>
              <a:rPr lang="ru-RU" sz="2800" dirty="0" err="1" smtClean="0"/>
              <a:t>пригадати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музичні</a:t>
            </a:r>
            <a:r>
              <a:rPr lang="ru-RU" sz="2800" dirty="0" smtClean="0"/>
              <a:t>  твори та обрати </a:t>
            </a:r>
            <a:r>
              <a:rPr lang="ru-RU" sz="2800" dirty="0" err="1" smtClean="0"/>
              <a:t>ілюстрації</a:t>
            </a:r>
            <a:r>
              <a:rPr lang="ru-RU" sz="2800" dirty="0" smtClean="0"/>
              <a:t> до них.</a:t>
            </a:r>
            <a:endParaRPr lang="uk-UA" sz="2800" dirty="0"/>
          </a:p>
        </p:txBody>
      </p:sp>
      <p:pic>
        <p:nvPicPr>
          <p:cNvPr id="8" name="Рисунок 7" descr="135536504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64742" y="1916833"/>
            <a:ext cx="3873478" cy="4941168"/>
          </a:xfrm>
          <a:prstGeom prst="rect">
            <a:avLst/>
          </a:prstGeom>
        </p:spPr>
      </p:pic>
      <p:pic>
        <p:nvPicPr>
          <p:cNvPr id="9" name="05-1-2 Rossini - Tarantella (elektro gitara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028384" y="1484784"/>
            <a:ext cx="304800" cy="304800"/>
          </a:xfrm>
          <a:prstGeom prst="rect">
            <a:avLst/>
          </a:prstGeom>
        </p:spPr>
      </p:pic>
      <p:pic>
        <p:nvPicPr>
          <p:cNvPr id="10" name="Рисунок 9" descr="757789-bigthumbnai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6716" y="2780928"/>
            <a:ext cx="4935031" cy="38164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11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2892" y="2967335"/>
            <a:ext cx="6754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Дякую за увагу!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pPr algn="l"/>
            <a:r>
              <a:rPr lang="uk-UA" sz="2000" dirty="0" smtClean="0"/>
              <a:t>Яка музика лунає у вас удома. </a:t>
            </a:r>
            <a:br>
              <a:rPr lang="uk-UA" sz="2000" dirty="0" smtClean="0"/>
            </a:br>
            <a:r>
              <a:rPr lang="uk-UA" sz="2000" dirty="0" smtClean="0"/>
              <a:t>Чи є серед прослуханих вами композицій твори для оркестру? Розкажіть про засоби їхньої виразності. Ви слухали музику з телеекрана. Розкажіть про мелодію,лад та гармонію прослуханих творів. Чи мали ви  бажання, створити</a:t>
            </a:r>
            <a:br>
              <a:rPr lang="uk-UA" sz="2000" dirty="0" smtClean="0"/>
            </a:br>
            <a:r>
              <a:rPr lang="uk-UA" sz="2000" dirty="0" smtClean="0"/>
              <a:t>рекламу або сюжет рекламного ролика  до твору В.А. Моцарта.</a:t>
            </a:r>
            <a:endParaRPr lang="uk-UA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708920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200" dirty="0">
                <a:solidFill>
                  <a:srgbClr val="FF0000"/>
                </a:solidFill>
              </a:rPr>
              <a:t>М</a:t>
            </a:r>
            <a:r>
              <a:rPr lang="uk-UA" sz="7200" dirty="0" smtClean="0">
                <a:solidFill>
                  <a:srgbClr val="FF0000"/>
                </a:solidFill>
              </a:rPr>
              <a:t>елодія,          Лад, </a:t>
            </a:r>
          </a:p>
          <a:p>
            <a:endParaRPr lang="uk-UA" sz="7200" dirty="0" smtClean="0">
              <a:solidFill>
                <a:srgbClr val="FF0000"/>
              </a:solidFill>
            </a:endParaRPr>
          </a:p>
          <a:p>
            <a:r>
              <a:rPr lang="uk-UA" sz="7200" dirty="0">
                <a:solidFill>
                  <a:srgbClr val="FF0000"/>
                </a:solidFill>
              </a:rPr>
              <a:t>Г</a:t>
            </a:r>
            <a:r>
              <a:rPr lang="uk-UA" sz="7200" dirty="0" smtClean="0">
                <a:solidFill>
                  <a:srgbClr val="FF0000"/>
                </a:solidFill>
              </a:rPr>
              <a:t>армонія</a:t>
            </a:r>
            <a:endParaRPr lang="uk-UA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Скринька композитора</a:t>
            </a:r>
            <a:endParaRPr lang="uk-UA" dirty="0"/>
          </a:p>
        </p:txBody>
      </p:sp>
      <p:pic>
        <p:nvPicPr>
          <p:cNvPr id="16388" name="Picture 4" descr="http://i5.imageban.ru/out/2012/10/25/d1a9adb6e0e7c04223203ce34198e4e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9144000" cy="5486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uk-UA" dirty="0" smtClean="0"/>
              <a:t>Темп</a:t>
            </a:r>
            <a:endParaRPr lang="uk-UA" dirty="0"/>
          </a:p>
        </p:txBody>
      </p:sp>
      <p:pic>
        <p:nvPicPr>
          <p:cNvPr id="1026" name="Picture 2" descr="http://s.pikabu.ru/post_img/2013/07/15/12/1373916820_1136995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9085148" cy="6093296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:\ММ\Засоби виразності\плакати\muzika_p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9987"/>
            <a:ext cx="4816569" cy="6768013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932040" y="274638"/>
            <a:ext cx="4211960" cy="6322714"/>
          </a:xfrm>
        </p:spPr>
        <p:txBody>
          <a:bodyPr>
            <a:noAutofit/>
          </a:bodyPr>
          <a:lstStyle/>
          <a:p>
            <a:pPr algn="l"/>
            <a:r>
              <a:rPr lang="uk-UA" sz="2400" dirty="0" smtClean="0">
                <a:solidFill>
                  <a:srgbClr val="C00000"/>
                </a:solidFill>
              </a:rPr>
              <a:t>Темп</a:t>
            </a:r>
            <a:r>
              <a:rPr lang="uk-UA" sz="2400" dirty="0" smtClean="0"/>
              <a:t> — це швидкість, з якою виконується музичний твір.</a:t>
            </a:r>
            <a:br>
              <a:rPr lang="uk-UA" sz="2400" dirty="0" smtClean="0"/>
            </a:br>
            <a:r>
              <a:rPr lang="uk-UA" sz="2400" dirty="0" smtClean="0"/>
              <a:t>Темпи поділяються на повільні, помірні та швидкі.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>
                <a:solidFill>
                  <a:srgbClr val="FFC000"/>
                </a:solidFill>
              </a:rPr>
              <a:t>Ритм</a:t>
            </a:r>
            <a:r>
              <a:rPr lang="uk-UA" sz="2400" dirty="0" smtClean="0"/>
              <a:t> — це послідовне чергування і співвідношення </a:t>
            </a:r>
            <a:r>
              <a:rPr lang="uk-UA" sz="2400" dirty="0" err="1" smtClean="0"/>
              <a:t>тривало-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err="1" smtClean="0"/>
              <a:t>стей-звуків</a:t>
            </a:r>
            <a:r>
              <a:rPr lang="uk-UA" sz="2400" dirty="0" smtClean="0"/>
              <a:t> і пауз у музиці. Засобом вимірювання ритму є метр.</a:t>
            </a:r>
            <a:endParaRPr lang="uk-UA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3779912" cy="14351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Й. С. Бах. Концерт № 5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</a:rPr>
              <a:t>фортепіано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оркестром </a:t>
            </a:r>
            <a:r>
              <a:rPr lang="ru-RU" dirty="0" err="1" smtClean="0">
                <a:solidFill>
                  <a:schemeClr val="bg1"/>
                </a:solidFill>
              </a:rPr>
              <a:t>фа-мінор</a:t>
            </a:r>
            <a:r>
              <a:rPr lang="ru-RU" dirty="0" smtClean="0">
                <a:solidFill>
                  <a:schemeClr val="bg1"/>
                </a:solidFill>
              </a:rPr>
              <a:t>(Ларго);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-180528" y="1052736"/>
            <a:ext cx="6876256" cy="5805264"/>
          </a:xfrm>
        </p:spPr>
        <p:txBody>
          <a:bodyPr>
            <a:normAutofit fontScale="925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Аналіз музичних творів.</a:t>
            </a:r>
          </a:p>
          <a:p>
            <a:r>
              <a:rPr lang="uk-UA" sz="1800" b="1" dirty="0" smtClean="0">
                <a:solidFill>
                  <a:schemeClr val="bg1"/>
                </a:solidFill>
              </a:rPr>
              <a:t>— </a:t>
            </a:r>
            <a:r>
              <a:rPr lang="uk-UA" sz="2400" b="1" dirty="0" smtClean="0">
                <a:solidFill>
                  <a:schemeClr val="bg1"/>
                </a:solidFill>
              </a:rPr>
              <a:t>Розкажіть про засоби музичної виразності обох творів.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— Які інструменти виконували основну мелодію у кожному творі?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— Охарактеризуйте швидкість мелодії у кожному творі, скориставшись запропонованим рядом слів:</a:t>
            </a:r>
            <a:r>
              <a:rPr lang="uk-UA" sz="2400" b="1" dirty="0" smtClean="0"/>
              <a:t> </a:t>
            </a:r>
            <a:r>
              <a:rPr lang="uk-UA" sz="2400" b="1" dirty="0" smtClean="0">
                <a:solidFill>
                  <a:srgbClr val="C00000"/>
                </a:solidFill>
              </a:rPr>
              <a:t>спокійна, рухлива, стрімка, стримана, дуже швидка, помірна, повільна. 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Які з них найбільше відповідають першому твору, а які — другому?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— Які танцювальні рухи, на вашу думку, можна виконувати під музику Дж. Россіні? 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А які — під музику Й. Баха?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— Який настрій викликала у вас музика кожного твору? Опишіть картини, які виникли у вашій уяві.</a:t>
            </a:r>
          </a:p>
          <a:p>
            <a:endParaRPr lang="uk-UA" sz="1600" b="1" dirty="0"/>
          </a:p>
        </p:txBody>
      </p:sp>
      <p:pic>
        <p:nvPicPr>
          <p:cNvPr id="6" name="Содержимое 5" descr="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948264" y="0"/>
            <a:ext cx="2195736" cy="3790547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275856" cy="126876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Дж. </a:t>
            </a:r>
            <a:r>
              <a:rPr lang="ru-RU" sz="2800" b="1" dirty="0" err="1" smtClean="0">
                <a:solidFill>
                  <a:schemeClr val="bg1"/>
                </a:solidFill>
              </a:rPr>
              <a:t>Россіні</a:t>
            </a:r>
            <a:r>
              <a:rPr lang="ru-RU" sz="2800" b="1" dirty="0" smtClean="0">
                <a:solidFill>
                  <a:schemeClr val="bg1"/>
                </a:solidFill>
              </a:rPr>
              <a:t>. «</a:t>
            </a:r>
            <a:r>
              <a:rPr lang="ru-RU" sz="2800" b="1" dirty="0" err="1" smtClean="0">
                <a:solidFill>
                  <a:schemeClr val="bg1"/>
                </a:solidFill>
              </a:rPr>
              <a:t>Тарантела</a:t>
            </a:r>
            <a:r>
              <a:rPr lang="ru-RU" sz="2800" b="1" dirty="0" smtClean="0">
                <a:solidFill>
                  <a:schemeClr val="bg1"/>
                </a:solidFill>
              </a:rPr>
              <a:t>».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endParaRPr lang="uk-UA" sz="2800" dirty="0">
              <a:solidFill>
                <a:schemeClr val="bg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0" y="764704"/>
            <a:ext cx="4788024" cy="6093296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chemeClr val="bg1"/>
                </a:solidFill>
              </a:rPr>
              <a:t>Аналіз музичних творів.</a:t>
            </a:r>
          </a:p>
          <a:p>
            <a:r>
              <a:rPr lang="uk-UA" sz="1800" b="1" dirty="0" smtClean="0">
                <a:solidFill>
                  <a:schemeClr val="bg1"/>
                </a:solidFill>
              </a:rPr>
              <a:t>— Розкажіть про засоби музичної виразності обох творів.</a:t>
            </a:r>
          </a:p>
          <a:p>
            <a:r>
              <a:rPr lang="uk-UA" sz="1800" b="1" dirty="0" smtClean="0">
                <a:solidFill>
                  <a:schemeClr val="bg1"/>
                </a:solidFill>
              </a:rPr>
              <a:t>— Які інструменти виконували основну мелодію у кожному творі?</a:t>
            </a:r>
          </a:p>
          <a:p>
            <a:r>
              <a:rPr lang="uk-UA" sz="1800" b="1" dirty="0" smtClean="0">
                <a:solidFill>
                  <a:schemeClr val="bg1"/>
                </a:solidFill>
              </a:rPr>
              <a:t>— Охарактеризуйте швидкість мелодії у кожному творі, </a:t>
            </a:r>
            <a:r>
              <a:rPr lang="uk-UA" sz="1800" b="1" dirty="0" err="1" smtClean="0">
                <a:solidFill>
                  <a:schemeClr val="bg1"/>
                </a:solidFill>
              </a:rPr>
              <a:t>скорис</a:t>
            </a:r>
            <a:r>
              <a:rPr lang="uk-UA" sz="1800" b="1" dirty="0" smtClean="0">
                <a:solidFill>
                  <a:schemeClr val="bg1"/>
                </a:solidFill>
              </a:rPr>
              <a:t>­</a:t>
            </a:r>
          </a:p>
          <a:p>
            <a:r>
              <a:rPr lang="uk-UA" sz="1800" b="1" dirty="0" err="1" smtClean="0">
                <a:solidFill>
                  <a:schemeClr val="bg1"/>
                </a:solidFill>
              </a:rPr>
              <a:t>тавшись</a:t>
            </a:r>
            <a:r>
              <a:rPr lang="uk-UA" sz="1800" b="1" dirty="0" smtClean="0">
                <a:solidFill>
                  <a:schemeClr val="bg1"/>
                </a:solidFill>
              </a:rPr>
              <a:t> запропонованим рядом слів:</a:t>
            </a:r>
            <a:r>
              <a:rPr lang="uk-UA" sz="1800" b="1" dirty="0" smtClean="0"/>
              <a:t> </a:t>
            </a:r>
            <a:r>
              <a:rPr lang="uk-UA" sz="1800" b="1" dirty="0" smtClean="0">
                <a:solidFill>
                  <a:srgbClr val="C00000"/>
                </a:solidFill>
              </a:rPr>
              <a:t>спокійна, рухлива, стрімка,стримана, дуже швидка, помірна, повільна. </a:t>
            </a:r>
          </a:p>
          <a:p>
            <a:r>
              <a:rPr lang="uk-UA" sz="1800" b="1" dirty="0" smtClean="0">
                <a:solidFill>
                  <a:schemeClr val="bg1"/>
                </a:solidFill>
              </a:rPr>
              <a:t>Які з них найбільше відповідають першому твору, а які — другому?</a:t>
            </a:r>
          </a:p>
          <a:p>
            <a:r>
              <a:rPr lang="uk-UA" sz="1800" b="1" dirty="0" smtClean="0">
                <a:solidFill>
                  <a:schemeClr val="bg1"/>
                </a:solidFill>
              </a:rPr>
              <a:t>— Які танцювальні рухи, на вашу думку, можна виконувати під музику Дж. Россіні? </a:t>
            </a:r>
          </a:p>
          <a:p>
            <a:r>
              <a:rPr lang="uk-UA" sz="1800" b="1" dirty="0" smtClean="0">
                <a:solidFill>
                  <a:schemeClr val="bg1"/>
                </a:solidFill>
              </a:rPr>
              <a:t>А які — під музику Й. Баха?</a:t>
            </a:r>
          </a:p>
          <a:p>
            <a:r>
              <a:rPr lang="uk-UA" sz="1800" b="1" dirty="0" smtClean="0">
                <a:solidFill>
                  <a:schemeClr val="bg1"/>
                </a:solidFill>
              </a:rPr>
              <a:t>— Який настрій викликала у вас музика кожного твору? </a:t>
            </a:r>
          </a:p>
          <a:p>
            <a:r>
              <a:rPr lang="uk-UA" sz="1800" b="1" dirty="0" smtClean="0">
                <a:solidFill>
                  <a:schemeClr val="bg1"/>
                </a:solidFill>
              </a:rPr>
              <a:t>Опишіть</a:t>
            </a:r>
          </a:p>
          <a:p>
            <a:r>
              <a:rPr lang="uk-UA" sz="1800" b="1" dirty="0" smtClean="0">
                <a:solidFill>
                  <a:schemeClr val="bg1"/>
                </a:solidFill>
              </a:rPr>
              <a:t>картини, які виникли у вашій уяві.</a:t>
            </a:r>
            <a:endParaRPr lang="uk-UA" sz="1800" b="1" dirty="0">
              <a:solidFill>
                <a:schemeClr val="bg1"/>
              </a:solidFill>
            </a:endParaRPr>
          </a:p>
        </p:txBody>
      </p:sp>
      <p:pic>
        <p:nvPicPr>
          <p:cNvPr id="21506" name="Picture 2" descr="http://content.foto.mail.ru/inbox/ech/_blogs/i-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708920"/>
            <a:ext cx="4427984" cy="4149080"/>
          </a:xfrm>
          <a:prstGeom prst="rect">
            <a:avLst/>
          </a:prstGeom>
          <a:noFill/>
        </p:spPr>
      </p:pic>
      <p:pic>
        <p:nvPicPr>
          <p:cNvPr id="11" name="Содержимое 4" descr="220px-Rossini-portrait-0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350000" y="0"/>
            <a:ext cx="2794000" cy="2636912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ММ\Засоби виразності\плакати\img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607" y="0"/>
            <a:ext cx="7124786" cy="6857999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Фізкультхвилинка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«Хвилинка рок-н-ролу»</a:t>
            </a:r>
            <a:endParaRPr lang="uk-UA" dirty="0"/>
          </a:p>
        </p:txBody>
      </p:sp>
      <p:pic>
        <p:nvPicPr>
          <p:cNvPr id="4" name="Содержимое 3" descr="animashki-muzika-1023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1611433"/>
            <a:ext cx="6840760" cy="4735910"/>
          </a:xfrm>
        </p:spPr>
      </p:pic>
      <p:pic>
        <p:nvPicPr>
          <p:cNvPr id="5" name="РокнРольщик - РокнРолл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100392" y="994408"/>
            <a:ext cx="720080" cy="720080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25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322</TotalTime>
  <Words>363</Words>
  <Application>Microsoft Office PowerPoint</Application>
  <PresentationFormat>Экран (4:3)</PresentationFormat>
  <Paragraphs>38</Paragraphs>
  <Slides>11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Як «рухається» музика?</vt:lpstr>
      <vt:lpstr>Яка музика лунає у вас удома.  Чи є серед прослуханих вами композицій твори для оркестру? Розкажіть про засоби їхньої виразності. Ви слухали музику з телеекрана. Розкажіть про мелодію,лад та гармонію прослуханих творів. Чи мали ви  бажання, створити рекламу або сюжет рекламного ролика  до твору В.А. Моцарта.</vt:lpstr>
      <vt:lpstr>Скринька композитора</vt:lpstr>
      <vt:lpstr>Темп</vt:lpstr>
      <vt:lpstr>Темп — це швидкість, з якою виконується музичний твір. Темпи поділяються на повільні, помірні та швидкі.  Ритм — це послідовне чергування і співвідношення тривало- стей-звуків і пауз у музиці. Засобом вимірювання ритму є метр.</vt:lpstr>
      <vt:lpstr>Й. С. Бах. Концерт № 5  для фортепіано з оркестром фа-мінор(Ларго); </vt:lpstr>
      <vt:lpstr>Дж. Россіні. «Тарантела». </vt:lpstr>
      <vt:lpstr>Презентация PowerPoint</vt:lpstr>
      <vt:lpstr>Фізкультхвилинка  «Хвилинка рок-н-ролу»</vt:lpstr>
      <vt:lpstr> Виконання  творчого  завдання на повторення музичних творів слухання. Пропонуємо розглянути різні ілюстрації, які підходять до прослуханих на попередніх уроках творів. Завдання: пригадати музичні  твори та обрати ілюстрації до них.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 «рухається» музика?</dc:title>
  <dc:creator>Таня</dc:creator>
  <cp:lastModifiedBy>ACER</cp:lastModifiedBy>
  <cp:revision>42</cp:revision>
  <dcterms:created xsi:type="dcterms:W3CDTF">2014-07-04T13:17:52Z</dcterms:created>
  <dcterms:modified xsi:type="dcterms:W3CDTF">2021-10-05T01:43:20Z</dcterms:modified>
</cp:coreProperties>
</file>