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a\Desktop\598bfd869831c15dcad655d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712879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/>
            <a:r>
              <a:rPr lang="uk-UA" b="1" dirty="0" smtClean="0">
                <a:solidFill>
                  <a:srgbClr val="C00000"/>
                </a:solidFill>
                <a:latin typeface="Comic Sans MS" pitchFamily="66" charset="0"/>
              </a:rPr>
              <a:t>ЯДС</a:t>
            </a:r>
          </a:p>
          <a:p>
            <a:pPr marL="45720" lvl="0"/>
            <a:r>
              <a:rPr lang="uk-UA" b="1" dirty="0" smtClean="0">
                <a:solidFill>
                  <a:srgbClr val="C00000"/>
                </a:solidFill>
                <a:latin typeface="Comic Sans MS" pitchFamily="66" charset="0"/>
              </a:rPr>
              <a:t>Дата: 27.04.2022р.</a:t>
            </a:r>
            <a:endParaRPr lang="uk-UA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45720" lvl="0"/>
            <a:endParaRPr lang="uk-UA" sz="4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" lvl="0"/>
            <a:endParaRPr lang="uk-UA" sz="4000" b="1" dirty="0">
              <a:solidFill>
                <a:srgbClr val="00B050"/>
              </a:solidFill>
              <a:latin typeface="Comic Sans MS" pitchFamily="66" charset="0"/>
            </a:endParaRPr>
          </a:p>
          <a:p>
            <a:pPr marL="45720" lvl="0" algn="ctr"/>
            <a:r>
              <a:rPr lang="uk-UA" sz="5400" b="1" dirty="0" smtClean="0">
                <a:solidFill>
                  <a:srgbClr val="7030A0"/>
                </a:solidFill>
                <a:latin typeface="Comic Sans MS" pitchFamily="66" charset="0"/>
              </a:rPr>
              <a:t>Тема</a:t>
            </a:r>
            <a:r>
              <a:rPr lang="uk-UA" sz="5400" b="1" dirty="0" smtClean="0">
                <a:solidFill>
                  <a:srgbClr val="7030A0"/>
                </a:solidFill>
                <a:latin typeface="Comic Sans MS" pitchFamily="66" charset="0"/>
              </a:rPr>
              <a:t>: Як </a:t>
            </a:r>
            <a:r>
              <a:rPr lang="uk-UA" sz="5400" b="1" dirty="0" smtClean="0">
                <a:solidFill>
                  <a:srgbClr val="7030A0"/>
                </a:solidFill>
                <a:latin typeface="Comic Sans MS" pitchFamily="66" charset="0"/>
              </a:rPr>
              <a:t>можна подорожувати, не виходячи з дому</a:t>
            </a:r>
            <a:r>
              <a:rPr lang="uk-UA" sz="5400" b="1" dirty="0" smtClean="0">
                <a:solidFill>
                  <a:srgbClr val="7030A0"/>
                </a:solidFill>
                <a:latin typeface="Comic Sans MS" pitchFamily="66" charset="0"/>
              </a:rPr>
              <a:t>?</a:t>
            </a:r>
          </a:p>
          <a:p>
            <a:pPr marL="45720" lvl="0" algn="ctr"/>
            <a:r>
              <a:rPr lang="uk-UA" sz="2400" b="1" dirty="0" smtClean="0">
                <a:solidFill>
                  <a:srgbClr val="FF0000"/>
                </a:solidFill>
                <a:latin typeface="Comic Sans MS" pitchFamily="66" charset="0"/>
              </a:rPr>
              <a:t>Сьогодні  ми  </a:t>
            </a:r>
            <a:r>
              <a:rPr lang="uk-UA" sz="2400" b="1" dirty="0" err="1" smtClean="0">
                <a:solidFill>
                  <a:srgbClr val="FF0000"/>
                </a:solidFill>
                <a:latin typeface="Comic Sans MS" pitchFamily="66" charset="0"/>
              </a:rPr>
              <a:t>продовжемо</a:t>
            </a:r>
            <a:r>
              <a:rPr lang="uk-UA" sz="2400" b="1" dirty="0" smtClean="0">
                <a:solidFill>
                  <a:srgbClr val="FF0000"/>
                </a:solidFill>
                <a:latin typeface="Comic Sans MS" pitchFamily="66" charset="0"/>
              </a:rPr>
              <a:t>  працювати  над  цією  темою.</a:t>
            </a:r>
          </a:p>
          <a:p>
            <a:pPr marL="45720" lvl="0" algn="ctr"/>
            <a:endParaRPr lang="uk-UA" sz="5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02700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 algn="r"/>
            <a:endParaRPr lang="uk-UA" sz="16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45720" lvl="0" algn="ctr"/>
            <a:r>
              <a:rPr lang="uk-UA" sz="1600" b="1" dirty="0">
                <a:solidFill>
                  <a:srgbClr val="002060"/>
                </a:solidFill>
                <a:latin typeface="Comic Sans MS" pitchFamily="66" charset="0"/>
              </a:rPr>
              <a:t>                                          </a:t>
            </a:r>
            <a:endParaRPr lang="en-US" sz="16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88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35696" y="620688"/>
            <a:ext cx="7308304" cy="540060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Comic Sans MS" pitchFamily="66" charset="0"/>
              </a:rPr>
              <a:t>Синоптичне повідомлення</a:t>
            </a:r>
          </a:p>
          <a:p>
            <a:pPr algn="ctr"/>
            <a:endParaRPr lang="uk-UA" sz="40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Comic Sans MS" pitchFamily="66" charset="0"/>
              </a:rPr>
              <a:t>           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Дата</a:t>
            </a:r>
          </a:p>
          <a:p>
            <a:pPr algn="ctr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        Місяць</a:t>
            </a:r>
          </a:p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             Опади</a:t>
            </a:r>
            <a:endParaRPr lang="uk-UA" sz="4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Ira\Desktop\weather-forecast-1552578106ip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585787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34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ra\Desktop\unnamed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8951" y="260648"/>
            <a:ext cx="48768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4869160"/>
            <a:ext cx="8640960" cy="216024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Comic Sans MS" pitchFamily="66" charset="0"/>
              </a:rPr>
              <a:t>- </a:t>
            </a:r>
            <a:r>
              <a:rPr lang="uk-UA" sz="4000" b="1" dirty="0" smtClean="0">
                <a:solidFill>
                  <a:srgbClr val="002060"/>
                </a:solidFill>
                <a:latin typeface="Comic Sans MS" pitchFamily="66" charset="0"/>
              </a:rPr>
              <a:t>Як можна подорожувати, не виходячи з дому?</a:t>
            </a:r>
            <a:endParaRPr lang="uk-UA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7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0" y="188913"/>
            <a:ext cx="8785225" cy="659429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uk-UA" sz="4000" b="1" dirty="0" smtClean="0">
                <a:solidFill>
                  <a:srgbClr val="C00000"/>
                </a:solidFill>
                <a:latin typeface="Comic Sans MS" pitchFamily="66" charset="0"/>
              </a:rPr>
              <a:t>Моя улюблена телепередача</a:t>
            </a:r>
          </a:p>
          <a:p>
            <a:pPr marL="45720" indent="0" algn="ctr">
              <a:buNone/>
            </a:pPr>
            <a:endParaRPr lang="uk-UA" sz="4000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45720" indent="0" algn="ctr">
              <a:buNone/>
            </a:pPr>
            <a:endParaRPr lang="uk-UA" sz="4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45720" indent="0" algn="ctr">
              <a:buNone/>
            </a:pPr>
            <a:endParaRPr lang="uk-UA" sz="4000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45720" indent="0" algn="ctr">
              <a:buNone/>
            </a:pPr>
            <a:endParaRPr lang="uk-UA" sz="4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Про що ці телепередачі?</a:t>
            </a:r>
          </a:p>
          <a:p>
            <a:pPr>
              <a:buFontTx/>
              <a:buChar char="-"/>
            </a:pPr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А які ще телепередачі ви переглядаєте по телевізору?</a:t>
            </a:r>
          </a:p>
          <a:p>
            <a:pPr>
              <a:buFontTx/>
              <a:buChar char="-"/>
            </a:pPr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Чим вони вам цікаві?</a:t>
            </a:r>
          </a:p>
          <a:p>
            <a:pPr>
              <a:buFontTx/>
              <a:buChar char="-"/>
            </a:pPr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Яка з телепередач вам подобається найбільше?</a:t>
            </a:r>
          </a:p>
          <a:p>
            <a:pPr>
              <a:buFontTx/>
              <a:buChar char="-"/>
            </a:pPr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Що в цій передачі вам найцікавіше?</a:t>
            </a:r>
          </a:p>
          <a:p>
            <a:pPr>
              <a:buFontTx/>
              <a:buChar char="-"/>
            </a:pPr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Хто з ваших друзів теж любить цю телепередачу?</a:t>
            </a:r>
          </a:p>
          <a:p>
            <a:pPr>
              <a:buFontTx/>
              <a:buChar char="-"/>
            </a:pPr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Чи обговорюєте ви побачене?</a:t>
            </a:r>
            <a:endParaRPr lang="uk-UA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99644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6"/>
            <a:ext cx="455788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13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784976" cy="619268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Comic Sans MS" pitchFamily="66" charset="0"/>
              </a:rPr>
              <a:t>Складання розповіді за планом.</a:t>
            </a:r>
          </a:p>
          <a:p>
            <a:pPr algn="ctr"/>
            <a:endParaRPr lang="uk-UA" sz="32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Comic Sans MS" pitchFamily="66" charset="0"/>
              </a:rPr>
              <a:t>План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Comic Sans MS" pitchFamily="66" charset="0"/>
              </a:rPr>
              <a:t>Як називається твоя улюблена телепередача?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Comic Sans MS" pitchFamily="66" charset="0"/>
              </a:rPr>
              <a:t>Про що вона?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Comic Sans MS" pitchFamily="66" charset="0"/>
              </a:rPr>
              <a:t>Чи є в цій телепередачі найцікавіше місце чи момент?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Comic Sans MS" pitchFamily="66" charset="0"/>
              </a:rPr>
              <a:t>Чи допомагає тобі ця телепередача в житті? Як?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Comic Sans MS" pitchFamily="66" charset="0"/>
              </a:rPr>
              <a:t>Чому саме вона для тебе найулюбленіша?</a:t>
            </a:r>
            <a:endParaRPr lang="uk-UA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68952" cy="5472608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Comic Sans MS" pitchFamily="66" charset="0"/>
              </a:rPr>
              <a:t>Мовні вправи</a:t>
            </a:r>
          </a:p>
          <a:p>
            <a:r>
              <a:rPr lang="uk-UA" sz="4000" b="1" u="sng" dirty="0" smtClean="0">
                <a:solidFill>
                  <a:srgbClr val="00B050"/>
                </a:solidFill>
                <a:latin typeface="Comic Sans MS" pitchFamily="66" charset="0"/>
              </a:rPr>
              <a:t>Переглядаю</a:t>
            </a:r>
            <a:r>
              <a:rPr lang="uk-UA" sz="4000" b="1" dirty="0" smtClean="0">
                <a:solidFill>
                  <a:srgbClr val="C00000"/>
                </a:solidFill>
                <a:latin typeface="Comic Sans MS" pitchFamily="66" charset="0"/>
              </a:rPr>
              <a:t> – </a:t>
            </a:r>
            <a:r>
              <a:rPr lang="uk-UA" sz="4000" b="1" dirty="0" smtClean="0">
                <a:solidFill>
                  <a:srgbClr val="002060"/>
                </a:solidFill>
                <a:latin typeface="Comic Sans MS" pitchFamily="66" charset="0"/>
              </a:rPr>
              <a:t>дивлюся, передивляюся.</a:t>
            </a:r>
          </a:p>
          <a:p>
            <a:r>
              <a:rPr lang="uk-UA" sz="4000" b="1" u="sng" dirty="0" smtClean="0">
                <a:solidFill>
                  <a:srgbClr val="00B050"/>
                </a:solidFill>
                <a:latin typeface="Comic Sans MS" pitchFamily="66" charset="0"/>
              </a:rPr>
              <a:t>Телепередача</a:t>
            </a:r>
            <a:r>
              <a:rPr lang="uk-UA" sz="4000" b="1" dirty="0" smtClean="0">
                <a:solidFill>
                  <a:srgbClr val="C00000"/>
                </a:solidFill>
                <a:latin typeface="Comic Sans MS" pitchFamily="66" charset="0"/>
              </a:rPr>
              <a:t> – </a:t>
            </a:r>
            <a:r>
              <a:rPr lang="uk-UA" sz="4000" b="1" dirty="0" smtClean="0">
                <a:solidFill>
                  <a:srgbClr val="002060"/>
                </a:solidFill>
                <a:latin typeface="Comic Sans MS" pitchFamily="66" charset="0"/>
              </a:rPr>
              <a:t>програма, </a:t>
            </a:r>
            <a:r>
              <a:rPr lang="uk-UA" sz="4000" b="1" dirty="0" err="1" smtClean="0">
                <a:solidFill>
                  <a:srgbClr val="002060"/>
                </a:solidFill>
                <a:latin typeface="Comic Sans MS" pitchFamily="66" charset="0"/>
              </a:rPr>
              <a:t>проєкт</a:t>
            </a:r>
            <a:r>
              <a:rPr lang="uk-UA" sz="40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uk-UA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3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0375" y="476672"/>
            <a:ext cx="8360097" cy="882119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Comic Sans MS" pitchFamily="66" charset="0"/>
              </a:rPr>
              <a:t>Визначення дати за календарем</a:t>
            </a:r>
            <a:endParaRPr lang="uk-UA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AutoShape 2" descr="Роздрукувати календар на Квітень 2021 року в форматі А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24744"/>
            <a:ext cx="386557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5947" y="3212976"/>
            <a:ext cx="4640069" cy="328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55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12968" cy="1314167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Comic Sans MS" pitchFamily="66" charset="0"/>
              </a:rPr>
              <a:t>Віртуальна подорож до музею Писанки</a:t>
            </a:r>
            <a:endParaRPr lang="uk-UA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42" name="Picture 2" descr="Единственный в мире музей писанки - отзыв о Музей &quot;Писанка&quot;, Коломыя,  Украина - Tripadvis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5"/>
            <a:ext cx="6984776" cy="524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69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352928" cy="2448272"/>
          </a:xfrm>
        </p:spPr>
        <p:txBody>
          <a:bodyPr>
            <a:normAutofit lnSpcReduction="10000"/>
          </a:bodyPr>
          <a:lstStyle/>
          <a:p>
            <a:pPr algn="ctr"/>
            <a:endParaRPr lang="uk-UA" sz="4300" b="1" dirty="0" smtClean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uk-UA" dirty="0" smtClean="0"/>
              <a:t>Сьогодні я дізнався/дізналася про…</a:t>
            </a:r>
          </a:p>
          <a:p>
            <a:pPr marL="342900" indent="-342900">
              <a:buFontTx/>
              <a:buChar char="-"/>
            </a:pPr>
            <a:r>
              <a:rPr lang="uk-UA" dirty="0" smtClean="0"/>
              <a:t>Мені було цікаво дізнатися про …</a:t>
            </a:r>
          </a:p>
          <a:p>
            <a:pPr marL="342900" indent="-342900">
              <a:buFontTx/>
              <a:buChar char="-"/>
            </a:pPr>
            <a:r>
              <a:rPr lang="uk-UA" dirty="0" smtClean="0"/>
              <a:t>Я навчився/навчилася…</a:t>
            </a:r>
          </a:p>
          <a:p>
            <a:pPr marL="342900" indent="-342900">
              <a:buFontTx/>
              <a:buChar char="-"/>
            </a:pPr>
            <a:r>
              <a:rPr lang="uk-UA" dirty="0" smtClean="0"/>
              <a:t>Я здійснив/здійснила віртуальну подорож до …</a:t>
            </a:r>
            <a:endParaRPr lang="uk-UA" dirty="0"/>
          </a:p>
        </p:txBody>
      </p:sp>
      <p:pic>
        <p:nvPicPr>
          <p:cNvPr id="2051" name="Picture 3" descr="C:\Users\Ira\Desktop\114038.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8" t="13635" r="54042" b="4922"/>
          <a:stretch/>
        </p:blipFill>
        <p:spPr bwMode="auto">
          <a:xfrm>
            <a:off x="899592" y="2996952"/>
            <a:ext cx="2476399" cy="335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19743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</TotalTime>
  <Words>179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</dc:creator>
  <cp:lastModifiedBy>Виноград</cp:lastModifiedBy>
  <cp:revision>11</cp:revision>
  <dcterms:created xsi:type="dcterms:W3CDTF">2021-04-13T17:35:05Z</dcterms:created>
  <dcterms:modified xsi:type="dcterms:W3CDTF">2022-04-26T18:56:50Z</dcterms:modified>
</cp:coreProperties>
</file>