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79B"/>
    <a:srgbClr val="CC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usic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3100"/>
            <a:ext cx="644366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41888"/>
            <a:ext cx="6400800" cy="863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usic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&#1069;&#1076;&#1080;&#1090;%20&#1055;&#1080;&#1072;&#1092;%20-%20&#1055;&#1072;&#1076;&#1072;&#1084;,%20&#1087;&#1072;&#1076;&#1072;&#1084;%20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643050"/>
            <a:ext cx="7573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Французький </a:t>
            </a:r>
            <a:r>
              <a:rPr lang="uk-UA" sz="5400" b="1" cap="none" spc="0" dirty="0" err="1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шансон</a:t>
            </a:r>
            <a:endParaRPr lang="ru-RU" sz="54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428604"/>
            <a:ext cx="4929222" cy="2786082"/>
          </a:xfrm>
        </p:spPr>
        <p:txBody>
          <a:bodyPr/>
          <a:lstStyle/>
          <a:p>
            <a:pPr>
              <a:buNone/>
            </a:pPr>
            <a:r>
              <a:rPr lang="ru-RU" b="1" dirty="0"/>
              <a:t>	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Шансон (фр. </a:t>
            </a:r>
            <a:r>
              <a:rPr lang="en-US" sz="2800" b="1" i="1" dirty="0" smtClean="0">
                <a:solidFill>
                  <a:srgbClr val="990033"/>
                </a:solidFill>
                <a:latin typeface="Century" pitchFamily="18" charset="0"/>
              </a:rPr>
              <a:t>chanson -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пісня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) - жанр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вокальної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музики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; слово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вживано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у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двох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значеннях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: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1.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світська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многоголоса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пісня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французькою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мовою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епохи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пізнього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Середньовіччя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Відродження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;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2.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французька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естрадна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пісня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в </a:t>
            </a:r>
            <a:r>
              <a:rPr lang="ru-RU" sz="2800" b="1" i="1" dirty="0" err="1" smtClean="0">
                <a:solidFill>
                  <a:srgbClr val="990033"/>
                </a:solidFill>
                <a:latin typeface="Century" pitchFamily="18" charset="0"/>
              </a:rPr>
              <a:t>стилістиці</a:t>
            </a:r>
            <a:r>
              <a:rPr lang="ru-RU" sz="2800" b="1" i="1" dirty="0" smtClean="0">
                <a:solidFill>
                  <a:srgbClr val="990033"/>
                </a:solidFill>
                <a:latin typeface="Century" pitchFamily="18" charset="0"/>
              </a:rPr>
              <a:t> кабаре.</a:t>
            </a:r>
            <a:endParaRPr lang="ru-RU" sz="2800" i="1" dirty="0">
              <a:solidFill>
                <a:srgbClr val="990033"/>
              </a:solidFill>
              <a:latin typeface="Century" pitchFamily="18" charset="0"/>
            </a:endParaRPr>
          </a:p>
        </p:txBody>
      </p:sp>
      <p:pic>
        <p:nvPicPr>
          <p:cNvPr id="4101" name="Picture 5" descr="http://muzon.org/uploads/posts/2008-11/1227890725_kaba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214422"/>
            <a:ext cx="121444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http://www.ucclub.ru/data/Image/M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1143009" cy="114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5" name="Picture 9" descr="http://s55.radikal.ru/i147/0904/6b/5357e265bf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00306"/>
            <a:ext cx="1490647" cy="153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7" name="Picture 11" descr="http://neveru.com/wp-content/uploads/2011/01/klavir3_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3380"/>
            <a:ext cx="238126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686" y="214290"/>
            <a:ext cx="4543428" cy="4614882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Ранній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шансон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розвинувся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з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одноголосих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світських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пісень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труверів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. Першим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значним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автором шансон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був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поет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композитор </a:t>
            </a:r>
            <a:r>
              <a:rPr lang="en-US" sz="1600" b="1" i="1" dirty="0" smtClean="0">
                <a:solidFill>
                  <a:srgbClr val="990033"/>
                </a:solidFill>
                <a:latin typeface="Century" pitchFamily="18" charset="0"/>
              </a:rPr>
              <a:t>XIV 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ст.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Гійом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де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Машо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.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Наступне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покоління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композиторів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відбувалося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в основному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з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Бургундії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(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Гійом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Дюфаи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Жиль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Беншуа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),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їх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шансон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був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в основному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трехголосим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. У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середині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</a:p>
          <a:p>
            <a:pPr>
              <a:buNone/>
            </a:pPr>
            <a:r>
              <a:rPr lang="ru-RU" sz="1600" b="1" i="1" dirty="0">
                <a:solidFill>
                  <a:srgbClr val="990033"/>
                </a:solidFill>
                <a:latin typeface="Century" pitchFamily="18" charset="0"/>
              </a:rPr>
              <a:t>	</a:t>
            </a:r>
            <a:r>
              <a:rPr lang="en-US" sz="1600" b="1" i="1" dirty="0" smtClean="0">
                <a:solidFill>
                  <a:srgbClr val="990033"/>
                </a:solidFill>
                <a:latin typeface="Century" pitchFamily="18" charset="0"/>
              </a:rPr>
              <a:t>XV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століття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утворилася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«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паризька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школа» шансон (К. де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Сермізі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К.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Жанекен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). У </a:t>
            </a:r>
            <a:r>
              <a:rPr lang="en-US" sz="1600" b="1" i="1" dirty="0" smtClean="0">
                <a:solidFill>
                  <a:srgbClr val="990033"/>
                </a:solidFill>
                <a:latin typeface="Century" pitchFamily="18" charset="0"/>
              </a:rPr>
              <a:t>XV-XVI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століттях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про шансон писали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багато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відомих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композиторів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різних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шкіл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(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необов'язково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французи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), в тому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числі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Окегем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Жоскен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Вілларт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Роре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, Лассо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багато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  <a:latin typeface="Century" pitchFamily="18" charset="0"/>
              </a:rPr>
              <a:t>інших</a:t>
            </a:r>
            <a:r>
              <a:rPr lang="ru-RU" sz="1600" b="1" i="1" dirty="0" smtClean="0">
                <a:solidFill>
                  <a:srgbClr val="990033"/>
                </a:solidFill>
                <a:latin typeface="Century" pitchFamily="18" charset="0"/>
              </a:rPr>
              <a:t>.</a:t>
            </a:r>
          </a:p>
          <a:p>
            <a:pPr>
              <a:buNone/>
            </a:pPr>
            <a:endParaRPr lang="ru-RU" sz="1600" b="1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39290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uk-UA" sz="2400" b="1" cap="none" spc="0" dirty="0" err="1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ансон</a:t>
            </a:r>
            <a:r>
              <a:rPr lang="uk-UA" sz="24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Середні віки та епоху Середньовіччя</a:t>
            </a:r>
            <a:endParaRPr lang="ru-RU" sz="24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42984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latin typeface="Century" pitchFamily="18" charset="0"/>
              </a:rPr>
              <a:t>Гійом</a:t>
            </a:r>
            <a:r>
              <a:rPr lang="ru-RU" i="1" dirty="0" smtClean="0">
                <a:latin typeface="Century" pitchFamily="18" charset="0"/>
              </a:rPr>
              <a:t> де </a:t>
            </a:r>
            <a:r>
              <a:rPr lang="ru-RU" i="1" dirty="0" err="1" smtClean="0">
                <a:latin typeface="Century" pitchFamily="18" charset="0"/>
              </a:rPr>
              <a:t>Машо</a:t>
            </a:r>
            <a:endParaRPr lang="ru-RU" dirty="0"/>
          </a:p>
        </p:txBody>
      </p:sp>
      <p:pic>
        <p:nvPicPr>
          <p:cNvPr id="17410" name="Picture 2" descr="http://upload.wikimedia.org/wikipedia/commons/thumb/0/0a/Machaut_1.jpg/300px-Machau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2071702" cy="1609023"/>
          </a:xfrm>
          <a:prstGeom prst="rect">
            <a:avLst/>
          </a:prstGeom>
          <a:noFill/>
        </p:spPr>
      </p:pic>
      <p:pic>
        <p:nvPicPr>
          <p:cNvPr id="17412" name="Picture 4" descr="http://m1.vgorode.ru/5369995/38566074/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533764" cy="252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14290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ru-RU" sz="1100" b="1" i="1" dirty="0" smtClean="0">
                <a:solidFill>
                  <a:srgbClr val="990033"/>
                </a:solidFill>
                <a:latin typeface="Century" pitchFamily="18" charset="0"/>
              </a:rPr>
              <a:t>	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Жанр шансон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використовували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співаки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французьких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кабаре в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кінці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XIX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століття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-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першій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половині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XX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століття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Найбільш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відомими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з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них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є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Арістід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Брюан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Містінгетт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З кабаре дана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модифікація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шансон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уперейшла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у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французьку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естрадну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музику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XX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століття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Поряд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з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жанром кабаре в той же час у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французькій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пісні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існувало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напрям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«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реалістичної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пісні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» (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chanson </a:t>
            </a:r>
            <a:r>
              <a:rPr lang="en-US" sz="1400" b="1" i="1" dirty="0" err="1" smtClean="0">
                <a:solidFill>
                  <a:srgbClr val="990033"/>
                </a:solidFill>
                <a:latin typeface="Century" pitchFamily="18" charset="0"/>
              </a:rPr>
              <a:t>réaliste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),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репрезентовану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практично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виключно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жінками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Найвідомішими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виконавицями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були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Даміа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Фреель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Едіт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Піаф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У 50-х роках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оформилися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два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головних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напрямки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оригінальної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франкомовної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пісні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існуючі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до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цього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часу.</a:t>
            </a:r>
            <a:endParaRPr lang="ru-RU" sz="1400" b="1" i="1" dirty="0">
              <a:solidFill>
                <a:srgbClr val="990033"/>
              </a:solidFill>
              <a:latin typeface="Century" pitchFamily="18" charset="0"/>
            </a:endParaRPr>
          </a:p>
        </p:txBody>
      </p:sp>
      <p:pic>
        <p:nvPicPr>
          <p:cNvPr id="16386" name="Picture 2" descr="http://sanatate.md/data/pic/articles/362/16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34644"/>
            <a:ext cx="2357454" cy="330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5357826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Century" pitchFamily="18" charset="0"/>
              </a:rPr>
              <a:t>Едіт</a:t>
            </a:r>
            <a:r>
              <a:rPr lang="ru-RU" b="1" i="1" dirty="0" smtClean="0">
                <a:latin typeface="Century" pitchFamily="18" charset="0"/>
              </a:rPr>
              <a:t> </a:t>
            </a:r>
            <a:r>
              <a:rPr lang="ru-RU" b="1" i="1" dirty="0" err="1" smtClean="0">
                <a:latin typeface="Century" pitchFamily="18" charset="0"/>
              </a:rPr>
              <a:t>Піаф</a:t>
            </a:r>
            <a:endParaRPr lang="ru-RU" dirty="0"/>
          </a:p>
        </p:txBody>
      </p:sp>
      <p:pic>
        <p:nvPicPr>
          <p:cNvPr id="16388" name="Picture 4" descr="http://img0.liveinternet.ru/images/attach/c/0/44/700/44700724_EdithPi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786058"/>
            <a:ext cx="2643206" cy="266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qiq.ws/media/npict/1111/big/edith_piaf_100_chansons_4cd_box_set_1998_flac_125302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857364"/>
            <a:ext cx="2461625" cy="247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Эдит Пиаф - Падам, падам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00089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3971924" cy="4543443"/>
          </a:xfrm>
        </p:spPr>
        <p:txBody>
          <a:bodyPr/>
          <a:lstStyle/>
          <a:p>
            <a:pPr>
              <a:buNone/>
            </a:pP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	Перший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з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них - жанр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класичного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шансону, де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першорядне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значення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надається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поетичноій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складовій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пісні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автор як правило сам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є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виконавцем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Цей жанр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пов'язується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в першу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чергу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з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іменами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Моріса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Шевальє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Шарля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Трені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Едіт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Піаф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яка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продовжувала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традицію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реалістичної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пісні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Найбільшими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представниками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цього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напрямку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є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французи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Лео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Ферре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Жорж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Брассенс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бельгієць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Жак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Брель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Всесвітньо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відомі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Шарль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Азнавур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Сальваторе Адамо,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хоча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їх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творчість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ближче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до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традиційної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естрадної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пісні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Саме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представники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цього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поетично-музичного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напряму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в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повній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мірі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відповідають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терміну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шансоньє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(</a:t>
            </a:r>
            <a:r>
              <a:rPr lang="en-US" sz="1400" b="1" i="1" dirty="0" err="1" smtClean="0">
                <a:solidFill>
                  <a:srgbClr val="990033"/>
                </a:solidFill>
                <a:latin typeface="Century" pitchFamily="18" charset="0"/>
              </a:rPr>
              <a:t>chansonnier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). </a:t>
            </a:r>
            <a:endParaRPr lang="ru-RU" sz="1400" b="1" i="1" dirty="0">
              <a:solidFill>
                <a:srgbClr val="990033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20454">
            <a:off x="3786182" y="6215082"/>
            <a:ext cx="2241319" cy="369332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entury" pitchFamily="18" charset="0"/>
              </a:rPr>
              <a:t>Сальваторе Адамо</a:t>
            </a:r>
            <a:endParaRPr lang="ru-RU" dirty="0"/>
          </a:p>
        </p:txBody>
      </p:sp>
      <p:pic>
        <p:nvPicPr>
          <p:cNvPr id="15364" name="Picture 4" descr="http://www.odintsovo.info/img/2009/03/aznav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43636" y="571480"/>
            <a:ext cx="2690798" cy="32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6286512" y="3714752"/>
            <a:ext cx="1952779" cy="36933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entury" pitchFamily="18" charset="0"/>
              </a:rPr>
              <a:t>Шарль </a:t>
            </a:r>
            <a:r>
              <a:rPr lang="ru-RU" b="1" i="1" dirty="0" err="1" smtClean="0">
                <a:latin typeface="Century" pitchFamily="18" charset="0"/>
              </a:rPr>
              <a:t>Азнавур</a:t>
            </a:r>
            <a:endParaRPr lang="ru-RU" dirty="0"/>
          </a:p>
        </p:txBody>
      </p:sp>
      <p:pic>
        <p:nvPicPr>
          <p:cNvPr id="11266" name="Picture 2" descr="http://img1.liveinternet.ru/images/attach/c/1/62/572/62572987_1281502475_456afcddc1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857628"/>
            <a:ext cx="2952732" cy="23570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1285860"/>
            <a:ext cx="4757742" cy="3643338"/>
          </a:xfrm>
        </p:spPr>
        <p:txBody>
          <a:bodyPr/>
          <a:lstStyle/>
          <a:p>
            <a:pPr>
              <a:buNone/>
            </a:pP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	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Представники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так званого «нового шансону» (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nouvelle chanson),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або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«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нової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сцени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» (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nouvelle scène </a:t>
            </a:r>
            <a:r>
              <a:rPr lang="en-US" sz="1400" b="1" i="1" dirty="0" err="1" smtClean="0">
                <a:solidFill>
                  <a:srgbClr val="990033"/>
                </a:solidFill>
                <a:latin typeface="Century" pitchFamily="18" charset="0"/>
              </a:rPr>
              <a:t>française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) -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це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молоде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покоління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французьких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естрадних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артистів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У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своїй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творчості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вони не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відмовляються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від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використання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новітніх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прийомів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сучасної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легкої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музики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включаючи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елементи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рока,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латиноамериканські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різноманітні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інші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етнічні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ритми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електронну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музику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т. д.,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але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як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раніше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дуже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вимогливо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ставляться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до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текстів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своїх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пісень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Початок «нового шансону»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пов'язують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з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ім'ям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Домініка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А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відносять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до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останнього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десятиріччя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ХХ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століття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Серед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шансоньє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що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прийшли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на сцену в </a:t>
            </a:r>
            <a:r>
              <a:rPr lang="en-US" sz="1400" b="1" i="1" dirty="0" smtClean="0">
                <a:solidFill>
                  <a:srgbClr val="990033"/>
                </a:solidFill>
                <a:latin typeface="Century" pitchFamily="18" charset="0"/>
              </a:rPr>
              <a:t>XXI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столітті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Бенжамен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Бьеле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його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сестра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Коралі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Клеман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Керен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Анн,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Олівія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Руїз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та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багато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 </a:t>
            </a:r>
            <a:r>
              <a:rPr lang="ru-RU" sz="1400" b="1" i="1" dirty="0" err="1" smtClean="0">
                <a:solidFill>
                  <a:srgbClr val="990033"/>
                </a:solidFill>
                <a:latin typeface="Century" pitchFamily="18" charset="0"/>
              </a:rPr>
              <a:t>інших</a:t>
            </a:r>
            <a:r>
              <a:rPr lang="ru-RU" sz="1400" b="1" i="1" dirty="0" smtClean="0">
                <a:solidFill>
                  <a:srgbClr val="990033"/>
                </a:solidFill>
                <a:latin typeface="Century" pitchFamily="18" charset="0"/>
              </a:rPr>
              <a:t>.</a:t>
            </a:r>
          </a:p>
          <a:p>
            <a:endParaRPr lang="ru-RU" sz="1400" b="1" i="1" dirty="0">
              <a:solidFill>
                <a:srgbClr val="990033"/>
              </a:solidFill>
              <a:latin typeface="Century" pitchFamily="18" charset="0"/>
            </a:endParaRPr>
          </a:p>
        </p:txBody>
      </p:sp>
      <p:pic>
        <p:nvPicPr>
          <p:cNvPr id="10244" name="Picture 4" descr="http://batzbatz.com/uploads/posts/2009-04/1240129246_u0724354033001coralie-cl233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357298"/>
            <a:ext cx="2143108" cy="214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000892" y="3500438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Century" pitchFamily="18" charset="0"/>
              </a:rPr>
              <a:t>Коралі</a:t>
            </a:r>
            <a:r>
              <a:rPr lang="ru-RU" b="1" i="1" dirty="0" smtClean="0">
                <a:latin typeface="Century" pitchFamily="18" charset="0"/>
              </a:rPr>
              <a:t> </a:t>
            </a:r>
            <a:r>
              <a:rPr lang="ru-RU" b="1" i="1" dirty="0" err="1" smtClean="0">
                <a:latin typeface="Century" pitchFamily="18" charset="0"/>
              </a:rPr>
              <a:t>Клеман</a:t>
            </a:r>
            <a:endParaRPr lang="ru-RU" dirty="0"/>
          </a:p>
        </p:txBody>
      </p:sp>
      <p:pic>
        <p:nvPicPr>
          <p:cNvPr id="10246" name="Picture 6" descr="http://tchaykovsky.com/musique/olrupani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242886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Century" pitchFamily="18" charset="0"/>
              </a:rPr>
              <a:t>Олівія</a:t>
            </a:r>
            <a:r>
              <a:rPr lang="ru-RU" b="1" i="1" dirty="0" smtClean="0">
                <a:latin typeface="Century" pitchFamily="18" charset="0"/>
              </a:rPr>
              <a:t> </a:t>
            </a:r>
            <a:r>
              <a:rPr lang="ru-RU" b="1" i="1" dirty="0" err="1" smtClean="0">
                <a:latin typeface="Century" pitchFamily="18" charset="0"/>
              </a:rPr>
              <a:t>Руїз</a:t>
            </a:r>
            <a:r>
              <a:rPr lang="ru-RU" b="1" i="1" dirty="0" smtClean="0">
                <a:latin typeface="Century" pitchFamily="18" charset="0"/>
              </a:rPr>
              <a:t> </a:t>
            </a:r>
            <a:endParaRPr lang="ru-RU" dirty="0"/>
          </a:p>
        </p:txBody>
      </p:sp>
      <p:pic>
        <p:nvPicPr>
          <p:cNvPr id="10248" name="Picture 8" descr="http://img12.nnm.ru/2/2/a/e/b/f33f3ab5e7a276e1e9770a225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595554" cy="259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6357958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Century" pitchFamily="18" charset="0"/>
              </a:rPr>
              <a:t>Керен</a:t>
            </a:r>
            <a:r>
              <a:rPr lang="ru-RU" b="1" i="1" dirty="0" smtClean="0">
                <a:latin typeface="Century" pitchFamily="18" charset="0"/>
              </a:rPr>
              <a:t> Анн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4290"/>
            <a:ext cx="8229600" cy="2071702"/>
          </a:xfrm>
        </p:spPr>
        <p:txBody>
          <a:bodyPr/>
          <a:lstStyle/>
          <a:p>
            <a:pPr>
              <a:buNone/>
            </a:pPr>
            <a:r>
              <a:rPr lang="ru-RU" sz="1400" b="1" i="1" dirty="0" smtClean="0">
                <a:solidFill>
                  <a:srgbClr val="990033"/>
                </a:solidFill>
              </a:rPr>
              <a:t>	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Інший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напрямок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французької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пісні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другої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половини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en-US" sz="1600" b="1" i="1" dirty="0" smtClean="0">
                <a:solidFill>
                  <a:srgbClr val="990033"/>
                </a:solidFill>
              </a:rPr>
              <a:t>XX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століття</a:t>
            </a:r>
            <a:r>
              <a:rPr lang="ru-RU" sz="1600" b="1" i="1" dirty="0" smtClean="0">
                <a:solidFill>
                  <a:srgbClr val="990033"/>
                </a:solidFill>
              </a:rPr>
              <a:t> -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естрадна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пісня</a:t>
            </a:r>
            <a:r>
              <a:rPr lang="ru-RU" sz="1600" b="1" i="1" dirty="0" smtClean="0">
                <a:solidFill>
                  <a:srgbClr val="990033"/>
                </a:solidFill>
              </a:rPr>
              <a:t>, яку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виконують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en-US" sz="1600" b="1" i="1" dirty="0" err="1" smtClean="0">
                <a:solidFill>
                  <a:srgbClr val="990033"/>
                </a:solidFill>
              </a:rPr>
              <a:t>chanteur</a:t>
            </a:r>
            <a:r>
              <a:rPr lang="en-US" sz="1600" b="1" i="1" dirty="0" smtClean="0">
                <a:solidFill>
                  <a:srgbClr val="990033"/>
                </a:solidFill>
              </a:rPr>
              <a:t> (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співаки</a:t>
            </a:r>
            <a:r>
              <a:rPr lang="ru-RU" sz="1600" b="1" i="1" dirty="0" smtClean="0">
                <a:solidFill>
                  <a:srgbClr val="990033"/>
                </a:solidFill>
              </a:rPr>
              <a:t>).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Представники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цього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напряму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теж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нерідко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є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виконавцями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пісень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власного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твору</a:t>
            </a:r>
            <a:r>
              <a:rPr lang="ru-RU" sz="1600" b="1" i="1" dirty="0" smtClean="0">
                <a:solidFill>
                  <a:srgbClr val="990033"/>
                </a:solidFill>
              </a:rPr>
              <a:t> (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поетами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і</a:t>
            </a:r>
            <a:r>
              <a:rPr lang="ru-RU" sz="1600" b="1" i="1" dirty="0" smtClean="0">
                <a:solidFill>
                  <a:srgbClr val="990033"/>
                </a:solidFill>
              </a:rPr>
              <a:t> композиторами),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але</a:t>
            </a:r>
            <a:r>
              <a:rPr lang="ru-RU" sz="1600" b="1" i="1" dirty="0" smtClean="0">
                <a:solidFill>
                  <a:srgbClr val="990033"/>
                </a:solidFill>
              </a:rPr>
              <a:t> в силу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полегшеності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поетичного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змісту</a:t>
            </a:r>
            <a:r>
              <a:rPr lang="ru-RU" sz="1600" b="1" i="1" dirty="0" smtClean="0">
                <a:solidFill>
                  <a:srgbClr val="990033"/>
                </a:solidFill>
              </a:rPr>
              <a:t> вони не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є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шансоньє</a:t>
            </a:r>
            <a:r>
              <a:rPr lang="ru-RU" sz="1600" b="1" i="1" dirty="0" smtClean="0">
                <a:solidFill>
                  <a:srgbClr val="990033"/>
                </a:solidFill>
              </a:rPr>
              <a:t> в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повному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розумінні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цього</a:t>
            </a:r>
            <a:r>
              <a:rPr lang="ru-RU" sz="1600" b="1" i="1" dirty="0" smtClean="0">
                <a:solidFill>
                  <a:srgbClr val="990033"/>
                </a:solidFill>
              </a:rPr>
              <a:t> слова.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Всесвітньо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відомими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виконавцями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французьких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естрадних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пісень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є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Ів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Монтан</a:t>
            </a:r>
            <a:r>
              <a:rPr lang="ru-RU" sz="1600" b="1" i="1" dirty="0" smtClean="0">
                <a:solidFill>
                  <a:srgbClr val="990033"/>
                </a:solidFill>
              </a:rPr>
              <a:t>,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Анрі</a:t>
            </a:r>
            <a:r>
              <a:rPr lang="ru-RU" sz="1600" b="1" i="1" dirty="0" smtClean="0">
                <a:solidFill>
                  <a:srgbClr val="990033"/>
                </a:solidFill>
              </a:rPr>
              <a:t> Сальвадор,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Мірей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Матьє</a:t>
            </a:r>
            <a:r>
              <a:rPr lang="ru-RU" sz="1600" b="1" i="1" dirty="0" smtClean="0">
                <a:solidFill>
                  <a:srgbClr val="990033"/>
                </a:solidFill>
              </a:rPr>
              <a:t>,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Енріко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Масіас</a:t>
            </a:r>
            <a:r>
              <a:rPr lang="ru-RU" sz="1600" b="1" i="1" dirty="0" smtClean="0">
                <a:solidFill>
                  <a:srgbClr val="990033"/>
                </a:solidFill>
              </a:rPr>
              <a:t>, Джо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Дассен</a:t>
            </a:r>
            <a:r>
              <a:rPr lang="ru-RU" sz="1600" b="1" i="1" dirty="0" smtClean="0">
                <a:solidFill>
                  <a:srgbClr val="990033"/>
                </a:solidFill>
              </a:rPr>
              <a:t>,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Даліда</a:t>
            </a:r>
            <a:r>
              <a:rPr lang="ru-RU" sz="1600" b="1" i="1" dirty="0" smtClean="0">
                <a:solidFill>
                  <a:srgbClr val="990033"/>
                </a:solidFill>
              </a:rPr>
              <a:t>,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Патрісія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Каас</a:t>
            </a:r>
            <a:r>
              <a:rPr lang="ru-RU" sz="1600" b="1" i="1" dirty="0" smtClean="0">
                <a:solidFill>
                  <a:srgbClr val="990033"/>
                </a:solidFill>
              </a:rPr>
              <a:t>, Лара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Фабіан</a:t>
            </a:r>
            <a:r>
              <a:rPr lang="ru-RU" sz="1600" b="1" i="1" dirty="0" smtClean="0">
                <a:solidFill>
                  <a:srgbClr val="990033"/>
                </a:solidFill>
              </a:rPr>
              <a:t>,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Мілен</a:t>
            </a:r>
            <a:r>
              <a:rPr lang="ru-RU" sz="1600" b="1" i="1" dirty="0" smtClean="0">
                <a:solidFill>
                  <a:srgbClr val="990033"/>
                </a:solidFill>
              </a:rPr>
              <a:t> </a:t>
            </a:r>
            <a:r>
              <a:rPr lang="ru-RU" sz="1600" b="1" i="1" dirty="0" err="1" smtClean="0">
                <a:solidFill>
                  <a:srgbClr val="990033"/>
                </a:solidFill>
              </a:rPr>
              <a:t>Фармер</a:t>
            </a:r>
            <a:r>
              <a:rPr lang="ru-RU" sz="1600" b="1" i="1" dirty="0" smtClean="0">
                <a:solidFill>
                  <a:srgbClr val="990033"/>
                </a:solidFill>
              </a:rPr>
              <a:t>.</a:t>
            </a:r>
            <a:endParaRPr lang="ru-RU" sz="1600" b="1" i="1" dirty="0">
              <a:solidFill>
                <a:srgbClr val="990033"/>
              </a:solidFill>
            </a:endParaRPr>
          </a:p>
        </p:txBody>
      </p:sp>
      <p:pic>
        <p:nvPicPr>
          <p:cNvPr id="9219" name="Picture 3" descr="http://k.img.com.ua/img/forall/a/8395/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18" y="2071678"/>
            <a:ext cx="4046406" cy="3041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LeftDown">
              <a:rot lat="19800000" lon="12000000" rev="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 rot="993167">
            <a:off x="1445791" y="5111557"/>
            <a:ext cx="2350323" cy="461665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400" b="1" i="1" dirty="0" err="1" smtClean="0"/>
              <a:t>Патрісія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Каас</a:t>
            </a:r>
            <a:endParaRPr lang="ru-RU" sz="2400" dirty="0"/>
          </a:p>
        </p:txBody>
      </p:sp>
      <p:pic>
        <p:nvPicPr>
          <p:cNvPr id="9221" name="Picture 5" descr="http://www.consumer-club.com.ua/modules/multimedia/media/foto/208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7902">
            <a:off x="4550060" y="1537832"/>
            <a:ext cx="3172914" cy="3172914"/>
          </a:xfrm>
          <a:prstGeom prst="rect">
            <a:avLst/>
          </a:prstGeom>
          <a:noFill/>
          <a:scene3d>
            <a:camera prst="isometricTopUp">
              <a:rot lat="20400000" lon="18883146" rev="3609746"/>
            </a:camera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 rot="1598893">
            <a:off x="5179429" y="4566502"/>
            <a:ext cx="2375522" cy="523220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Лара </a:t>
            </a:r>
            <a:r>
              <a:rPr lang="ru-RU" sz="2800" b="1" i="1" dirty="0" err="1" smtClean="0"/>
              <a:t>Фабіан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si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</Template>
  <TotalTime>70</TotalTime>
  <Words>28</Words>
  <Application>Microsoft Office PowerPoint</Application>
  <PresentationFormat>Экран (4:3)</PresentationFormat>
  <Paragraphs>20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Music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Шабалина Екатерина (Amaya)</dc:subject>
  <dc:creator>XTreme</dc:creator>
  <dc:description>http://freeppt.ru - Презентации по культуре и искусству. Шаблоны PowerPoint</dc:description>
  <cp:lastModifiedBy>ACER</cp:lastModifiedBy>
  <cp:revision>9</cp:revision>
  <dcterms:created xsi:type="dcterms:W3CDTF">2012-11-06T12:57:57Z</dcterms:created>
  <dcterms:modified xsi:type="dcterms:W3CDTF">2021-11-11T13:06:04Z</dcterms:modified>
</cp:coreProperties>
</file>