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94" r:id="rId3"/>
    <p:sldId id="295" r:id="rId4"/>
    <p:sldId id="296" r:id="rId5"/>
    <p:sldId id="285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90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303" r:id="rId24"/>
    <p:sldId id="282" r:id="rId25"/>
    <p:sldId id="289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144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EF0349B-BF3E-4860-BD6B-C94B2400916B}" type="datetimeFigureOut">
              <a:rPr lang="ru-RU"/>
              <a:pPr>
                <a:defRPr/>
              </a:pPr>
              <a:t>02.05.2022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0375F67-A849-4B6C-B3EF-095362D6B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5CD5CC-A3D6-42A9-B5C9-1183E28E6F85}" type="slidenum">
              <a:rPr lang="ru-RU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886200"/>
            <a:ext cx="8610600" cy="99853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953000"/>
            <a:ext cx="8610600" cy="838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F5AB98-C411-4C68-97AB-6D4ACCA23A71}" type="datetimeFigureOut">
              <a:rPr lang="ru-RU"/>
              <a:pPr>
                <a:defRPr/>
              </a:pPr>
              <a:t>02.05.2022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1EDB2E-F2A8-47D6-B0A8-324104F6A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77AAD-BE40-464A-99F0-C528303D7AF7}" type="datetimeFigureOut">
              <a:rPr lang="ru-RU"/>
              <a:pPr>
                <a:defRPr/>
              </a:pPr>
              <a:t>02.05.2022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CF89D-7098-4B67-B788-77B2B043B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2E0CC-8271-4559-B597-BDC48854172B}" type="datetimeFigureOut">
              <a:rPr lang="ru-RU"/>
              <a:pPr>
                <a:defRPr/>
              </a:pPr>
              <a:t>02.05.2022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F1D4F-0FAF-4054-B85B-091A4A546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39E15-89C5-4494-BEFD-27797AC25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6EAAC-E8D3-4C7E-B66D-2950425FE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59558-54B2-4071-984E-8067CEB63D1B}" type="datetimeFigureOut">
              <a:rPr lang="ru-RU"/>
              <a:pPr>
                <a:defRPr/>
              </a:pPr>
              <a:t>02.05.2022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6DF45-E092-470E-9432-19B7CD128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AFF88-E71B-4F6C-9CB0-0E38943E4853}" type="datetimeFigureOut">
              <a:rPr lang="ru-RU"/>
              <a:pPr>
                <a:defRPr/>
              </a:pPr>
              <a:t>02.05.2022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272AE-A48B-4634-B518-6083127AE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6764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5A481-1CCE-4D80-BF77-1E8782D6B8CE}" type="datetimeFigureOut">
              <a:rPr lang="ru-RU"/>
              <a:pPr>
                <a:defRPr/>
              </a:pPr>
              <a:t>02.05.2022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FE1E3-B7EE-4768-A884-6CB69ED63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43CED-794A-4ED4-8066-D900092F1AC1}" type="datetimeFigureOut">
              <a:rPr lang="ru-RU"/>
              <a:pPr>
                <a:defRPr/>
              </a:pPr>
              <a:t>02.05.2022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3FF4C-6680-42EC-B3CA-3E4295384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650EC-E6BE-4D85-86AF-7E7D83E450C9}" type="datetimeFigureOut">
              <a:rPr lang="ru-RU"/>
              <a:pPr>
                <a:defRPr/>
              </a:pPr>
              <a:t>02.05.2022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CE4D4-577C-46B9-803D-3BDA8B9B0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BA963-6E05-4556-94A3-CDBB373FF159}" type="datetimeFigureOut">
              <a:rPr lang="ru-RU"/>
              <a:pPr>
                <a:defRPr/>
              </a:pPr>
              <a:t>02.05.2022</a:t>
            </a:fld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92E7C-F8D5-4EE2-95BA-E78D08797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61C41-1FD6-4C75-8207-0B84E9EF32D1}" type="datetimeFigureOut">
              <a:rPr lang="ru-RU"/>
              <a:pPr>
                <a:defRPr/>
              </a:pPr>
              <a:t>02.05.2022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10BBC-191D-4E38-AE6A-8A0C105AE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BD426-CCAF-4A7D-A1D4-641640C9699A}" type="datetimeFigureOut">
              <a:rPr lang="ru-RU"/>
              <a:pPr>
                <a:defRPr/>
              </a:pPr>
              <a:t>02.05.2022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048FE-2669-4DB6-9F56-FC106298A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52400"/>
            <a:ext cx="746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D036A17-E3FE-4E9C-92C3-97C034821F21}" type="datetimeFigureOut">
              <a:rPr lang="ru-RU"/>
              <a:pPr>
                <a:defRPr/>
              </a:pPr>
              <a:t>02.05.2022</a:t>
            </a:fld>
            <a:endParaRPr lang="ru-RU"/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5028FDE-C217-4741-A947-B20DFDCC3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  <p:sldLayoutId id="2147483677" r:id="rId13"/>
  </p:sldLayoutIdLst>
  <p:transition>
    <p:wipe dir="d"/>
  </p:transition>
  <p:txStyles>
    <p:titleStyle>
      <a:lvl1pPr algn="l" rtl="0" fontAlgn="base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3" y="332656"/>
            <a:ext cx="4680520" cy="3960440"/>
          </a:xfrm>
        </p:spPr>
        <p:txBody>
          <a:bodyPr/>
          <a:lstStyle/>
          <a:p>
            <a:pPr>
              <a:defRPr/>
            </a:pPr>
            <a:r>
              <a:rPr lang="uk-UA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ХІМІЯ 10 клас </a:t>
            </a:r>
            <a:r>
              <a:rPr lang="uk-UA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03</a:t>
            </a:r>
            <a:r>
              <a:rPr lang="uk-UA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.05.2022</a:t>
            </a:r>
            <a:r>
              <a:rPr lang="uk-UA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uk-UA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uk-UA" sz="6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Каучуки</a:t>
            </a:r>
            <a:r>
              <a:rPr lang="uk-UA" sz="6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Гума.</a:t>
            </a:r>
            <a:endParaRPr lang="ru-RU" sz="6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511300" y="0"/>
            <a:ext cx="7632700" cy="1431925"/>
          </a:xfrm>
        </p:spPr>
        <p:txBody>
          <a:bodyPr/>
          <a:lstStyle/>
          <a:p>
            <a:pPr algn="ctr">
              <a:defRPr/>
            </a:pPr>
            <a:r>
              <a:rPr lang="ru-RU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Полімеризацію</a:t>
            </a:r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ізопрену</a:t>
            </a:r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можна</a:t>
            </a:r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схематично </a:t>
            </a:r>
            <a:r>
              <a:rPr lang="ru-RU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зобразити</a:t>
            </a:r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таким </a:t>
            </a:r>
            <a:r>
              <a:rPr lang="ru-RU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рівнянням</a:t>
            </a:r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: </a:t>
            </a:r>
          </a:p>
        </p:txBody>
      </p:sp>
      <p:pic>
        <p:nvPicPr>
          <p:cNvPr id="38914" name="Picture 12" descr="IzoprenPolimerazatsij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844675"/>
            <a:ext cx="6624637" cy="1727200"/>
          </a:xfrm>
        </p:spPr>
      </p:pic>
      <p:sp>
        <p:nvSpPr>
          <p:cNvPr id="13316" name="Rectangle 11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250825" y="3716338"/>
            <a:ext cx="8713788" cy="2447925"/>
          </a:xfrm>
        </p:spPr>
        <p:txBody>
          <a:bodyPr/>
          <a:lstStyle/>
          <a:p>
            <a:pPr>
              <a:defRPr/>
            </a:pP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Молекули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природного каучуку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теж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мають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лінійну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структуру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також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звивисті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Молекулярна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маса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природного каучуку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досягає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170 000 в. о., а число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елементарних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ланок в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молекулі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— до 2500.</a:t>
            </a:r>
          </a:p>
          <a:p>
            <a:pPr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Продукт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вулканізації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композицій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основі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каучуку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називається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гумою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42988" y="115888"/>
            <a:ext cx="8101012" cy="10414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Вулканізація каучуку </a:t>
            </a:r>
            <a:endParaRPr lang="ru-RU" sz="4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861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785938"/>
            <a:ext cx="5219700" cy="3089275"/>
          </a:xfrm>
        </p:spPr>
        <p:txBody>
          <a:bodyPr>
            <a:noAutofit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Сирий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каучук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має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низьку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міцність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дуже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липкий, особливо при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нагріванні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а на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морозі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стає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твердим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ламким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Тому для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виготовлення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різних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виробів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у сирому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вигляді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каучук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непридатний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Свої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цінні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властивості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каучук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набуває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при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вулканізації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тобто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нагріванні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сіркою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4340" name="Picture 5" descr="37559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4008" y="3140968"/>
            <a:ext cx="4176464" cy="3132347"/>
          </a:xfrm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758825" y="188913"/>
            <a:ext cx="8385175" cy="1023937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Синтетичні </a:t>
            </a:r>
            <a:r>
              <a:rPr lang="uk-UA" sz="4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каучуки</a:t>
            </a:r>
            <a:r>
              <a:rPr lang="uk-UA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sz="4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0661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557338"/>
            <a:ext cx="5724525" cy="5111750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Ш"/>
              <a:defRPr/>
            </a:pPr>
            <a:r>
              <a:rPr 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Першим синтетичним каучуком, що мали промислове значення, був </a:t>
            </a:r>
            <a:r>
              <a:rPr lang="uk-UA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полібутадіеновий</a:t>
            </a:r>
            <a:r>
              <a:rPr 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(</a:t>
            </a:r>
            <a:r>
              <a:rPr lang="uk-UA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дивініловий</a:t>
            </a:r>
            <a:r>
              <a:rPr 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) каучук, що вироблявся синтезом за методом С. В. Лебедєва (аніонна полімеризація рідкого бутадієну в присутності натрію), однак через невисокі механічних якостей знайшов обмежене застосування.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Ш"/>
              <a:defRPr/>
            </a:pPr>
            <a:r>
              <a:rPr 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 Німеччині бутадієн-натрієвий каучук знайшов досить широке застосування під назвою «</a:t>
            </a:r>
            <a:r>
              <a:rPr lang="uk-UA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Буна</a:t>
            </a:r>
            <a:r>
              <a:rPr 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».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Ш"/>
              <a:defRPr/>
            </a:pPr>
            <a:r>
              <a:rPr 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Синтез </a:t>
            </a:r>
            <a:r>
              <a:rPr lang="uk-UA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каучуків</a:t>
            </a:r>
            <a:r>
              <a:rPr 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став значно дешевше з винаходом каталізаторів </a:t>
            </a:r>
            <a:r>
              <a:rPr lang="uk-UA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Циглера</a:t>
            </a:r>
            <a:r>
              <a:rPr 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- </a:t>
            </a:r>
            <a:r>
              <a:rPr lang="uk-UA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Натта</a:t>
            </a:r>
            <a:r>
              <a:rPr 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</a:p>
        </p:txBody>
      </p:sp>
      <p:pic>
        <p:nvPicPr>
          <p:cNvPr id="15364" name="Picture 7" descr="Sergey_Lebedev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24525" y="1700213"/>
            <a:ext cx="3244850" cy="45085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557338"/>
            <a:ext cx="4140200" cy="5111750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Ш"/>
              <a:defRPr/>
            </a:pP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Ізопрен каучук - синтетичні </a:t>
            </a:r>
            <a:r>
              <a:rPr lang="uk-UA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каучуки</a:t>
            </a: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одержувані полімеризацією ізопрену в присутності каталізаторів - металевого літію, перекидних сполук. На відміну від інших синтетичних </a:t>
            </a:r>
            <a:r>
              <a:rPr lang="uk-UA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каучуків</a:t>
            </a: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uk-UA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ізопрена</a:t>
            </a: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uk-UA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каучуки</a:t>
            </a: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подібно натуральному каучуку, мають високу клейкість і незначно поступаються йому в еластичності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  <a:endParaRPr lang="uk-U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Ш"/>
              <a:defRPr/>
            </a:pP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 даний час велика частина вироблених </a:t>
            </a:r>
            <a:r>
              <a:rPr lang="uk-UA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каучуків</a:t>
            </a: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є бутадієн-стирольним або </a:t>
            </a:r>
            <a:r>
              <a:rPr lang="uk-UA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бутадієн-стирол-акрилонітрильних</a:t>
            </a: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uk-UA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сополімерами</a:t>
            </a: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</a:p>
        </p:txBody>
      </p:sp>
      <p:pic>
        <p:nvPicPr>
          <p:cNvPr id="41986" name="Picture 2" descr="http://ua.all.biz/img/ua/catalog/220391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00" y="0"/>
            <a:ext cx="5016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47813" y="188913"/>
            <a:ext cx="7067550" cy="1055687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115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Гума </a:t>
            </a:r>
            <a:endParaRPr lang="ru-RU" sz="115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475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484313"/>
            <a:ext cx="4572000" cy="5257800"/>
          </a:xfrm>
        </p:spPr>
        <p:txBody>
          <a:bodyPr>
            <a:noAutofit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Ш"/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продукт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вулканізації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композицій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основі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каучуку;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матеріал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необхідний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для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виробництва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різноманітних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виробів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-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від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автомобільних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шин до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хірургічних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рукавичок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Головна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перевага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гуми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-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її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еластичність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Вона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може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розтягуватися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й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гнутися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а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потім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приймати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початкову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форму.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Гума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може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бути як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м’яка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так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тверда. </a:t>
            </a:r>
          </a:p>
        </p:txBody>
      </p:sp>
      <p:pic>
        <p:nvPicPr>
          <p:cNvPr id="18436" name="Picture 5" descr="39612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2877" b="12089"/>
          <a:stretch>
            <a:fillRect/>
          </a:stretch>
        </p:blipFill>
        <p:spPr>
          <a:xfrm>
            <a:off x="4860032" y="1484784"/>
            <a:ext cx="3456384" cy="2254674"/>
          </a:xfrm>
          <a:effectLst>
            <a:softEdge rad="112500"/>
          </a:effectLst>
        </p:spPr>
      </p:pic>
      <p:sp>
        <p:nvSpPr>
          <p:cNvPr id="44036" name="AutoShape 2" descr="data:image/jpeg;base64,/9j/4AAQSkZJRgABAQAAAQABAAD/2wCEAAkGBxMSEhUUEBQSEBQQDw8PFBIQDw8PFBAQFBQWFhQUFBQYHCggGBolHBQUITEhJSkrLi4uFx8zODMsNygtLisBCgoKDQwNFAwMDisZFBkrKywsKzc3NysrKywsLDcrKysrKyssKysrKysrLCsrKysrKysrKysrKysrKysrKysrK//AABEIAMEBBQMBIgACEQEDEQH/xAAcAAABBAMBAAAAAAAAAAAAAAAAAQIDBAUGBwj/xAA5EAACAQMBBgMGBAUEAwAAAAAAAQIDBBEhBQYHEjFRQWFxExQiMoGRQlKhsSMzcoLBYnPh8BUkov/EABYBAQEBAAAAAAAAAAAAAAAAAAABAv/EABYRAQEBAAAAAAAAAAAAAAAAAAABEf/aAAwDAQACEQMRAD8A7iACMBRrEbMNvFvNQsqblXmk/CK1k36AZdyS1bwvPoaxvBv7Z2mkp+0mvw09dTlG9XEO5u24037GlriMXrJebNMlJvWTy+71IOl7V4uV5tq3pqmvzS1ZrVzvxf1HrXkl5aGsJjlIDO0t57yOquKmc/mNi2PxMu6TXtWq0fFPR/c0JSHxmEehd3t9rW7wozVOePknpr5PxNljLK7+Z5YhPD+HR908YNr3f3+urbEeb2sF+Gev6hXoFMU0nd/iPa18RqN0J/6/lz5M213dNR5nOHL15uZY+4FkbI1XbHEGxt081VUkvww1Zou2OL9SWVbUuVeEpav7FHYJyUdZNLzbwa5trfmyts89VSkvww+JnC9q70Xdw37WtLXwi3FfoYVvu9c9XrkD1JsXatO6pRq0Zc0Zff0ZkUefOG+97sq3JVeaFVpPPSD7nfbesppODzGSUk10aYFgBiY8AAAAAAAAAAAAAAAAAAAABvMGRuf+DWt99542VFvOakliK/yQVN+t96dlDljiVaSwkvw+bOFbV2nVuKjnWlzSb+iXkNv72dapKpUblKTb1KrQCDWh2AAYkOFyNAdkVDUGQJE+w9TIcioosKRbd/UlDkdSfL+XmeDGpj1IB07Xs8vsyvJNdcosqbH8yfVZCKKeQyWp2qfyvHkVp05LqgE6nV+E2+mqs7h/7cm//k5Lzj6dVppwbjKLUoyXXKCvWsf++ZIaDwz33je01TrNRr01jXTnS8Ub7zAAZDIja8QFyJzGv7U3ysqEnGpWjldVF8xFsvfiyryUadTDbwlJcuX5AbOAiYZAUAAAAAAAAAIa1RRTk+kU2zztvvtuV3cyll8sJOMV4YR2PiNtD2NnPDxKfw/c4C1r66sCDA1omkhmCCJxAe0NwUNwKLgTBAjEwKxMgILkRBygOQuRgFEmRykR5HcwEsZkin31KyY9SAWpaxeq0ZWqUJLrr5otKZLGYFPZt/OhVhVpNxnTlnHfyZ6V3P3ip31vGrB/EklOPjGXiec6lGEvL0Mtuht+ts2q6lNe1pyWJU84yB6UON8ZeILpv3S0niTX8ScX0XZPuaxvXxju66cKEfdovRvrL7nMritKcnKTcpN5cnq2wMraXGXmTbfeTy2Z/Z9fklGS0cJJmp2dQ2CynkJr1DsG8Va3pTTzzQWfXGpfijQuFG14ytvZzlGLhJ45pJN/c31PsDTwEAKUAAAAAA57xjT91j/uI43KB6B362Z7xazjFZlBcyXmjglSDWU+qeH5MCqxrRPyjJICBobgmcRjQETEHtDXEBomB2BpEIwyAJAAgrQ0KUAFKBD0xgZAkyLkjHASxmSRqFdSAB1xbQqLEkvVdTE3mw5L+W+ZGWUiSM/oEanhweJJx9TL7OrGTrUoT+ZZ8yp/43leYPTsVF66qtKM4ykuV5+GTRs27XEevQnBTnKdLK5lP4mo+TNWUM02noYyC8OwHo+x4lbPqJZrcr7Si1gzlnvLaVf5dek/70v3PLCHx+q9HgjT1tTrxl8soy9GmPcjylb7Ur0/5dapHHacjqvCO4vbicqlerOdGOiUtcsDq/MACANx/wB7nP8AfPcBVZOtbYU3rKHRSfc6NgbJAeatpbOqUJuFaEoST8VhFOUT0dtfY9G5jy1oKWeksar0Zy3erh5VoZnb5q0+uPxRA0CUSNxLVWnh4aaa6p6NEM4gQco3lJXEYwI2hjRLgRgRYEaHyG4AaIOABrBCtAEJzC8w3AMBQG5FyA5MdkjyGQJOYVSIuYJMCbmHRqPwFt7Zy66Ikq3VOktPiZRJSpya1XUjqbKzqnqY+ttSpLOHyoTZ93UVRZk2mAs6bi8MTyLW03mehUbKLmzLGVerClT1lOSR6b3a2RG1t4UorHLFc3nLxOY8F928t3VReUM9+52OJlSZ8gHgACNCgA3kQOI4RgaHxF3dtvd6lw4qE4LOY6ZOMxnGfys69xm2hyWsaaeHUeH6HAakmnmLw/IQZ2UfoMaKFttj8NX7mTjiSzFpotEA2RLKIxwIIWhCRjZAMEHCBDWhrHMRoBoiYrQmAFEYgmQAFIQWnHmeEAsVnzLkKMYLmm/oMlUjRXeRia1w5vMn9Ci9dbRctFovIpv7jUxy0KF5S7Z0+Vc7+gy3ofilp5DqtXOngugCznl5fiIorKb1Saz6DP1N83B3HndzU6qcaS1z+byMq6zuDeUqlnT9jHkjGKWGvE2WJW2fYwowUKaUVFJYRaiAoAAAAAACMUbUlhNvwTYo4hxs2hzXEKaeVCOX6nK65tW/l77a8rSzopuK+hqtUQU6g61u5038L9U+gtREE0WjYrPakKmj+GS7+JanDBp00X7La84aS+NfsQZ/lGNC21zCosxaz27D5xCIWhnKTNDWgImMbJGhuAGMGDQ0AY3Ioijl6AEIOTwvEs160aMcLWQVJqlH/U/0MNVm5PMiwFWbk8vqKhsF9y3StM6y0RcEVOLeiLlOgoLM9X2GyuVHSC+pXcm9WwJq1dyfZdgowy8IbRouWnn1L04tNQprM54isd2S0bFuLu+7q4jDGVFpzfgkeiLK0jSgoQXLGKxhGr8Nd2lZ2sXJfxai5pPx18DcIkUg5CgAAAAAAACMx28N17K3qyemIS++DINmm8Vr/wBlYzXjNpAeftoVuacpd5N+rMdNlitIg9k5dFkQQMjlEylHZbfzPBZ91pwXxYLowHsG+ibHx2ZN+GDKVdq0oaJZ9EY6423J/KkgiWhsxweebD8mZWF9FLEpL1NXq3s5dX9iByz1IN2i1JZi015EckatZ3s6b+F/TubBZbVhU0fwy7MCdoYyeaI5ICFoaySQxAMaJ6SUFzPqNowyyvfXcflYFO4qupLI6Nr+Z4G+8/lWCKVRvqywXPaxj8qy+5BOvKXV6EORxQ7JZt6HNr0XcKFDTM9EJUu8vljov3AyFKaXwx6LqzoHCvdZXFdXFTWNF6LGjkc3t1+p3fgrH/1JvvV/wZquhpCpCYHAAAAAAAACMURgNOTccL/SlRXV5bR1iUsJt9FqcC342j7xdzl1UHyx+gGoUbHOs/oiWrWp012GbRveXSOr/YwdaTlq9QLV3tWT+XRGLrzcurY9oY2MFeSI2WZEUoGpEQsQe4jcEqlTDIYDAGTsdrShpL4o/sZq3uoVPlevZmrQiEZNPKeCDbJ0yLBirTbEo6T1XfxMrRrQmswaAl+WDfZGuOWW2/E2O6jmDXka1jGnTBYhyHoSms9NS1G2xrN4QohhFvp1LKUaestZdupFO6SWKa+pVbb1erAlrVnN66LsSU0QwRZolVeodDv/AAfp4svWTZ5+h0PRfCqGLCn56maNwQoAAAAAAAAAIxRJAY/bafu9Tl68kv2POtwnmWeuZZPS8o9+j0Zxzf3dKVCcq1NOVKbb0WeRvuByS4erfjkrSiZPaNo4yz31z4GPcQIJIiaJ2hjQEUkNcSZoayorygNcSfAxxAgwLGOWPlHBJRh4gI0Jyj5AkwI3EWEnF5i2mP5H2F9m+wGStdr6YqL6ofUu6L6rLMV7N9mKqL7MC5LaC6U4peeCrUnKWsnkT2b7P7C8j7MBqQ7A5QfYf7NgESxTIlB9iWHoRVmB6W4cQxYUf6TzTTf+D03uFDFjR/oQGxAAAAAAAAAACMUAG4I69FSjyySkn1TWUTDZIDn283DenVzK3ag3luEun07HJ9v7k3Fu38Eku+Mr6HpjAypSjJYlFST8GkwPIVa2lF/EmiCUT1JtTcmzr/NSUW/GKwadtTg5SlrSqOPZSWQOEyiMcTp9/wAIbuGeRxn2w8Gu3fD++g/ipS9Usgag0NM5X3buY/NTkv7WU57IrLrB/YoxvI5PC8TKx2fGEf4j17EFO0qwkpcj0Zk7yHMubDT7MDGVK0V8sV9SrVuZeS+hLVg0VpxKI3cz7ie8S7i8gigQOjWl3Hq6muj/AEGKI5RCJPfJ919g96n5DRGRT/eHnoZHYmz5XVaNGmpOUnjK6L1MZNcq82dr4DbtYUrmost6RygNY2jwi2jT1p8tXTPwyw/sa9X3I2nB629XPkso9XoVAeXNj7m7SqTjGVvOMcrMpLGD0lsC1dG3pU5LDhBReO5kELgBwAAAAAAAAAAAAAAAAAAAAAADZCYz1HiYAhnbwfWEX6xRWq7IoS60oP8AtRfwGCDDz3ZtH1ow+xSuNyLGaadGK9NDZcBgDlO8HByjVzK1qOlL8sviic82zwuv6GcU/bL81N5/Q9M4DBR44u9kVqTaq0qkMd4SKXL9D2bcWdOaxOEJLzimYHaG42z63z21PL8Yx5QPKOBT0TfcHbCeeTnpejyjBX3AyD/lXMl/VHI0cS5RyjjV9Dpm0OC17D+VOnVXm+VmOr8JNpNYUIenMNGj7LtZV60YLXmkkvTJ633X2XG2tqdOKxiCz641OP8ADvhnd0LuNS6goxhqnnOp3VoB0RRIigAAAAAAAAAAAAAAAAAAAAAAAAAAAAAAAAAAAAACMAACOQAA4SIAQJU8B66/QAEAxEAFCwHAAAAAAAAAAAAAA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652120" y="3717032"/>
            <a:ext cx="1907704" cy="2867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8539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Призначення</a:t>
            </a:r>
            <a:endParaRPr lang="ru-RU" sz="6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9459" name="Содержимое 9"/>
          <p:cNvSpPr>
            <a:spLocks noGrp="1"/>
          </p:cNvSpPr>
          <p:nvPr>
            <p:ph sz="half" idx="1"/>
          </p:nvPr>
        </p:nvSpPr>
        <p:spPr>
          <a:xfrm>
            <a:off x="0" y="1484313"/>
            <a:ext cx="5508625" cy="4651375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Понад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половину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виробленої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гуми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витрачають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 </a:t>
            </a:r>
            <a:r>
              <a:rPr lang="ru-RU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автомобільні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шини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Крім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шин,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із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гуми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виробляють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взуття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одяг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рукавички, 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труби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ластики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тенісні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м'ячі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, прокладки </a:t>
            </a:r>
            <a:r>
              <a:rPr lang="ru-RU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клапанів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для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герметизації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трубопроводів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двигунів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</a:p>
          <a:p>
            <a:pPr>
              <a:defRPr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6083" name="Місце для вмісту 4" descr="2-rezina-b-u-optom-iz-germanii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35600" y="1773238"/>
            <a:ext cx="3403600" cy="3084512"/>
          </a:xfrm>
        </p:spPr>
      </p:pic>
      <p:pic>
        <p:nvPicPr>
          <p:cNvPr id="46084" name="Picture 7" descr="125(5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4597400"/>
            <a:ext cx="3024187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5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Компоненти</a:t>
            </a:r>
            <a:r>
              <a:rPr lang="ru-RU" sz="5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5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гуми</a:t>
            </a:r>
            <a:endParaRPr lang="ru-RU" sz="5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0483" name="Місце для вмісту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Найважливішим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компонентом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гуми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є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натуральний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або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синтетичний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каучук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від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якого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залежать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основні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властивості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гумового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матеріалу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Для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поліпшення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властивостей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гуми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до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її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складу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крім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каучуку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додають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вулканізатори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зміцнювачі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пластифікатори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барвники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стабілізатори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та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інші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компоненти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</a:p>
          <a:p>
            <a:pPr>
              <a:buFont typeface="Wingdings 2" pitchFamily="18" charset="2"/>
              <a:buNone/>
              <a:defRPr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Місце для вмісту 2"/>
          <p:cNvSpPr>
            <a:spLocks noGrp="1"/>
          </p:cNvSpPr>
          <p:nvPr>
            <p:ph idx="1"/>
          </p:nvPr>
        </p:nvSpPr>
        <p:spPr>
          <a:xfrm>
            <a:off x="0" y="1628775"/>
            <a:ext cx="6156325" cy="4392613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en-US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		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Вулканізатори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(</a:t>
            </a:r>
            <a:r>
              <a:rPr lang="ru-RU" sz="22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сірка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селен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іноді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пероксиди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)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додаються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кількістю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1-5 %.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Внаслідок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певних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хімічних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реакцій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вулканізатора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каучуком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утворюється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високоеластична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гума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Якщо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масову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частку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сірки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сирій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гумі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довести до 30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більше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%, то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утворюється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твердий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нееластичний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матеріал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ебоніт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який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використовують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як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ізолятор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електротехніці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Вулканізацію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можна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активізувати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оксидами </a:t>
            </a:r>
            <a:r>
              <a:rPr lang="ru-RU" sz="22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магнію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2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свинцю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цинку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та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ін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</a:p>
          <a:p>
            <a:pPr>
              <a:defRPr/>
            </a:pPr>
            <a:endParaRPr lang="ru-RU" sz="2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8130" name="Picture 2" descr="http://olexarider.ucoz.ua/E-3/ContinentalTKC8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1628775"/>
            <a:ext cx="2916237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79388" y="1574800"/>
            <a:ext cx="5051425" cy="5283200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Зміцнювані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—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дрібнодисперсні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порошки </a:t>
            </a:r>
            <a:r>
              <a:rPr lang="ru-RU" sz="2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сажі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оксиду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кремнію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або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оксиду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цинку —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додають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для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підвищення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міцності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твердості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стійкості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гумових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виробів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Для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відповідальних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гумових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виробів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(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шини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шланги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високого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тиску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привідні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паси та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ін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.)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використовують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волоконні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зміцнювані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із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синтетичних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волокон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або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металевого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дроту,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покритого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латунню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щоб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підвищити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зчеплення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дроту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полімером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</a:p>
          <a:p>
            <a:pPr>
              <a:defRPr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9154" name="Місце для вмісту 4" descr="1201841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84663" y="1651000"/>
            <a:ext cx="4859337" cy="36449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348038" y="1484313"/>
            <a:ext cx="5797550" cy="51149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Каучук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існує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стільки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років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скільки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і сама природа.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Скам'янілі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рештки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каучуконосних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дерев,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які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були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знайдені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мають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вік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близько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трьох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мільйонів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років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Каучук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мовою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індіанців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тупи-гуарани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означає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«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сльози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дерева».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Каучукові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кулі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із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сирої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гуми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знайдені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серед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руїн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цивілізацій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інків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і майя в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Центральній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і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Південній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Америці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вік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цих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куль не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менше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900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років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Перше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знайомство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європейців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натуральним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каучуком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відбулося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п'ять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століть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назад.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Власне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історія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каучуку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почалася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як не дивно, з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дитячого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м'ячика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і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шкільної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гумки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</a:p>
          <a:p>
            <a:pPr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84313"/>
            <a:ext cx="345598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900113" y="333375"/>
            <a:ext cx="8339137" cy="752475"/>
          </a:xfrm>
        </p:spPr>
        <p:txBody>
          <a:bodyPr/>
          <a:lstStyle/>
          <a:p>
            <a:pPr algn="ctr">
              <a:defRPr/>
            </a:pPr>
            <a:r>
              <a:rPr lang="en-US" sz="5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unga" pitchFamily="34" charset="0"/>
              </a:rPr>
              <a:t>I</a:t>
            </a:r>
            <a:r>
              <a:rPr lang="ru-RU" sz="5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unga" pitchFamily="34" charset="0"/>
              </a:rPr>
              <a:t>стор</a:t>
            </a:r>
            <a:r>
              <a:rPr lang="en-US" sz="5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unga" pitchFamily="34" charset="0"/>
              </a:rPr>
              <a:t>i</a:t>
            </a:r>
            <a:r>
              <a:rPr lang="ru-RU" sz="5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unga" pitchFamily="34" charset="0"/>
              </a:rPr>
              <a:t>я в</a:t>
            </a:r>
            <a:r>
              <a:rPr lang="en-US" sz="5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unga" pitchFamily="34" charset="0"/>
              </a:rPr>
              <a:t>i</a:t>
            </a:r>
            <a:r>
              <a:rPr lang="ru-RU" sz="5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unga" pitchFamily="34" charset="0"/>
              </a:rPr>
              <a:t>дкриття</a:t>
            </a:r>
            <a:endParaRPr lang="ru-RU" sz="54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unga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Місце для вмісту 2"/>
          <p:cNvSpPr>
            <a:spLocks noGrp="1"/>
          </p:cNvSpPr>
          <p:nvPr>
            <p:ph sz="half" idx="1"/>
          </p:nvPr>
        </p:nvSpPr>
        <p:spPr>
          <a:xfrm>
            <a:off x="0" y="1700213"/>
            <a:ext cx="5472113" cy="4857750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Пластифікатори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(</a:t>
            </a:r>
            <a:r>
              <a:rPr lang="ru-RU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тіарафін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каніфоль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стеаринова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кислота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рослинні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олії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)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сприяють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рівномірному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розподілу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компонентів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у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суміші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полегшують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формування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виробів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та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підвищують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їх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морозостійкість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</a:p>
          <a:p>
            <a:pPr>
              <a:defRPr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0178" name="Місце для вмісту 4" descr="1086333.jpeg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076825" y="333375"/>
            <a:ext cx="4364038" cy="436403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79388" y="1717675"/>
            <a:ext cx="6985000" cy="1350963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Барвники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(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мінеральні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й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органічні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)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надають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гумовим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виробам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бажаного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кольору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</a:p>
          <a:p>
            <a:pPr>
              <a:buFont typeface="Wingdings 2" pitchFamily="18" charset="2"/>
              <a:buNone/>
              <a:defRPr/>
            </a:pP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1202" name="Місце для вмісту 4" descr="1125654.jpe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700338" y="2781300"/>
            <a:ext cx="5565775" cy="366077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Місце для вмісту 6" descr="Tyton_Seal_For_Duct_Iron_Pipe_Lines.jpg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CDCDCB"/>
              </a:clrFrom>
              <a:clrTo>
                <a:srgbClr val="CDCDCB">
                  <a:alpha val="0"/>
                </a:srgbClr>
              </a:clrTo>
            </a:clrChange>
          </a:blip>
          <a:srcRect l="9436" r="11298" b="2174"/>
          <a:stretch>
            <a:fillRect/>
          </a:stretch>
        </p:blipFill>
        <p:spPr>
          <a:xfrm>
            <a:off x="6119813" y="2781300"/>
            <a:ext cx="3024187" cy="2519363"/>
          </a:xfrm>
        </p:spPr>
      </p:pic>
      <p:sp>
        <p:nvSpPr>
          <p:cNvPr id="25603" name="Заголовок 1"/>
          <p:cNvSpPr>
            <a:spLocks noGrp="1"/>
          </p:cNvSpPr>
          <p:nvPr>
            <p:ph sz="half" idx="1"/>
          </p:nvPr>
        </p:nvSpPr>
        <p:spPr>
          <a:xfrm>
            <a:off x="0" y="1428750"/>
            <a:ext cx="6588125" cy="4500563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Сукупність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технічних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властивостей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гумових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матеріалів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дає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змогу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застосовувати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їх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для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амортизації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та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демпфірування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хімічного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захисту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деталей машин,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трубопроводів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шлангів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ущільнення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герметизації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умовах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повітряних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рідких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середовищ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для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покришок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камер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коліс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літаків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та автотранспорту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тощо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Номенклатура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гумових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виробів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налічує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понад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40000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найменувань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</a:p>
          <a:p>
            <a:pPr>
              <a:defRPr/>
            </a:pPr>
            <a:endParaRPr lang="ru-RU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8172450" cy="1066800"/>
          </a:xfrm>
        </p:spPr>
        <p:txBody>
          <a:bodyPr/>
          <a:lstStyle/>
          <a:p>
            <a:pPr algn="ctr">
              <a:defRPr/>
            </a:pPr>
            <a:r>
              <a:rPr lang="ru-RU" sz="4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unga" pitchFamily="34" charset="0"/>
              </a:rPr>
              <a:t>Використання</a:t>
            </a:r>
            <a:r>
              <a:rPr lang="ru-RU" sz="4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unga" pitchFamily="34" charset="0"/>
              </a:rPr>
              <a:t> </a:t>
            </a:r>
            <a:r>
              <a:rPr lang="ru-RU" sz="4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unga" pitchFamily="34" charset="0"/>
              </a:rPr>
              <a:t>гуми</a:t>
            </a:r>
            <a:endParaRPr lang="ru-RU" sz="48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unga" pitchFamily="34" charset="0"/>
            </a:endParaRPr>
          </a:p>
        </p:txBody>
      </p:sp>
      <p:sp>
        <p:nvSpPr>
          <p:cNvPr id="53250" name="Text Box 4"/>
          <p:cNvSpPr txBox="1">
            <a:spLocks noChangeArrowheads="1"/>
          </p:cNvSpPr>
          <p:nvPr/>
        </p:nvSpPr>
        <p:spPr bwMode="auto">
          <a:xfrm>
            <a:off x="900113" y="1628775"/>
            <a:ext cx="7350125" cy="1200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1.Використання </a:t>
            </a:r>
            <a:r>
              <a:rPr lang="ru-RU" sz="2400" i="1">
                <a:solidFill>
                  <a:srgbClr val="000099"/>
                </a:solidFill>
                <a:latin typeface="Times New Roman" pitchFamily="18" charset="0"/>
              </a:rPr>
              <a:t>гуми </a:t>
            </a:r>
            <a:r>
              <a:rPr lang="ru-RU" sz="2400" i="1">
                <a:latin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</a:rPr>
              <a:t>– це покришки, шини, гумове взуття, м'ячі, прогумовані тканини, гумові килимки і так далі</a:t>
            </a:r>
          </a:p>
        </p:txBody>
      </p:sp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1439863" y="3140075"/>
            <a:ext cx="678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Якщо в каучуку 10-15% сірки – це гума.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900113" y="3962400"/>
            <a:ext cx="7862887" cy="1570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2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.</a:t>
            </a: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Використання </a:t>
            </a:r>
            <a:r>
              <a:rPr lang="ru-RU" sz="2400" i="1" dirty="0">
                <a:solidFill>
                  <a:srgbClr val="000099"/>
                </a:solidFill>
                <a:latin typeface="+mn-lt"/>
                <a:cs typeface="+mn-cs"/>
              </a:rPr>
              <a:t>ебоніта</a:t>
            </a:r>
            <a:r>
              <a:rPr lang="ru-RU" sz="2400" dirty="0">
                <a:latin typeface="+mn-lt"/>
                <a:cs typeface="+mn-cs"/>
              </a:rPr>
              <a:t> – твердого, стійкого до розчинників матеріалу, що володіє ізоляц</a:t>
            </a:r>
            <a:r>
              <a:rPr lang="en-US" sz="2400" dirty="0" err="1">
                <a:latin typeface="+mn-lt"/>
                <a:cs typeface="+mn-cs"/>
              </a:rPr>
              <a:t>i</a:t>
            </a:r>
            <a:r>
              <a:rPr lang="ru-RU" sz="2400" dirty="0">
                <a:latin typeface="+mn-lt"/>
                <a:cs typeface="+mn-cs"/>
              </a:rPr>
              <a:t>йними властивостями, – це багаточисельні деталі для радіотехніки і електроніки.</a:t>
            </a:r>
          </a:p>
        </p:txBody>
      </p:sp>
      <p:sp>
        <p:nvSpPr>
          <p:cNvPr id="53253" name="Text Box 8"/>
          <p:cNvSpPr txBox="1">
            <a:spLocks noChangeArrowheads="1"/>
          </p:cNvSpPr>
          <p:nvPr/>
        </p:nvSpPr>
        <p:spPr bwMode="auto">
          <a:xfrm>
            <a:off x="1619250" y="5791200"/>
            <a:ext cx="678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Якщо в каучуку 25-40% сірки - це ебоніт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uk-UA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 призначенням у машинобудуванні:</a:t>
            </a:r>
            <a:endParaRPr lang="ru-RU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ущільнювачі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вібро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- та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звукоізолятори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протиударні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силові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(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шестірні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корпуси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насосів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муфти,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шарніри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),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антифрикційні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фрикційні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деталі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та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інструменти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Гума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також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використовується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метою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захисну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виробів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та як декоративна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речовина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</a:p>
          <a:p>
            <a:pPr>
              <a:defRPr/>
            </a:pP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4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Домашнє завдання:</a:t>
            </a:r>
            <a:endParaRPr lang="ru-RU" sz="48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0" y="1676400"/>
            <a:ext cx="9144000" cy="499268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4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Опрацювати</a:t>
            </a:r>
            <a:r>
              <a:rPr lang="ru-RU" sz="4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параграф 27, </a:t>
            </a:r>
            <a:r>
              <a:rPr lang="ru-RU" sz="4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завдання</a:t>
            </a:r>
            <a:r>
              <a:rPr lang="ru-RU" sz="4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 </a:t>
            </a:r>
            <a:r>
              <a:rPr lang="ru-RU" sz="4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вибір</a:t>
            </a:r>
            <a:r>
              <a:rPr lang="ru-RU" sz="4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4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сторінка</a:t>
            </a:r>
            <a:r>
              <a:rPr lang="ru-RU" sz="4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148.</a:t>
            </a:r>
          </a:p>
        </p:txBody>
      </p:sp>
      <p:pic>
        <p:nvPicPr>
          <p:cNvPr id="4" name="Місце для вмісту 4" descr="2-rezina-b-u-optom-iz-germanii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1520" y="3501008"/>
            <a:ext cx="8587680" cy="316808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>
          <a:xfrm>
            <a:off x="900113" y="333375"/>
            <a:ext cx="8339137" cy="752475"/>
          </a:xfrm>
        </p:spPr>
        <p:txBody>
          <a:bodyPr/>
          <a:lstStyle/>
          <a:p>
            <a:pPr algn="ctr">
              <a:defRPr/>
            </a:pPr>
            <a:r>
              <a:rPr lang="en-US" sz="5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unga" pitchFamily="34" charset="0"/>
              </a:rPr>
              <a:t>I</a:t>
            </a:r>
            <a:r>
              <a:rPr lang="ru-RU" sz="5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unga" pitchFamily="34" charset="0"/>
              </a:rPr>
              <a:t>стор</a:t>
            </a:r>
            <a:r>
              <a:rPr lang="en-US" sz="5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unga" pitchFamily="34" charset="0"/>
              </a:rPr>
              <a:t>i</a:t>
            </a:r>
            <a:r>
              <a:rPr lang="ru-RU" sz="5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unga" pitchFamily="34" charset="0"/>
              </a:rPr>
              <a:t>я в</a:t>
            </a:r>
            <a:r>
              <a:rPr lang="en-US" sz="5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unga" pitchFamily="34" charset="0"/>
              </a:rPr>
              <a:t>i</a:t>
            </a:r>
            <a:r>
              <a:rPr lang="ru-RU" sz="5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unga" pitchFamily="34" charset="0"/>
              </a:rPr>
              <a:t>дкриття</a:t>
            </a:r>
            <a:endParaRPr lang="ru-RU" sz="54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unga" pitchFamily="34" charset="0"/>
            </a:endParaRPr>
          </a:p>
        </p:txBody>
      </p:sp>
      <p:sp>
        <p:nvSpPr>
          <p:cNvPr id="17411" name="Content Placeholder 3"/>
          <p:cNvSpPr>
            <a:spLocks noGrp="1"/>
          </p:cNvSpPr>
          <p:nvPr>
            <p:ph idx="4294967295"/>
          </p:nvPr>
        </p:nvSpPr>
        <p:spPr>
          <a:xfrm>
            <a:off x="0" y="1557338"/>
            <a:ext cx="5795963" cy="6237287"/>
          </a:xfrm>
        </p:spPr>
        <p:txBody>
          <a:bodyPr/>
          <a:lstStyle/>
          <a:p>
            <a:pPr>
              <a:defRPr/>
            </a:pP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 1770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році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британський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хімік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Джозеф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Прістлі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(</a:t>
            </a:r>
            <a:r>
              <a:rPr lang="en-US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Joseph Priestley)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вперше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знайшов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йому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застосування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: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він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виявив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що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каучук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може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стирати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те,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що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написано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графітовим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олівцем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Тоді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такі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шматки каучуку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називали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гумміеластіком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(«смолою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еластичною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»).</a:t>
            </a:r>
          </a:p>
          <a:p>
            <a:pPr>
              <a:defRPr/>
            </a:pP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 1791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році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англійський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фабрикант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Самуель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Пел (</a:t>
            </a:r>
            <a:r>
              <a:rPr lang="en-US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Samuel Peal)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запатентував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спосіб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зробити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одяг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водонепроникної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за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допомогою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обробки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її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розчином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каучуку в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скипидарі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</a:p>
          <a:p>
            <a:pPr>
              <a:defRPr/>
            </a:pP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Франції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до 1820 р.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навчилися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виготовляти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підтяжки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і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підв'язки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каучукових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ниток,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сплетених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із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тканиною.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996952"/>
            <a:ext cx="3275856" cy="3430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1900238"/>
            <a:ext cx="3097212" cy="473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Content Placeholder 3"/>
          <p:cNvSpPr>
            <a:spLocks noGrp="1"/>
          </p:cNvSpPr>
          <p:nvPr>
            <p:ph idx="4294967295"/>
          </p:nvPr>
        </p:nvSpPr>
        <p:spPr>
          <a:xfrm>
            <a:off x="15875" y="1655763"/>
            <a:ext cx="6553200" cy="4114800"/>
          </a:xfrm>
        </p:spPr>
        <p:txBody>
          <a:bodyPr/>
          <a:lstStyle/>
          <a:p>
            <a:pPr>
              <a:defRPr/>
            </a:pP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 1834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році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німецький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хімік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Фрідріх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Людерсдорф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(</a:t>
            </a:r>
            <a:r>
              <a:rPr lang="en-US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Friedrich </a:t>
            </a:r>
            <a:r>
              <a:rPr lang="en-US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Ludersdorf</a:t>
            </a:r>
            <a:r>
              <a:rPr lang="en-US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) 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американський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хімік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Натаніель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Хейвард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(</a:t>
            </a:r>
            <a:r>
              <a:rPr lang="en-US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Nathaniel Hayward)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виявили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що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додавання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сірки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до каучуку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зменшує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або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навіть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зовсім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усуває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липкість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виробів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 каучуку. Через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деякий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час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він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винайшов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новий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матеріал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-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гуму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Цей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процес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був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названий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вулканізацією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Відкриття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гуми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призвело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до широкого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її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застосування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: до 1919 року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було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запропоновано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вже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більше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40 000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різних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виробів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гуми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900113" y="333375"/>
            <a:ext cx="8339137" cy="752475"/>
          </a:xfrm>
        </p:spPr>
        <p:txBody>
          <a:bodyPr/>
          <a:lstStyle/>
          <a:p>
            <a:pPr algn="ctr">
              <a:defRPr/>
            </a:pPr>
            <a:r>
              <a:rPr lang="en-US" sz="5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unga" pitchFamily="34" charset="0"/>
              </a:rPr>
              <a:t>I</a:t>
            </a:r>
            <a:r>
              <a:rPr lang="ru-RU" sz="5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unga" pitchFamily="34" charset="0"/>
              </a:rPr>
              <a:t>стор</a:t>
            </a:r>
            <a:r>
              <a:rPr lang="en-US" sz="5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unga" pitchFamily="34" charset="0"/>
              </a:rPr>
              <a:t>i</a:t>
            </a:r>
            <a:r>
              <a:rPr lang="ru-RU" sz="5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unga" pitchFamily="34" charset="0"/>
              </a:rPr>
              <a:t>я в</a:t>
            </a:r>
            <a:r>
              <a:rPr lang="en-US" sz="5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unga" pitchFamily="34" charset="0"/>
              </a:rPr>
              <a:t>i</a:t>
            </a:r>
            <a:r>
              <a:rPr lang="ru-RU" sz="5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unga" pitchFamily="34" charset="0"/>
              </a:rPr>
              <a:t>дкриття</a:t>
            </a:r>
            <a:endParaRPr lang="ru-RU" sz="54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unga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uk-UA" sz="6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Каучук</a:t>
            </a:r>
            <a:endParaRPr lang="ru-RU" sz="60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101" name="Rectangle 5"/>
          <p:cNvSpPr>
            <a:spLocks noGrp="1"/>
          </p:cNvSpPr>
          <p:nvPr>
            <p:ph type="body" sz="half" idx="1"/>
          </p:nvPr>
        </p:nvSpPr>
        <p:spPr>
          <a:xfrm>
            <a:off x="0" y="1557338"/>
            <a:ext cx="4765675" cy="453866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Каучук –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натуральний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або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синтетичний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матеріал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що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характеризується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еластичністю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водонепроникністю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електроізоляційними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властивостивостями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якого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шляхом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спеціальної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обробки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отримують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гуму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</a:p>
        </p:txBody>
      </p:sp>
      <p:pic>
        <p:nvPicPr>
          <p:cNvPr id="29699" name="Picture 7" descr="beniepjx kq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2276475"/>
            <a:ext cx="4100513" cy="315912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6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Каучук</a:t>
            </a:r>
            <a:endParaRPr lang="ru-RU" sz="6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219" name="Rectangle 7"/>
          <p:cNvSpPr>
            <a:spLocks noGrp="1" noRot="1" noChangeArrowheads="1"/>
          </p:cNvSpPr>
          <p:nvPr>
            <p:ph idx="1"/>
          </p:nvPr>
        </p:nvSpPr>
        <p:spPr>
          <a:xfrm>
            <a:off x="-107950" y="1484313"/>
            <a:ext cx="9072563" cy="187325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		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Еластичний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матеріал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який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отримують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при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коагуляції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латексу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каучуконосних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рослин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головним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чином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бразильської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гевеї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що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росте в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тропічних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країнах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Основний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компонент -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поліізопрен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-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вуглеводневе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полімерне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хімічне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з’єднання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що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має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загальну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формулу (C5H8)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</a:p>
        </p:txBody>
      </p:sp>
      <p:pic>
        <p:nvPicPr>
          <p:cNvPr id="34819" name="Picture 6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3789363"/>
            <a:ext cx="5184775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6" name="Rectangle 16"/>
          <p:cNvSpPr>
            <a:spLocks noGrp="1" noRot="1" noChangeArrowheads="1"/>
          </p:cNvSpPr>
          <p:nvPr>
            <p:ph type="title"/>
          </p:nvPr>
        </p:nvSpPr>
        <p:spPr>
          <a:xfrm>
            <a:off x="468313" y="-387350"/>
            <a:ext cx="8385175" cy="889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sz="4000"/>
          </a:p>
        </p:txBody>
      </p:sp>
      <p:sp>
        <p:nvSpPr>
          <p:cNvPr id="10243" name="Rectangle 17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484313"/>
            <a:ext cx="5867400" cy="5373687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		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Зараз дерево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культивується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південно-східній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Азії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Малазії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Індонезії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Шрі-Ланці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Камбоджі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Таїланді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Сараваці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Брунеї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На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території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України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кліматичні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зони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придатні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для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виростання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каучуконосних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рослин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відсутні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Натуральний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каучук та латекс натурального каучуку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Україною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купується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кордоном.Як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саме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дереві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синтезується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вуглеводень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(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поліізопрен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) каучуку,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невідомо.З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вулканізованих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каучуків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одержують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міцну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еластичну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гуму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Застосовується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у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виробництві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шин,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амортизаторів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виробів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санітарії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гігієни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та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ін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</a:p>
        </p:txBody>
      </p:sp>
      <p:pic>
        <p:nvPicPr>
          <p:cNvPr id="35843" name="Picture 19" descr="IMG_8452_10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926138" y="1484313"/>
            <a:ext cx="3217862" cy="5373687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385175" cy="143192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Природний каучук</a:t>
            </a:r>
            <a:endParaRPr lang="ru-RU" sz="4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24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14313" y="1557338"/>
            <a:ext cx="5510212" cy="520065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Дерево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можна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використовувати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через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сім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років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На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ньому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роблять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зарубки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сік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збирають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спеціальні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посудини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Щоб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видобути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каучук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із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каучуконосних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дерев,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робітник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робить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корі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дерева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вузький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спіралеподібний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надріз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Білий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сік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(латекс)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повільно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стікає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склянку,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закріплену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під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надрізом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За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кілька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годин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після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надрізання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збирається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приблизно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150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грам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соку (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надрізи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можна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робити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через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кожні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2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дні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).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Сік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густіє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й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застигає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перетворюючись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грудочки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а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потім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висихає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Це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є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сирий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натуральний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каучук,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який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буває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двох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видів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: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Ш"/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дикий каучук,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добутий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дерев,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кущів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лози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які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ростуть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натуральних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природних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умовах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; 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Ш"/>
              <a:defRPr/>
            </a:pP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плантаційний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каучук.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6867" name="Picture 2" descr="http://www.ua.all.biz/img/ua/catalog/967845.jpeg?rrr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1484313"/>
            <a:ext cx="3348037" cy="52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4tochki.ru/picktures/uf/AJ201206010060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A"/>
              </a:clrFrom>
              <a:clrTo>
                <a:srgbClr val="FDFD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61248" y="1556792"/>
            <a:ext cx="3682752" cy="3068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8825" y="-315913"/>
            <a:ext cx="8385175" cy="698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sz="4000"/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484313"/>
            <a:ext cx="6156325" cy="578961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Протягом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ХІХ вся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маса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сирого каучуку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промислового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значення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являла собою дикий каучук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бразильської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гевеї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що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добувався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лісах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Латинської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Америки,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дерев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лози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екваторіальній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Африці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на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Малаккськім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півострові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Зондських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островах.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Він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твердіє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холоді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розм'якшується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сонці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При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нагріванні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вище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180°C у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відсутності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повітря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—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розкладається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виділяє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ізопрен.Натуральний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каучук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бразильської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гевеї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має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структуру, яка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складається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 97,8%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із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1,4-цис-поліізопрену.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Загальне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виробництво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натурального каучуку становить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близько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9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млн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т.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досягає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40% у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загальному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виробництві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споживанні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разом синтетичного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природного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каучуків</a:t>
            </a:r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Тема4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66"/>
      </a:accent1>
      <a:accent2>
        <a:srgbClr val="000099"/>
      </a:accent2>
      <a:accent3>
        <a:srgbClr val="FFFFFF"/>
      </a:accent3>
      <a:accent4>
        <a:srgbClr val="000000"/>
      </a:accent4>
      <a:accent5>
        <a:srgbClr val="AAAAB8"/>
      </a:accent5>
      <a:accent6>
        <a:srgbClr val="00008A"/>
      </a:accent6>
      <a:hlink>
        <a:srgbClr val="2660B6"/>
      </a:hlink>
      <a:folHlink>
        <a:srgbClr val="875FDF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00066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AAAAB8"/>
        </a:accent5>
        <a:accent6>
          <a:srgbClr val="00008A"/>
        </a:accent6>
        <a:hlink>
          <a:srgbClr val="2660B6"/>
        </a:hlink>
        <a:folHlink>
          <a:srgbClr val="875FD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310</TotalTime>
  <Words>1088</Words>
  <Application>Microsoft Office PowerPoint</Application>
  <PresentationFormat>Экран (4:3)</PresentationFormat>
  <Paragraphs>58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Georgia</vt:lpstr>
      <vt:lpstr>Times New Roman</vt:lpstr>
      <vt:lpstr>Tunga</vt:lpstr>
      <vt:lpstr>Wingdings</vt:lpstr>
      <vt:lpstr>Wingdings 2</vt:lpstr>
      <vt:lpstr>Тема4</vt:lpstr>
      <vt:lpstr>ХІМІЯ 10 клас 03.05.2022 Каучуки. Гума.</vt:lpstr>
      <vt:lpstr>Iсторiя вiдкриття</vt:lpstr>
      <vt:lpstr>Iсторiя вiдкриття</vt:lpstr>
      <vt:lpstr>Iсторiя вiдкриття</vt:lpstr>
      <vt:lpstr>Каучук</vt:lpstr>
      <vt:lpstr>Каучук</vt:lpstr>
      <vt:lpstr>Презентация PowerPoint</vt:lpstr>
      <vt:lpstr>Природний каучук</vt:lpstr>
      <vt:lpstr>Презентация PowerPoint</vt:lpstr>
      <vt:lpstr>Полімеризацію ізопрену можна схематично зобразити таким рівнянням: </vt:lpstr>
      <vt:lpstr>Вулканізація каучуку </vt:lpstr>
      <vt:lpstr>Синтетичні каучуки </vt:lpstr>
      <vt:lpstr>Презентация PowerPoint</vt:lpstr>
      <vt:lpstr>Гума </vt:lpstr>
      <vt:lpstr>Презентация PowerPoint</vt:lpstr>
      <vt:lpstr>Призначення</vt:lpstr>
      <vt:lpstr>Компоненти гуми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Використання гуми</vt:lpstr>
      <vt:lpstr>За призначенням у машинобудуванні:</vt:lpstr>
      <vt:lpstr>Домашнє завдання: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28</cp:revision>
  <dcterms:created xsi:type="dcterms:W3CDTF">2014-01-16T16:04:48Z</dcterms:created>
  <dcterms:modified xsi:type="dcterms:W3CDTF">2022-05-02T09:25:41Z</dcterms:modified>
</cp:coreProperties>
</file>