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01" r:id="rId3"/>
    <p:sldId id="302" r:id="rId4"/>
    <p:sldId id="267" r:id="rId5"/>
    <p:sldId id="306" r:id="rId6"/>
    <p:sldId id="293" r:id="rId7"/>
    <p:sldId id="280" r:id="rId8"/>
    <p:sldId id="268" r:id="rId9"/>
    <p:sldId id="272" r:id="rId10"/>
    <p:sldId id="282" r:id="rId11"/>
    <p:sldId id="285" r:id="rId12"/>
    <p:sldId id="286" r:id="rId13"/>
    <p:sldId id="292" r:id="rId14"/>
    <p:sldId id="308" r:id="rId15"/>
    <p:sldId id="309" r:id="rId16"/>
    <p:sldId id="310" r:id="rId17"/>
    <p:sldId id="296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FF0D"/>
    <a:srgbClr val="DA0000"/>
    <a:srgbClr val="C6C7A1"/>
    <a:srgbClr val="DFE187"/>
    <a:srgbClr val="F3FD6B"/>
    <a:srgbClr val="9EAB1F"/>
    <a:srgbClr val="D42CA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4FBF13-0890-4C6D-9278-F67A28CD753B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566B03-4E33-4F3B-BD39-37FF7A6D49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8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BF46-9CDD-4AA7-83C7-8B859D2E4C5A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B91D-FC8E-43D7-8980-631777192F2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960C-C07E-4DE9-9185-9AF32C2C8AFB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10E7-0909-4575-98B8-CEFEFA9E288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9C84-F40E-4137-BA2E-18BAD6BC6B80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2355-AA35-4CCC-8B02-AE75BB75163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4395-44A3-4823-9DC6-3BBA1E220E73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76D6-5985-4A8D-B896-E3BB57B40D1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80D8-1D82-4AB5-B020-8C6EDC562C98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FD73-A943-4B4C-8252-88E5B72355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E646-D0EB-42A9-99AC-79594DB2CDCD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9D939-2FF7-4BDE-99BA-D47700A2FF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86DE-DD96-4568-A00C-1717189D38E7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953B-9EB9-468B-AB1E-1C081E8C76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80A1-2E41-4848-895B-2E582FFD8C5C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9664-830D-4214-97C0-2D2D42135D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1835-74B8-44B4-B0EF-48D05EBA76ED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6496-2EDD-4754-983F-58021FB461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62DE-0E30-44FF-AA8E-1E0CA6A8C2A2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3A5C-F8F6-4B45-B892-259713E8D5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8ECD-4CBB-4754-9F08-8399D8186E89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BB24-B6C4-4D62-82BA-E7CE011EA0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3E634-694E-4968-A3AA-BD073051B258}" type="datetimeFigureOut">
              <a:rPr lang="uk-UA"/>
              <a:pPr>
                <a:defRPr/>
              </a:pPr>
              <a:t>12.10.2021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9F81B-CC90-4C4D-9472-8857C0A6F3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5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65175"/>
            <a:ext cx="1871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1619250" y="476250"/>
            <a:ext cx="7200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uk-UA" sz="5400" b="1" i="1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uk-UA" sz="6600" b="1" i="1" u="sng" dirty="0">
                <a:solidFill>
                  <a:srgbClr val="FFC000"/>
                </a:solidFill>
                <a:latin typeface="Calibri" pitchFamily="34" charset="0"/>
              </a:rPr>
              <a:t>Хорова музика</a:t>
            </a:r>
            <a:endParaRPr lang="ru-RU" sz="6600" b="1" i="1" u="sng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7412" name="Picture 2" descr="http://newslab.ru/images/review/theatre/205108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500313"/>
            <a:ext cx="640873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10795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5"/>
          <p:cNvSpPr>
            <a:spLocks noChangeArrowheads="1"/>
          </p:cNvSpPr>
          <p:nvPr/>
        </p:nvSpPr>
        <p:spPr bwMode="auto">
          <a:xfrm>
            <a:off x="1476375" y="1052513"/>
            <a:ext cx="7667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u="sng">
                <a:solidFill>
                  <a:srgbClr val="FFC000"/>
                </a:solidFill>
                <a:latin typeface="Calibri" pitchFamily="34" charset="0"/>
              </a:rPr>
              <a:t>Народний хор</a:t>
            </a:r>
            <a:r>
              <a:rPr lang="uk-UA" sz="3600" u="sng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– колектив виконавців, який виконує народні пісні в автентичній манері.</a:t>
            </a:r>
          </a:p>
          <a:p>
            <a:r>
              <a:rPr lang="uk-UA" sz="3600" b="1" u="sng">
                <a:solidFill>
                  <a:srgbClr val="FFC000"/>
                </a:solidFill>
                <a:latin typeface="Calibri" pitchFamily="34" charset="0"/>
              </a:rPr>
              <a:t>Академічний хор</a:t>
            </a:r>
            <a:r>
              <a:rPr lang="uk-UA" sz="3600" u="sng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– колектив виконавців, який виконує хорові твори в академічній (класичній) манері співу.</a:t>
            </a:r>
          </a:p>
          <a:p>
            <a:r>
              <a:rPr lang="uk-UA" sz="3600" b="1" u="sng">
                <a:solidFill>
                  <a:srgbClr val="FFC000"/>
                </a:solidFill>
                <a:latin typeface="Calibri" pitchFamily="34" charset="0"/>
              </a:rPr>
              <a:t>Естрадний хор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</a:rPr>
              <a:t>– колектив виконавців, який поєднує у своїх виступах хоровий спів і хореографію.</a:t>
            </a:r>
            <a:endParaRPr lang="ru-RU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48" name="Прямоугольник 6"/>
          <p:cNvSpPr>
            <a:spLocks noChangeArrowheads="1"/>
          </p:cNvSpPr>
          <p:nvPr/>
        </p:nvSpPr>
        <p:spPr bwMode="auto">
          <a:xfrm rot="10800000" flipV="1">
            <a:off x="755650" y="290513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Музичний словничок</a:t>
            </a:r>
            <a:r>
              <a:rPr lang="uk-UA" sz="4000" b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4"/>
          <p:cNvSpPr>
            <a:spLocks noChangeArrowheads="1"/>
          </p:cNvSpPr>
          <p:nvPr/>
        </p:nvSpPr>
        <p:spPr bwMode="auto">
          <a:xfrm>
            <a:off x="468313" y="188913"/>
            <a:ext cx="8424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 err="1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Вокально</a:t>
            </a: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хорова робота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844675"/>
            <a:ext cx="85693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u="sng" dirty="0" err="1">
                <a:solidFill>
                  <a:srgbClr val="FFC000"/>
                </a:solidFill>
                <a:latin typeface="+mj-lt"/>
                <a:ea typeface="Times New Roman" pitchFamily="18" charset="0"/>
                <a:cs typeface="Arial" charset="0"/>
              </a:rPr>
              <a:t>Розспівка</a:t>
            </a:r>
            <a:endParaRPr lang="uk-UA" sz="4000" b="1" i="1" u="sng" dirty="0">
              <a:solidFill>
                <a:srgbClr val="FFC000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u="sng" dirty="0">
                <a:solidFill>
                  <a:schemeClr val="bg1"/>
                </a:solidFill>
                <a:latin typeface="+mj-lt"/>
                <a:ea typeface="Times New Roman" pitchFamily="18" charset="0"/>
                <a:cs typeface="Arial" charset="0"/>
              </a:rPr>
              <a:t>Гра  </a:t>
            </a:r>
            <a:r>
              <a:rPr lang="uk-UA" sz="4000" b="1" i="1" u="sng" dirty="0" err="1">
                <a:solidFill>
                  <a:schemeClr val="bg1"/>
                </a:solidFill>
                <a:latin typeface="+mj-lt"/>
                <a:ea typeface="Times New Roman" pitchFamily="18" charset="0"/>
                <a:cs typeface="Arial" charset="0"/>
              </a:rPr>
              <a:t>“Відлуння”</a:t>
            </a:r>
            <a:endParaRPr lang="uk-UA" sz="4000" b="1" i="1" u="sng" dirty="0">
              <a:solidFill>
                <a:schemeClr val="bg1"/>
              </a:solidFill>
              <a:latin typeface="+mj-lt"/>
              <a:ea typeface="Times New Roman" pitchFamily="18" charset="0"/>
              <a:cs typeface="Arial" charset="0"/>
            </a:endParaRPr>
          </a:p>
        </p:txBody>
      </p:sp>
      <p:pic>
        <p:nvPicPr>
          <p:cNvPr id="43013" name="Picture 1" descr="D:\Новая папка (4)\фото ноти\958835591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508500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C:\Users\User\Pictures\6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4292600"/>
            <a:ext cx="4762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Знайомство з композитором</a:t>
            </a:r>
            <a:r>
              <a:rPr lang="uk-UA" sz="4000" b="1" i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endParaRPr lang="uk-UA" sz="4000" i="1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2916238" y="1412875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solidFill>
                  <a:srgbClr val="FFFF00"/>
                </a:solidFill>
                <a:latin typeface="Calibri" pitchFamily="34" charset="0"/>
              </a:rPr>
              <a:t>Батюк Порфирій Кирилович</a:t>
            </a:r>
            <a:r>
              <a:rPr lang="uk-UA" sz="3600">
                <a:latin typeface="Calibri" pitchFamily="34" charset="0"/>
              </a:rPr>
              <a:t/>
            </a:r>
            <a:br>
              <a:rPr lang="uk-UA" sz="3600">
                <a:latin typeface="Calibri" pitchFamily="34" charset="0"/>
              </a:rPr>
            </a:br>
            <a:r>
              <a:rPr lang="uk-UA" sz="3600">
                <a:latin typeface="Calibri" pitchFamily="34" charset="0"/>
              </a:rPr>
              <a:t> </a:t>
            </a:r>
            <a:r>
              <a:rPr lang="uk-UA" sz="3600">
                <a:solidFill>
                  <a:srgbClr val="FFFF00"/>
                </a:solidFill>
                <a:latin typeface="Calibri" pitchFamily="34" charset="0"/>
              </a:rPr>
              <a:t>(1884 – 1973)</a:t>
            </a:r>
            <a:r>
              <a:rPr lang="uk-UA" sz="3600">
                <a:latin typeface="Calibri" pitchFamily="34" charset="0"/>
              </a:rPr>
              <a:t> </a:t>
            </a:r>
          </a:p>
        </p:txBody>
      </p:sp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5062" name="Picture 4" descr="Батюк Порфирій Кири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96975"/>
            <a:ext cx="23034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Прямоугольник 12"/>
          <p:cNvSpPr>
            <a:spLocks noChangeArrowheads="1"/>
          </p:cNvSpPr>
          <p:nvPr/>
        </p:nvSpPr>
        <p:spPr bwMode="auto">
          <a:xfrm>
            <a:off x="2987675" y="2708275"/>
            <a:ext cx="5832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chemeClr val="bg1"/>
                </a:solidFill>
                <a:latin typeface="Calibri" pitchFamily="34" charset="0"/>
              </a:rPr>
              <a:t>Український композитор, диригент.</a:t>
            </a:r>
          </a:p>
          <a:p>
            <a:pPr algn="ctr"/>
            <a:r>
              <a:rPr lang="uk-UA" sz="3600" b="1">
                <a:solidFill>
                  <a:schemeClr val="bg1"/>
                </a:solidFill>
                <a:latin typeface="Calibri" pitchFamily="34" charset="0"/>
              </a:rPr>
              <a:t>  Автор музики до відомої пісні на слова С. Черкасенка «Тихо над річкою».</a:t>
            </a:r>
            <a:endParaRPr lang="ru-RU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4" name="Прямоугольник 8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539750" y="260350"/>
            <a:ext cx="806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i="1" u="sng">
                <a:solidFill>
                  <a:srgbClr val="4CFF0D"/>
                </a:solidFill>
                <a:latin typeface="Calibri" pitchFamily="34" charset="0"/>
              </a:rPr>
              <a:t>Розучування пісні</a:t>
            </a:r>
          </a:p>
          <a:p>
            <a:pPr algn="ctr"/>
            <a:r>
              <a:rPr lang="uk-UA" sz="4000" b="1" i="1">
                <a:solidFill>
                  <a:srgbClr val="F3FD6B"/>
                </a:solidFill>
                <a:latin typeface="Calibri" pitchFamily="34" charset="0"/>
              </a:rPr>
              <a:t>Тихо над річкою</a:t>
            </a:r>
            <a:endParaRPr lang="uk-UA" sz="3200">
              <a:solidFill>
                <a:srgbClr val="F3FD6B"/>
              </a:solidFill>
              <a:latin typeface="Calibri" pitchFamily="34" charset="0"/>
            </a:endParaRPr>
          </a:p>
          <a:p>
            <a:pPr algn="ctr"/>
            <a:endParaRPr lang="uk-UA" sz="3200" b="1" i="1">
              <a:solidFill>
                <a:srgbClr val="F3FD6B"/>
              </a:solidFill>
              <a:latin typeface="Calibri" pitchFamily="34" charset="0"/>
            </a:endParaRPr>
          </a:p>
          <a:p>
            <a:pPr algn="ctr"/>
            <a:r>
              <a:rPr lang="uk-UA" sz="3200" b="1" i="1">
                <a:solidFill>
                  <a:schemeClr val="bg1"/>
                </a:solidFill>
                <a:latin typeface="Calibri" pitchFamily="34" charset="0"/>
              </a:rPr>
              <a:t>Слова С.Черкасенка           Музика П.Батюка</a:t>
            </a:r>
            <a:endParaRPr lang="uk-UA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781300"/>
            <a:ext cx="532765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497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Узагальнення вивченого матеріалу. </a:t>
            </a:r>
            <a:endParaRPr lang="uk-UA" sz="4000" i="1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468313" y="755650"/>
            <a:ext cx="8351837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Багатоголосий твір з музичним супроводом або  без нього зазвичай буває у: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         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а)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сольному співі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б) 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інструментальній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                            музиці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в)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хоровій музиці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Узагальнення вивченого матеріалу </a:t>
            </a:r>
            <a:endParaRPr lang="uk-UA" sz="4000" i="1" u="sng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468313" y="746125"/>
            <a:ext cx="835183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Колектив виконавців, що виконує   хорові твори в академічній (класичній) манері співу:                      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</a:t>
            </a:r>
          </a:p>
          <a:p>
            <a:pPr indent="457200" algn="just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а)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естрадний хор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б)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академічний хор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в)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народний хор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644900"/>
            <a:ext cx="9366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Узагальнення вивченого матеріалу </a:t>
            </a:r>
            <a:endParaRPr lang="uk-UA" sz="4000" i="1" u="sng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/>
        </p:nvSpPr>
        <p:spPr bwMode="auto">
          <a:xfrm>
            <a:off x="395288" y="44450"/>
            <a:ext cx="83534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uk-UA" sz="3600" b="1">
              <a:solidFill>
                <a:srgbClr val="FFC000"/>
              </a:solidFill>
              <a:latin typeface="Calibri" pitchFamily="34" charset="0"/>
              <a:cs typeface="Arial" charset="0"/>
            </a:endParaRPr>
          </a:p>
          <a:p>
            <a:pPr indent="457200" algn="just"/>
            <a:endParaRPr lang="uk-UA" sz="3600" b="1">
              <a:solidFill>
                <a:srgbClr val="FFC000"/>
              </a:solidFill>
              <a:latin typeface="Calibri" pitchFamily="34" charset="0"/>
              <a:cs typeface="Arial" charset="0"/>
            </a:endParaRPr>
          </a:p>
          <a:p>
            <a:pPr indent="457200" algn="just"/>
            <a:r>
              <a:rPr lang="uk-UA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Авторами пісні “Тихо над річкою”  </a:t>
            </a:r>
          </a:p>
          <a:p>
            <a:pPr indent="457200" algn="just"/>
            <a:r>
              <a:rPr lang="uk-UA" sz="36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                          є:                </a:t>
            </a:r>
          </a:p>
          <a:p>
            <a:pPr indent="457200"/>
            <a:r>
              <a:rPr lang="uk-UA" sz="3200" b="1">
                <a:solidFill>
                  <a:srgbClr val="FFC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а)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О. Жилінський та               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О. Кононенко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б)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П. Батюк та С. Черкасенко</a:t>
            </a:r>
          </a:p>
          <a:p>
            <a:pPr indent="457200" algn="just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4000" b="1">
                <a:solidFill>
                  <a:srgbClr val="4CFF0D"/>
                </a:solidFill>
                <a:latin typeface="Calibri" pitchFamily="34" charset="0"/>
                <a:cs typeface="Arial" charset="0"/>
              </a:rPr>
              <a:t>в)</a:t>
            </a:r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Ю. Чичков та       </a:t>
            </a:r>
          </a:p>
          <a:p>
            <a:pPr indent="457200"/>
            <a:r>
              <a:rPr lang="uk-UA" sz="4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       О. Плясковський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511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8175" y="188913"/>
            <a:ext cx="6119813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Домашнє завдання</a:t>
            </a:r>
            <a:endParaRPr lang="uk-UA" sz="4000" i="1" u="sng" dirty="0">
              <a:solidFill>
                <a:srgbClr val="4CFF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204" name="Прямоугольник 5"/>
          <p:cNvSpPr>
            <a:spLocks noChangeArrowheads="1"/>
          </p:cNvSpPr>
          <p:nvPr/>
        </p:nvSpPr>
        <p:spPr bwMode="auto">
          <a:xfrm>
            <a:off x="1116013" y="908050"/>
            <a:ext cx="76327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Слухаючи музику по радіо, телевізору, комп'ютеру прислухайтеся, чи звучать хорові твори. </a:t>
            </a:r>
          </a:p>
          <a:p>
            <a:pPr algn="ctr"/>
            <a:r>
              <a:rPr lang="uk-UA" sz="3200" b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яких передачах, фільмах їх можна почути. </a:t>
            </a:r>
            <a:endParaRPr lang="uk-UA" sz="3200" b="1">
              <a:solidFill>
                <a:srgbClr val="FFC00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51113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052513"/>
            <a:ext cx="642937" cy="57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7" name="Прямоугольник 9"/>
          <p:cNvSpPr>
            <a:spLocks noChangeArrowheads="1"/>
          </p:cNvSpPr>
          <p:nvPr/>
        </p:nvSpPr>
        <p:spPr bwMode="auto">
          <a:xfrm>
            <a:off x="2124075" y="3789363"/>
            <a:ext cx="65516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FFC000"/>
                </a:solidFill>
                <a:latin typeface="Calibri" pitchFamily="34" charset="0"/>
              </a:rPr>
              <a:t>Запишіть хорові твори, які вам найбільше сподобалися, для своєї фонотеки.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716338"/>
            <a:ext cx="10080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468313" y="260350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88913"/>
            <a:ext cx="864235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FFC000"/>
                </a:solidFill>
                <a:latin typeface="+mn-lt"/>
              </a:rPr>
              <a:t>До епохи Відродження професійне хорове виконавство було пов’язане тільки з церквою</a:t>
            </a:r>
            <a:endParaRPr lang="uk-UA" sz="4000" i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7" name="Picture 2" descr="&amp;KH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8208963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7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76475"/>
            <a:ext cx="1295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1979613" y="476250"/>
            <a:ext cx="5688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ХОРОВІ ГОЛОСИ:</a:t>
            </a: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1258888" y="1052513"/>
            <a:ext cx="452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581" name="Прямоугольник 12"/>
          <p:cNvSpPr>
            <a:spLocks noChangeArrowheads="1"/>
          </p:cNvSpPr>
          <p:nvPr/>
        </p:nvSpPr>
        <p:spPr bwMode="auto">
          <a:xfrm>
            <a:off x="2051050" y="3933825"/>
            <a:ext cx="64087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ЖАНРИ ХОРОВОЇ МУЗИКИ: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1142984"/>
            <a:ext cx="6372000" cy="6429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Дискант (сопрано)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1785926"/>
            <a:ext cx="521987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Альт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2357430"/>
            <a:ext cx="4499792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Тенор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6314" y="2928934"/>
            <a:ext cx="3995736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4714884"/>
            <a:ext cx="2928958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ораторія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4714884"/>
            <a:ext cx="3000396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кантата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8396" y="4714884"/>
            <a:ext cx="2852760" cy="1000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хоровий концерт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68313" y="254000"/>
            <a:ext cx="84963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uk-UA" sz="36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Визначними творцями хорової музики були композитори:</a:t>
            </a:r>
            <a:r>
              <a:rPr lang="uk-UA" sz="2400" b="1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7200" algn="ctr"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lang="uk-UA" sz="2400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25603" name="Picture 2" descr="F:\ВІДКРИТИЙ УРОК\композитори\Максим Березовсь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30972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F:\ВІДКРИТИЙ УРОК\композитори\Д. Бортнянсь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700213"/>
            <a:ext cx="28813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684213" y="60213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C000"/>
                </a:solidFill>
              </a:rPr>
              <a:t>Максим Березовський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5292725" y="6021388"/>
            <a:ext cx="324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C000"/>
                </a:solidFill>
              </a:rPr>
              <a:t>Дмитро Бортнянський</a:t>
            </a:r>
            <a:endParaRPr lang="ru-RU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68313" y="284163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uk-UA" sz="36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Визначними творцями хорової музики були композитори:</a:t>
            </a:r>
            <a:endParaRPr lang="uk-UA" sz="3600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457200" algn="ctr" eaLnBrk="0" hangingPunct="0">
              <a:defRPr/>
            </a:pPr>
            <a:endParaRPr lang="uk-UA" sz="2400" b="1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57200" algn="ctr" eaLnBrk="0" hangingPunct="0">
              <a:defRPr/>
            </a:pPr>
            <a:r>
              <a:rPr lang="uk-UA" sz="2400" b="1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6326" name="Picture 4" descr="F:\ВІДКРИТИЙ УРОК\композитори\А. Веде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00213"/>
            <a:ext cx="26527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5" descr="F:\ВІДКРИТИЙ УРОК\Композитори 2\М. Лис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23733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6" descr="F:\ВІДКРИТИЙ УРОК\Композитори 2\М. Леонтови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700213"/>
            <a:ext cx="24479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611188" y="5734050"/>
            <a:ext cx="2532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C000"/>
                </a:solidFill>
              </a:rPr>
              <a:t>Артем Ведель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3635375" y="5734050"/>
            <a:ext cx="2052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C000"/>
                </a:solidFill>
              </a:rPr>
              <a:t>Микола Лисенко</a:t>
            </a:r>
            <a:endParaRPr lang="ru-RU" b="1">
              <a:solidFill>
                <a:srgbClr val="FFC000"/>
              </a:solidFill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6372225" y="5734050"/>
            <a:ext cx="233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b="1">
                <a:solidFill>
                  <a:srgbClr val="FFC000"/>
                </a:solidFill>
              </a:rPr>
              <a:t>Микола Леонтович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15113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1763713" y="908050"/>
            <a:ext cx="68405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u="sng">
                <a:solidFill>
                  <a:srgbClr val="FFC000"/>
                </a:solidFill>
                <a:latin typeface="Calibri" pitchFamily="34" charset="0"/>
              </a:rPr>
              <a:t>Хор</a:t>
            </a:r>
            <a:r>
              <a:rPr lang="uk-UA" sz="40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uk-UA" sz="4000" b="1">
                <a:solidFill>
                  <a:schemeClr val="bg2"/>
                </a:solidFill>
                <a:latin typeface="Calibri" pitchFamily="34" charset="0"/>
              </a:rPr>
              <a:t>– це колектив співаків, які разом виконують вокальний твір.</a:t>
            </a:r>
            <a:endParaRPr lang="ru-RU" sz="4000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755650" y="188913"/>
            <a:ext cx="774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Музичний словничок</a:t>
            </a:r>
            <a:r>
              <a:rPr lang="uk-UA" sz="4000" b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7653" name="Picture 4" descr="http://www.swamp.ru/community/hobbies/hor/hor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781300"/>
            <a:ext cx="678656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15113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468313" y="188913"/>
            <a:ext cx="8424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Музичний словничок</a:t>
            </a:r>
            <a:r>
              <a:rPr lang="uk-UA" sz="4000" b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1547813" y="1290638"/>
            <a:ext cx="74168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uk-UA" sz="3600" b="1" u="sng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Хорова музика </a:t>
            </a:r>
            <a:r>
              <a:rPr lang="uk-UA" sz="36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музичні твори призначені для хорового виконання.</a:t>
            </a:r>
            <a:endParaRPr lang="uk-UA" sz="3600">
              <a:solidFill>
                <a:schemeClr val="bg1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indent="457200" algn="ctr"/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Хоровий спів буває</a:t>
            </a:r>
            <a:r>
              <a:rPr lang="uk-UA" sz="36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 b="1" i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одноголосний</a:t>
            </a:r>
            <a:r>
              <a:rPr lang="uk-UA" sz="3600" b="1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lang="uk-UA" sz="3600" b="1" i="1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багатоголосний</a:t>
            </a:r>
            <a:r>
              <a:rPr lang="uk-UA" sz="36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                              </a:t>
            </a:r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 музичним супроводом або без нього  </a:t>
            </a:r>
            <a:r>
              <a:rPr lang="uk-UA" sz="3600" i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(а капела).   </a:t>
            </a:r>
          </a:p>
          <a:p>
            <a:pPr indent="457200" algn="ctr"/>
            <a:r>
              <a:rPr lang="uk-UA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 наймасовіший вид музичного мистецтва. </a:t>
            </a:r>
            <a:endParaRPr lang="uk-UA" sz="36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4113"/>
            <a:ext cx="1584325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 rot="10800000" flipV="1">
            <a:off x="538163" y="247650"/>
            <a:ext cx="80660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Хорові колективи за складом виконавців</a:t>
            </a:r>
            <a:endParaRPr lang="uk-UA" sz="4000" b="1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468313" y="1700213"/>
            <a:ext cx="84248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           Чоловічий хор       Жіночий хор</a:t>
            </a: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  Дитячий хор</a:t>
            </a:r>
          </a:p>
          <a:p>
            <a:pPr algn="ctr">
              <a:lnSpc>
                <a:spcPct val="80000"/>
              </a:lnSpc>
            </a:pPr>
            <a:endParaRPr lang="uk-UA" sz="40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Хор хлопчиків та юнаків</a:t>
            </a:r>
          </a:p>
          <a:p>
            <a:pPr algn="ctr">
              <a:lnSpc>
                <a:spcPct val="80000"/>
              </a:lnSpc>
            </a:pPr>
            <a:endParaRPr lang="uk-UA" sz="40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uk-UA" sz="4000" b="1">
                <a:solidFill>
                  <a:schemeClr val="bg1"/>
                </a:solidFill>
                <a:latin typeface="Calibri" pitchFamily="34" charset="0"/>
              </a:rPr>
              <a:t>Мішаний хор</a:t>
            </a:r>
            <a:endParaRPr lang="ru-RU" sz="40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User\Documents\542477_(www_GdeFon_ru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4" descr="0_60425_d4f92fdd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15113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1331913" y="1700213"/>
            <a:ext cx="74168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u="sng">
                <a:solidFill>
                  <a:schemeClr val="bg1"/>
                </a:solidFill>
                <a:latin typeface="Calibri" pitchFamily="34" charset="0"/>
              </a:rPr>
              <a:t>Народний хор          </a:t>
            </a:r>
          </a:p>
          <a:p>
            <a:pPr algn="ctr"/>
            <a:endParaRPr lang="uk-UA" sz="4400" b="1" u="sng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uk-UA" sz="4400" b="1" u="sng">
                <a:solidFill>
                  <a:schemeClr val="bg1"/>
                </a:solidFill>
                <a:latin typeface="Calibri" pitchFamily="34" charset="0"/>
              </a:rPr>
              <a:t>Академічний хор              </a:t>
            </a:r>
            <a:endParaRPr lang="uk-UA" sz="440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uk-UA" sz="4400" b="1" u="sng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uk-UA" sz="4400" b="1" u="sng">
                <a:solidFill>
                  <a:schemeClr val="bg1"/>
                </a:solidFill>
                <a:latin typeface="Calibri" pitchFamily="34" charset="0"/>
              </a:rPr>
              <a:t>Естрадний хор</a:t>
            </a:r>
            <a:endParaRPr lang="ru-RU" sz="4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 rot="10800000" flipV="1">
            <a:off x="755650" y="290513"/>
            <a:ext cx="7777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u="sng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uk-UA" sz="4000" u="sng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25" name="Прямоугольник 9"/>
          <p:cNvSpPr>
            <a:spLocks noChangeArrowheads="1"/>
          </p:cNvSpPr>
          <p:nvPr/>
        </p:nvSpPr>
        <p:spPr bwMode="auto">
          <a:xfrm>
            <a:off x="611188" y="333375"/>
            <a:ext cx="8137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i="1" u="sng" dirty="0">
                <a:solidFill>
                  <a:srgbClr val="4CF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Хорові колективи за манерою співу</a:t>
            </a:r>
            <a:endParaRPr lang="uk-UA" sz="4000" u="sng" dirty="0">
              <a:solidFill>
                <a:srgbClr val="4CFF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367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249</cp:revision>
  <dcterms:created xsi:type="dcterms:W3CDTF">2016-10-22T20:46:31Z</dcterms:created>
  <dcterms:modified xsi:type="dcterms:W3CDTF">2021-10-12T03:02:37Z</dcterms:modified>
</cp:coreProperties>
</file>